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5143500" cx="9144000"/>
  <p:notesSz cx="6858000" cy="9144000"/>
  <p:embeddedFontLst>
    <p:embeddedFont>
      <p:font typeface="Raleway"/>
      <p:regular r:id="rId77"/>
      <p:bold r:id="rId78"/>
      <p:italic r:id="rId79"/>
      <p:boldItalic r:id="rId80"/>
    </p:embeddedFont>
    <p:embeddedFont>
      <p:font typeface="Roboto"/>
      <p:regular r:id="rId81"/>
      <p:bold r:id="rId82"/>
      <p:italic r:id="rId83"/>
      <p:boldItalic r:id="rId84"/>
    </p:embeddedFont>
    <p:embeddedFont>
      <p:font typeface="Arial Narrow"/>
      <p:regular r:id="rId85"/>
      <p:bold r:id="rId86"/>
      <p:italic r:id="rId87"/>
      <p:boldItalic r:id="rId88"/>
    </p:embeddedFont>
    <p:embeddedFont>
      <p:font typeface="Oswald"/>
      <p:regular r:id="rId89"/>
      <p:bold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84" Type="http://schemas.openxmlformats.org/officeDocument/2006/relationships/font" Target="fonts/Roboto-boldItalic.fntdata"/><Relationship Id="rId42" Type="http://schemas.openxmlformats.org/officeDocument/2006/relationships/slide" Target="slides/slide37.xml"/><Relationship Id="rId89" Type="http://schemas.openxmlformats.org/officeDocument/2006/relationships/font" Target="fonts/Oswald-regular.fntdata"/><Relationship Id="rId47" Type="http://schemas.openxmlformats.org/officeDocument/2006/relationships/slide" Target="slides/slide42.xml"/><Relationship Id="rId63" Type="http://schemas.openxmlformats.org/officeDocument/2006/relationships/slide" Target="slides/slide58.xml"/><Relationship Id="rId21" Type="http://schemas.openxmlformats.org/officeDocument/2006/relationships/slide" Target="slides/slide16.xml"/><Relationship Id="rId68" Type="http://schemas.openxmlformats.org/officeDocument/2006/relationships/slide" Target="slides/slide63.xml"/><Relationship Id="rId16" Type="http://schemas.openxmlformats.org/officeDocument/2006/relationships/slide" Target="slides/slide11.xml"/><Relationship Id="rId74" Type="http://schemas.openxmlformats.org/officeDocument/2006/relationships/slide" Target="slides/slide69.xml"/><Relationship Id="rId32" Type="http://schemas.openxmlformats.org/officeDocument/2006/relationships/slide" Target="slides/slide27.xml"/><Relationship Id="rId79" Type="http://schemas.openxmlformats.org/officeDocument/2006/relationships/font" Target="fonts/Raleway-italic.fntdata"/><Relationship Id="rId37" Type="http://schemas.openxmlformats.org/officeDocument/2006/relationships/slide" Target="slides/slide32.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5" Type="http://schemas.openxmlformats.org/officeDocument/2006/relationships/notesMaster" Target="notesMasters/notesMaster1.xml"/><Relationship Id="rId90" Type="http://schemas.openxmlformats.org/officeDocument/2006/relationships/font" Target="fonts/Oswald-bold.fntdata"/><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22" Type="http://schemas.openxmlformats.org/officeDocument/2006/relationships/slide" Target="slides/slide17.xml"/><Relationship Id="rId69" Type="http://schemas.openxmlformats.org/officeDocument/2006/relationships/slide" Target="slides/slide64.xml"/><Relationship Id="rId27" Type="http://schemas.openxmlformats.org/officeDocument/2006/relationships/slide" Target="slides/slide22.xml"/><Relationship Id="rId85" Type="http://schemas.openxmlformats.org/officeDocument/2006/relationships/font" Target="fonts/ArialNarrow-regular.fntdata"/><Relationship Id="rId80" Type="http://schemas.openxmlformats.org/officeDocument/2006/relationships/font" Target="fonts/Raleway-boldItalic.fntdata"/><Relationship Id="rId8" Type="http://schemas.openxmlformats.org/officeDocument/2006/relationships/slide" Target="slides/slide3.xml"/><Relationship Id="rId72" Type="http://schemas.openxmlformats.org/officeDocument/2006/relationships/slide" Target="slides/slide67.xml"/><Relationship Id="rId51" Type="http://schemas.openxmlformats.org/officeDocument/2006/relationships/slide" Target="slides/slide46.xml"/><Relationship Id="rId93" Type="http://schemas.openxmlformats.org/officeDocument/2006/relationships/customXml" Target="../customXml/item3.xml"/><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67" Type="http://schemas.openxmlformats.org/officeDocument/2006/relationships/slide" Target="slides/slide62.xml"/><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83" Type="http://schemas.openxmlformats.org/officeDocument/2006/relationships/font" Target="fonts/Roboto-italic.fntdata"/><Relationship Id="rId41" Type="http://schemas.openxmlformats.org/officeDocument/2006/relationships/slide" Target="slides/slide36.xml"/><Relationship Id="rId88" Type="http://schemas.openxmlformats.org/officeDocument/2006/relationships/font" Target="fonts/ArialNarrow-boldItalic.fntdata"/><Relationship Id="rId75" Type="http://schemas.openxmlformats.org/officeDocument/2006/relationships/slide" Target="slides/slide70.xml"/><Relationship Id="rId70" Type="http://schemas.openxmlformats.org/officeDocument/2006/relationships/slide" Target="slides/slide65.xml"/><Relationship Id="rId62" Type="http://schemas.openxmlformats.org/officeDocument/2006/relationships/slide" Target="slides/slide57.xml"/><Relationship Id="rId20" Type="http://schemas.openxmlformats.org/officeDocument/2006/relationships/slide" Target="slides/slide15.xml"/><Relationship Id="rId54" Type="http://schemas.openxmlformats.org/officeDocument/2006/relationships/slide" Target="slides/slide49.xml"/><Relationship Id="rId91" Type="http://schemas.openxmlformats.org/officeDocument/2006/relationships/customXml" Target="../customXml/item1.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86" Type="http://schemas.openxmlformats.org/officeDocument/2006/relationships/font" Target="fonts/ArialNarrow-bold.fntdata"/><Relationship Id="rId44" Type="http://schemas.openxmlformats.org/officeDocument/2006/relationships/slide" Target="slides/slide39.xml"/><Relationship Id="rId81" Type="http://schemas.openxmlformats.org/officeDocument/2006/relationships/font" Target="fonts/Roboto-regular.fntdata"/><Relationship Id="rId73" Type="http://schemas.openxmlformats.org/officeDocument/2006/relationships/slide" Target="slides/slide68.xml"/><Relationship Id="rId31" Type="http://schemas.openxmlformats.org/officeDocument/2006/relationships/slide" Target="slides/slide26.xml"/><Relationship Id="rId78" Type="http://schemas.openxmlformats.org/officeDocument/2006/relationships/font" Target="fonts/Raleway-bold.fntdata"/><Relationship Id="rId65" Type="http://schemas.openxmlformats.org/officeDocument/2006/relationships/slide" Target="slides/slide60.xml"/><Relationship Id="rId60" Type="http://schemas.openxmlformats.org/officeDocument/2006/relationships/slide" Target="slides/slide55.xml"/><Relationship Id="rId52" Type="http://schemas.openxmlformats.org/officeDocument/2006/relationships/slide" Target="slides/slide47.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76" Type="http://schemas.openxmlformats.org/officeDocument/2006/relationships/slide" Target="slides/slide7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customXml" Target="../customXml/item2.xml"/><Relationship Id="rId2" Type="http://schemas.openxmlformats.org/officeDocument/2006/relationships/viewProps" Target="viewProps.xml"/><Relationship Id="rId29" Type="http://schemas.openxmlformats.org/officeDocument/2006/relationships/slide" Target="slides/slide24.xml"/><Relationship Id="rId40" Type="http://schemas.openxmlformats.org/officeDocument/2006/relationships/slide" Target="slides/slide35.xml"/><Relationship Id="rId87" Type="http://schemas.openxmlformats.org/officeDocument/2006/relationships/font" Target="fonts/ArialNarrow-italic.fntdata"/><Relationship Id="rId45" Type="http://schemas.openxmlformats.org/officeDocument/2006/relationships/slide" Target="slides/slide40.xml"/><Relationship Id="rId66" Type="http://schemas.openxmlformats.org/officeDocument/2006/relationships/slide" Target="slides/slide61.xml"/><Relationship Id="rId24" Type="http://schemas.openxmlformats.org/officeDocument/2006/relationships/slide" Target="slides/slide19.xml"/><Relationship Id="rId82" Type="http://schemas.openxmlformats.org/officeDocument/2006/relationships/font" Target="fonts/Roboto-bold.fntdata"/><Relationship Id="rId61" Type="http://schemas.openxmlformats.org/officeDocument/2006/relationships/slide" Target="slides/slide56.xml"/><Relationship Id="rId19" Type="http://schemas.openxmlformats.org/officeDocument/2006/relationships/slide" Target="slides/slide14.xml"/><Relationship Id="rId30" Type="http://schemas.openxmlformats.org/officeDocument/2006/relationships/slide" Target="slides/slide25.xml"/><Relationship Id="rId77" Type="http://schemas.openxmlformats.org/officeDocument/2006/relationships/font" Target="fonts/Raleway-regular.fntdata"/><Relationship Id="rId35" Type="http://schemas.openxmlformats.org/officeDocument/2006/relationships/slide" Target="slides/slide30.xml"/><Relationship Id="rId56" Type="http://schemas.openxmlformats.org/officeDocument/2006/relationships/slide" Target="slides/slide51.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0a2fe200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0a2fe200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0a2fe2008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b0a2fe2008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0a2fe2008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b0a2fe2008_0_7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0a2fe200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2b0a2fe2008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0a2fe200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2b0a2fe2008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0a2fe200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b0a2fe2008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0a2fe200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b0a2fe2008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0a2fe200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2b0a2fe2008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b0a2fe2008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b0a2fe2008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0a2fe2008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b0a2fe2008_0_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0a2fe2008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b0a2fe2008_0_6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0a2fe200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b0a2fe2008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b0a2fe200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b0a2fe2008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b0a2fe200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b0a2fe2008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0a2fe200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2b0a2fe2008_0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0a2fe2008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b0a2fe2008_0_6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0a2fe200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b0a2fe2008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0a2fe200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b0a2fe2008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0a2fe200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b0a2fe2008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ef6cc671f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ef6cc671f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b0a2fe200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2b0a2fe2008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0a2fe200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b0a2fe2008_0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0a2fe2008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2b0a2fe2008_0_7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0a2fe200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2b0a2fe2008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b0a2fe2008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2b0a2fe2008_0_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b0a2fe2008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2b0a2fe2008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b0a2fe200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2b0a2fe2008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b0a2fe2008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b0a2fe2008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b0a2fe2008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2b0a2fe2008_0_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b0a2fe2008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b0a2fe2008_0_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b0a2fe200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2b0a2fe2008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b0a2fe2008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2b0a2fe2008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b0a2fe2008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2b0a2fe2008_0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b0a2fe2008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2b0a2fe2008_0_7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b0a2fe2008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2b0a2fe2008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b0a2fe2008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2b0a2fe2008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b0a2fe2008_0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2b0a2fe2008_0_5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0a2fe2008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b0a2fe2008_0_5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b0a2fe2008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b0a2fe2008_0_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b0a2fe2008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2b0a2fe2008_0_5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b0a2fe200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2b0a2fe2008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0a2fe2008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2b0a2fe2008_0_5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b0a2fe2008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2b0a2fe2008_0_7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b0a2fe2008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b0a2fe2008_0_7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b0a2fe2008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2b0a2fe2008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b0a2fe2008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b0a2fe2008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b0a2fe2008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2b0a2fe2008_0_6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0a2fe2008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2b0a2fe2008_0_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0a2fe200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2b0a2fe2008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b0a2fe200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2b0a2fe2008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b0a2fe2008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2b0a2fe2008_0_7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b0a2fe200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2b0a2fe2008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0a2fe2008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2b0a2fe2008_0_6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b0a2fe200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2b0a2fe2008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b0a2fe200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2b0a2fe2008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0a2fe2008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2b0a2fe2008_0_7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b0a2fe200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g2b0a2fe2008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b0a2fe2008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2b0a2fe2008_0_6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b0a2fe2008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2b0a2fe2008_0_6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b0a2fe2008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2b0a2fe2008_0_6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b0a2fe2008_0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2b0a2fe2008_0_6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b0a2fe2008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2b0a2fe2008_0_6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b0a2fe2008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g2b0a2fe2008_0_5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b0a2fe2008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b0a2fe2008_0_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b0a2fe2008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b0a2fe2008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0a2fe2008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b0a2fe2008_0_5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0a2fe2008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b0a2fe2008_0_6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jp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jpg"/><Relationship Id="rId4" Type="http://schemas.openxmlformats.org/officeDocument/2006/relationships/hyperlink" Target="https://drive.google.com/file/d/1IBVLbrka-nvZT55o_gjNY8hKnW2If-j0/view?usp=shar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jpg"/><Relationship Id="rId4" Type="http://schemas.openxmlformats.org/officeDocument/2006/relationships/image" Target="../media/image13.png"/><Relationship Id="rId5"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jp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jpg"/><Relationship Id="rId4" Type="http://schemas.openxmlformats.org/officeDocument/2006/relationships/hyperlink" Target="https://www.collegechangeseverything.org/events/2018-media/Session-1I-College-Readiness-Guide.pdf" TargetMode="External"/><Relationship Id="rId5"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jpg"/><Relationship Id="rId4" Type="http://schemas.openxmlformats.org/officeDocument/2006/relationships/hyperlink" Target="https://www.education.ne.gov/wp-content/uploads/2017/07/NCRStandardsAlignmentBookletWEB.pdf" TargetMode="External"/><Relationship Id="rId5" Type="http://schemas.openxmlformats.org/officeDocument/2006/relationships/image" Target="../media/image21.png"/><Relationship Id="rId6" Type="http://schemas.openxmlformats.org/officeDocument/2006/relationships/image" Target="../media/image17.png"/><Relationship Id="rId7"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jp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jpg"/><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70.xml.rels><?xml version="1.0" encoding="UTF-8" standalone="yes"?><Relationships xmlns="http://schemas.openxmlformats.org/package/2006/relationships"><Relationship Id="rId11" Type="http://schemas.openxmlformats.org/officeDocument/2006/relationships/hyperlink" Target="https://transitioncoalition.org" TargetMode="External"/><Relationship Id="rId10" Type="http://schemas.openxmlformats.org/officeDocument/2006/relationships/hyperlink" Target="https://pti-nebraska.org/" TargetMode="External"/><Relationship Id="rId13" Type="http://schemas.openxmlformats.org/officeDocument/2006/relationships/hyperlink" Target="https://www.ou.edu/education/centers-and-partnerships/zarrow" TargetMode="External"/><Relationship Id="rId12" Type="http://schemas.openxmlformats.org/officeDocument/2006/relationships/hyperlink" Target="https://centerontransition.org/" TargetMode="External"/><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1.jpg"/><Relationship Id="rId4" Type="http://schemas.openxmlformats.org/officeDocument/2006/relationships/hyperlink" Target="https://www.iidc.indiana.edu/cclc/index.html" TargetMode="External"/><Relationship Id="rId9" Type="http://schemas.openxmlformats.org/officeDocument/2006/relationships/hyperlink" Target="https://nextsteps-nh.org/" TargetMode="External"/><Relationship Id="rId5" Type="http://schemas.openxmlformats.org/officeDocument/2006/relationships/hyperlink" Target="https://transitionta.org/" TargetMode="External"/><Relationship Id="rId6" Type="http://schemas.openxmlformats.org/officeDocument/2006/relationships/hyperlink" Target="https://transition.ne.gov/" TargetMode="External"/><Relationship Id="rId7" Type="http://schemas.openxmlformats.org/officeDocument/2006/relationships/hyperlink" Target="https://dhhs.ne.gov/pages/developmental-disabilities.aspx" TargetMode="External"/><Relationship Id="rId8" Type="http://schemas.openxmlformats.org/officeDocument/2006/relationships/hyperlink" Target="http://www.vr.nebraska.gov"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77900"/>
            <a:ext cx="8520600" cy="1657200"/>
          </a:xfrm>
          <a:prstGeom prst="rect">
            <a:avLst/>
          </a:prstGeom>
          <a:solidFill>
            <a:srgbClr val="FFF2CC"/>
          </a:solidFill>
          <a:ln cap="flat" cmpd="sng" w="114300">
            <a:solidFill>
              <a:srgbClr val="CC000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031492"/>
                </a:solidFill>
              </a:rPr>
              <a:t>Indicator 13 Corrective Action Plan Training Resource</a:t>
            </a:r>
            <a:endParaRPr>
              <a:solidFill>
                <a:srgbClr val="031492"/>
              </a:solidFill>
            </a:endParaRPr>
          </a:p>
        </p:txBody>
      </p:sp>
      <p:sp>
        <p:nvSpPr>
          <p:cNvPr id="55" name="Google Shape;55;p13"/>
          <p:cNvSpPr txBox="1"/>
          <p:nvPr>
            <p:ph idx="1" type="subTitle"/>
          </p:nvPr>
        </p:nvSpPr>
        <p:spPr>
          <a:xfrm>
            <a:off x="311700" y="1835100"/>
            <a:ext cx="8520600" cy="3116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200">
                <a:latin typeface="Raleway"/>
                <a:ea typeface="Raleway"/>
                <a:cs typeface="Raleway"/>
                <a:sym typeface="Raleway"/>
              </a:rPr>
              <a:t>If you are utilizing this as a resource to </a:t>
            </a:r>
            <a:r>
              <a:rPr lang="en" sz="2200">
                <a:latin typeface="Raleway"/>
                <a:ea typeface="Raleway"/>
                <a:cs typeface="Raleway"/>
                <a:sym typeface="Raleway"/>
              </a:rPr>
              <a:t>provide</a:t>
            </a:r>
            <a:r>
              <a:rPr lang="en" sz="2200">
                <a:latin typeface="Raleway"/>
                <a:ea typeface="Raleway"/>
                <a:cs typeface="Raleway"/>
                <a:sym typeface="Raleway"/>
              </a:rPr>
              <a:t> training to your staff in the areas of Indicator 13 that require corrective action, please follow these steps:</a:t>
            </a:r>
            <a:endParaRPr sz="2200">
              <a:latin typeface="Raleway"/>
              <a:ea typeface="Raleway"/>
              <a:cs typeface="Raleway"/>
              <a:sym typeface="Raleway"/>
            </a:endParaRPr>
          </a:p>
          <a:p>
            <a:pPr indent="0" lvl="0" marL="0" rtl="0" algn="l">
              <a:lnSpc>
                <a:spcPct val="115000"/>
              </a:lnSpc>
              <a:spcBef>
                <a:spcPts val="0"/>
              </a:spcBef>
              <a:spcAft>
                <a:spcPts val="0"/>
              </a:spcAft>
              <a:buNone/>
            </a:pPr>
            <a:r>
              <a:t/>
            </a:r>
            <a:endParaRPr b="1" sz="1383">
              <a:solidFill>
                <a:srgbClr val="CC0000"/>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 sz="1483">
                <a:solidFill>
                  <a:srgbClr val="CC0000"/>
                </a:solidFill>
                <a:latin typeface="Raleway"/>
                <a:ea typeface="Raleway"/>
                <a:cs typeface="Raleway"/>
                <a:sym typeface="Raleway"/>
              </a:rPr>
              <a:t>Step 1:</a:t>
            </a:r>
            <a:r>
              <a:rPr lang="en" sz="1483">
                <a:solidFill>
                  <a:schemeClr val="dk1"/>
                </a:solidFill>
                <a:latin typeface="Raleway"/>
                <a:ea typeface="Raleway"/>
                <a:cs typeface="Raleway"/>
                <a:sym typeface="Raleway"/>
              </a:rPr>
              <a:t> Make a copy of the slide deck</a:t>
            </a:r>
            <a:endParaRPr sz="1483">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 sz="1483">
                <a:solidFill>
                  <a:srgbClr val="CC0000"/>
                </a:solidFill>
                <a:latin typeface="Raleway"/>
                <a:ea typeface="Raleway"/>
                <a:cs typeface="Raleway"/>
                <a:sym typeface="Raleway"/>
              </a:rPr>
              <a:t>Step 2:</a:t>
            </a:r>
            <a:r>
              <a:rPr lang="en" sz="1483">
                <a:solidFill>
                  <a:srgbClr val="CC0000"/>
                </a:solidFill>
                <a:latin typeface="Raleway"/>
                <a:ea typeface="Raleway"/>
                <a:cs typeface="Raleway"/>
                <a:sym typeface="Raleway"/>
              </a:rPr>
              <a:t> </a:t>
            </a:r>
            <a:r>
              <a:rPr lang="en" sz="1483">
                <a:solidFill>
                  <a:schemeClr val="dk1"/>
                </a:solidFill>
                <a:latin typeface="Raleway"/>
                <a:ea typeface="Raleway"/>
                <a:cs typeface="Raleway"/>
                <a:sym typeface="Raleway"/>
              </a:rPr>
              <a:t>Use Slides 4-9 as introduction for all trainings and slides 68-71 as the ending for all trainings</a:t>
            </a:r>
            <a:endParaRPr sz="1483">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en" sz="1483">
                <a:solidFill>
                  <a:srgbClr val="CC0000"/>
                </a:solidFill>
                <a:latin typeface="Raleway"/>
                <a:ea typeface="Raleway"/>
                <a:cs typeface="Raleway"/>
                <a:sym typeface="Raleway"/>
              </a:rPr>
              <a:t>Step 3:</a:t>
            </a:r>
            <a:r>
              <a:rPr lang="en" sz="1483">
                <a:solidFill>
                  <a:schemeClr val="dk1"/>
                </a:solidFill>
                <a:latin typeface="Raleway"/>
                <a:ea typeface="Raleway"/>
                <a:cs typeface="Raleway"/>
                <a:sym typeface="Raleway"/>
              </a:rPr>
              <a:t> Select which questions from Indicator 13 are part of your CAP and use those sections from this presentation (refer to slide 2’s Table of Contents)</a:t>
            </a:r>
            <a:endParaRPr b="1" sz="1483">
              <a:solidFill>
                <a:schemeClr val="dk1"/>
              </a:solidFill>
              <a:latin typeface="Raleway"/>
              <a:ea typeface="Raleway"/>
              <a:cs typeface="Raleway"/>
              <a:sym typeface="Raleway"/>
            </a:endParaRPr>
          </a:p>
        </p:txBody>
      </p:sp>
      <p:cxnSp>
        <p:nvCxnSpPr>
          <p:cNvPr id="56" name="Google Shape;56;p13"/>
          <p:cNvCxnSpPr/>
          <p:nvPr/>
        </p:nvCxnSpPr>
        <p:spPr>
          <a:xfrm>
            <a:off x="13075" y="3055600"/>
            <a:ext cx="9142800" cy="10800"/>
          </a:xfrm>
          <a:prstGeom prst="straightConnector1">
            <a:avLst/>
          </a:prstGeom>
          <a:noFill/>
          <a:ln cap="flat" cmpd="sng" w="114300">
            <a:solidFill>
              <a:srgbClr val="CC0000"/>
            </a:solidFill>
            <a:prstDash val="solid"/>
            <a:round/>
            <a:headEnd len="med" w="med" type="none"/>
            <a:tailEnd len="med" w="med" type="none"/>
          </a:ln>
        </p:spPr>
      </p:cxnSp>
      <p:sp>
        <p:nvSpPr>
          <p:cNvPr id="57" name="Google Shape;57;p13"/>
          <p:cNvSpPr txBox="1"/>
          <p:nvPr/>
        </p:nvSpPr>
        <p:spPr>
          <a:xfrm>
            <a:off x="405900" y="4478825"/>
            <a:ext cx="8106600" cy="4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*Please reach out to your regional transition facilitator if you would like additional training in the area of transition. (regional facilitators contact information can be found at the end of this slide deck)*</a:t>
            </a:r>
            <a:endParaRPr>
              <a:solidFill>
                <a:srgbClr val="CC0000"/>
              </a:solidFill>
            </a:endParaRPr>
          </a:p>
        </p:txBody>
      </p:sp>
      <p:pic>
        <p:nvPicPr>
          <p:cNvPr id="58" name="Google Shape;58;p13"/>
          <p:cNvPicPr preferRelativeResize="0"/>
          <p:nvPr/>
        </p:nvPicPr>
        <p:blipFill>
          <a:blip r:embed="rId3">
            <a:alphaModFix/>
          </a:blip>
          <a:stretch>
            <a:fillRect/>
          </a:stretch>
        </p:blipFill>
        <p:spPr>
          <a:xfrm>
            <a:off x="8512492" y="4478825"/>
            <a:ext cx="643300" cy="603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2"/>
          <p:cNvSpPr txBox="1"/>
          <p:nvPr>
            <p:ph type="ctrTitle"/>
          </p:nvPr>
        </p:nvSpPr>
        <p:spPr>
          <a:xfrm>
            <a:off x="256858" y="102865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rPr>
              <a:t>Indicator 13 - Question 1</a:t>
            </a:r>
            <a:endParaRPr>
              <a:solidFill>
                <a:schemeClr val="lt1"/>
              </a:solidFill>
            </a:endParaRPr>
          </a:p>
          <a:p>
            <a:pPr indent="0" lvl="0" marL="0" rtl="0" algn="ctr">
              <a:spcBef>
                <a:spcPts val="0"/>
              </a:spcBef>
              <a:spcAft>
                <a:spcPts val="0"/>
              </a:spcAft>
              <a:buClr>
                <a:schemeClr val="dk1"/>
              </a:buClr>
              <a:buSzPts val="2800"/>
              <a:buFont typeface="Arial"/>
              <a:buNone/>
            </a:pPr>
            <a:r>
              <a:rPr b="1" lang="en" sz="2400">
                <a:solidFill>
                  <a:srgbClr val="053785"/>
                </a:solidFill>
              </a:rPr>
              <a:t>NDE Indicator 13 Data Collection Application Question 10</a:t>
            </a:r>
            <a:endParaRPr sz="4800">
              <a:solidFill>
                <a:schemeClr val="lt1"/>
              </a:solidFill>
            </a:endParaRPr>
          </a:p>
        </p:txBody>
      </p:sp>
      <p:sp>
        <p:nvSpPr>
          <p:cNvPr id="115" name="Google Shape;115;p22"/>
          <p:cNvSpPr txBox="1"/>
          <p:nvPr>
            <p:ph idx="1" type="subTitle"/>
          </p:nvPr>
        </p:nvSpPr>
        <p:spPr>
          <a:xfrm>
            <a:off x="311700" y="3153300"/>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solidFill>
                  <a:schemeClr val="lt1"/>
                </a:solidFill>
              </a:rPr>
              <a:t>Appropriate </a:t>
            </a:r>
            <a:r>
              <a:rPr lang="en">
                <a:solidFill>
                  <a:schemeClr val="lt1"/>
                </a:solidFill>
              </a:rPr>
              <a:t>Measurable</a:t>
            </a:r>
            <a:r>
              <a:rPr lang="en">
                <a:solidFill>
                  <a:schemeClr val="lt1"/>
                </a:solidFill>
              </a:rPr>
              <a:t> Postsecondary Goals</a:t>
            </a:r>
            <a:endParaRPr b="1">
              <a:solidFill>
                <a:srgbClr val="053785"/>
              </a:solidFill>
            </a:endParaRPr>
          </a:p>
        </p:txBody>
      </p:sp>
      <p:sp>
        <p:nvSpPr>
          <p:cNvPr id="116" name="Google Shape;116;p22"/>
          <p:cNvSpPr txBox="1"/>
          <p:nvPr/>
        </p:nvSpPr>
        <p:spPr>
          <a:xfrm>
            <a:off x="0" y="3893900"/>
            <a:ext cx="89442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Objective: IEP Team Members will be able to identify the components of what makes up an </a:t>
            </a:r>
            <a:r>
              <a:rPr lang="en" sz="1800">
                <a:solidFill>
                  <a:schemeClr val="lt1"/>
                </a:solidFill>
              </a:rPr>
              <a:t>appropriate</a:t>
            </a:r>
            <a:r>
              <a:rPr lang="en" sz="1800">
                <a:solidFill>
                  <a:schemeClr val="lt1"/>
                </a:solidFill>
              </a:rPr>
              <a:t> measurable postsecondary goal</a:t>
            </a:r>
            <a:endParaRPr sz="1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Checklist, Question 1; Rule References</a:t>
            </a:r>
            <a:endParaRPr/>
          </a:p>
        </p:txBody>
      </p:sp>
      <p:sp>
        <p:nvSpPr>
          <p:cNvPr id="122" name="Google Shape;122;p23"/>
          <p:cNvSpPr txBox="1"/>
          <p:nvPr>
            <p:ph idx="1" type="body"/>
          </p:nvPr>
        </p:nvSpPr>
        <p:spPr>
          <a:xfrm>
            <a:off x="311700" y="1109900"/>
            <a:ext cx="8520600" cy="2251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2400" u="sng">
                <a:solidFill>
                  <a:schemeClr val="dk1"/>
                </a:solidFill>
                <a:latin typeface="Arial Narrow"/>
                <a:ea typeface="Arial Narrow"/>
                <a:cs typeface="Arial Narrow"/>
                <a:sym typeface="Arial Narrow"/>
              </a:rPr>
              <a:t>92 NAC 51-007.07A9: </a:t>
            </a:r>
            <a:endParaRPr b="1" sz="2400" u="sng">
              <a:solidFill>
                <a:schemeClr val="dk1"/>
              </a:solidFill>
              <a:latin typeface="Arial Narrow"/>
              <a:ea typeface="Arial Narrow"/>
              <a:cs typeface="Arial Narrow"/>
              <a:sym typeface="Arial Narrow"/>
            </a:endParaRPr>
          </a:p>
          <a:p>
            <a:pPr indent="0" lvl="0" marL="0" rtl="0" algn="l">
              <a:lnSpc>
                <a:spcPct val="100000"/>
              </a:lnSpc>
              <a:spcBef>
                <a:spcPts val="0"/>
              </a:spcBef>
              <a:spcAft>
                <a:spcPts val="0"/>
              </a:spcAft>
              <a:buNone/>
            </a:pPr>
            <a:r>
              <a:rPr lang="en" sz="2100">
                <a:solidFill>
                  <a:schemeClr val="dk1"/>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None/>
            </a:pPr>
            <a:r>
              <a:rPr b="1" lang="en" sz="2100">
                <a:solidFill>
                  <a:schemeClr val="dk1"/>
                </a:solidFill>
                <a:latin typeface="Arial Narrow"/>
                <a:ea typeface="Arial Narrow"/>
                <a:cs typeface="Arial Narrow"/>
                <a:sym typeface="Arial Narrow"/>
              </a:rPr>
              <a:t>   51-007.07A9a: </a:t>
            </a:r>
            <a:r>
              <a:rPr lang="en" sz="2100">
                <a:solidFill>
                  <a:schemeClr val="dk1"/>
                </a:solidFill>
                <a:latin typeface="Arial Narrow"/>
                <a:ea typeface="Arial Narrow"/>
                <a:cs typeface="Arial Narrow"/>
                <a:sym typeface="Arial Narrow"/>
              </a:rPr>
              <a:t>Appropriate measurable postsecondary goals based upon age-appropriate transition assessments related to training, education, employment, and when appropriate, independent living skills.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pic>
        <p:nvPicPr>
          <p:cNvPr id="127" name="Google Shape;127;p24"/>
          <p:cNvPicPr preferRelativeResize="0"/>
          <p:nvPr/>
        </p:nvPicPr>
        <p:blipFill>
          <a:blip r:embed="rId4">
            <a:alphaModFix/>
          </a:blip>
          <a:stretch>
            <a:fillRect/>
          </a:stretch>
        </p:blipFill>
        <p:spPr>
          <a:xfrm>
            <a:off x="1035175" y="1415238"/>
            <a:ext cx="5133975" cy="2619375"/>
          </a:xfrm>
          <a:prstGeom prst="rect">
            <a:avLst/>
          </a:prstGeom>
          <a:noFill/>
          <a:ln cap="flat" cmpd="sng" w="28575">
            <a:solidFill>
              <a:schemeClr val="dk2"/>
            </a:solidFill>
            <a:prstDash val="solid"/>
            <a:round/>
            <a:headEnd len="sm" w="sm" type="none"/>
            <a:tailEnd len="sm" w="sm" type="none"/>
          </a:ln>
        </p:spPr>
      </p:pic>
      <p:sp>
        <p:nvSpPr>
          <p:cNvPr id="128" name="Google Shape;128;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rgbClr val="000000"/>
              </a:buClr>
              <a:buSzPct val="115702"/>
              <a:buFont typeface="Arial"/>
              <a:buNone/>
            </a:pPr>
            <a:r>
              <a:rPr b="1" lang="en" sz="2688">
                <a:solidFill>
                  <a:srgbClr val="000000"/>
                </a:solidFill>
              </a:rPr>
              <a:t>Indicator 13 Checklist, Question 1; </a:t>
            </a:r>
            <a:r>
              <a:rPr b="1" lang="en" sz="1577">
                <a:solidFill>
                  <a:srgbClr val="000000"/>
                </a:solidFill>
              </a:rPr>
              <a:t>Student Data Collection Application </a:t>
            </a:r>
            <a:endParaRPr b="1" sz="1577">
              <a:solidFill>
                <a:srgbClr val="000000"/>
              </a:solidFill>
            </a:endParaRPr>
          </a:p>
          <a:p>
            <a:pPr indent="0" lvl="0" marL="0" rtl="0" algn="l">
              <a:spcBef>
                <a:spcPts val="0"/>
              </a:spcBef>
              <a:spcAft>
                <a:spcPts val="0"/>
              </a:spcAft>
              <a:buClr>
                <a:srgbClr val="000000"/>
              </a:buClr>
              <a:buSzPct val="138614"/>
              <a:buFont typeface="Arial"/>
              <a:buNone/>
            </a:pPr>
            <a:r>
              <a:rPr lang="en" sz="2244">
                <a:solidFill>
                  <a:srgbClr val="FF0000"/>
                </a:solidFill>
              </a:rPr>
              <a:t>(What NDE required to be answered for each file review)</a:t>
            </a:r>
            <a:endParaRPr sz="2244">
              <a:solidFill>
                <a:srgbClr val="FF0000"/>
              </a:solidFill>
            </a:endParaRPr>
          </a:p>
          <a:p>
            <a:pPr indent="0" lvl="0" marL="0" rtl="0" algn="l">
              <a:spcBef>
                <a:spcPts val="0"/>
              </a:spcBef>
              <a:spcAft>
                <a:spcPts val="0"/>
              </a:spcAft>
              <a:buClr>
                <a:schemeClr val="dk1"/>
              </a:buClr>
              <a:buSzPct val="115702"/>
              <a:buFont typeface="Arial"/>
              <a:buNone/>
            </a:pPr>
            <a:r>
              <a:t/>
            </a:r>
            <a:endParaRPr b="1" sz="2688"/>
          </a:p>
        </p:txBody>
      </p:sp>
      <p:cxnSp>
        <p:nvCxnSpPr>
          <p:cNvPr id="129" name="Google Shape;129;p24"/>
          <p:cNvCxnSpPr/>
          <p:nvPr/>
        </p:nvCxnSpPr>
        <p:spPr>
          <a:xfrm rot="10800000">
            <a:off x="2892400" y="2208838"/>
            <a:ext cx="1817100" cy="495600"/>
          </a:xfrm>
          <a:prstGeom prst="straightConnector1">
            <a:avLst/>
          </a:prstGeom>
          <a:noFill/>
          <a:ln cap="flat" cmpd="sng" w="28575">
            <a:solidFill>
              <a:srgbClr val="FF0000"/>
            </a:solidFill>
            <a:prstDash val="solid"/>
            <a:round/>
            <a:headEnd len="med" w="med" type="none"/>
            <a:tailEnd len="med" w="med" type="triangle"/>
          </a:ln>
        </p:spPr>
      </p:cxnSp>
      <p:cxnSp>
        <p:nvCxnSpPr>
          <p:cNvPr id="130" name="Google Shape;130;p24"/>
          <p:cNvCxnSpPr/>
          <p:nvPr/>
        </p:nvCxnSpPr>
        <p:spPr>
          <a:xfrm rot="10800000">
            <a:off x="2991000" y="3033500"/>
            <a:ext cx="1581000" cy="140700"/>
          </a:xfrm>
          <a:prstGeom prst="straightConnector1">
            <a:avLst/>
          </a:prstGeom>
          <a:noFill/>
          <a:ln cap="flat" cmpd="sng" w="28575">
            <a:solidFill>
              <a:srgbClr val="FF0000"/>
            </a:solidFill>
            <a:prstDash val="solid"/>
            <a:round/>
            <a:headEnd len="med" w="med" type="none"/>
            <a:tailEnd len="med" w="med" type="triangle"/>
          </a:ln>
        </p:spPr>
      </p:cxnSp>
      <p:sp>
        <p:nvSpPr>
          <p:cNvPr id="131" name="Google Shape;131;p24"/>
          <p:cNvSpPr txBox="1"/>
          <p:nvPr/>
        </p:nvSpPr>
        <p:spPr>
          <a:xfrm>
            <a:off x="4820175" y="2535700"/>
            <a:ext cx="2585100" cy="9009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You cannot select N/A for Employment or Education PSG’s when a student is at the age to have a transition plan</a:t>
            </a:r>
            <a:endParaRPr sz="1300">
              <a:solidFill>
                <a:schemeClr val="dk2"/>
              </a:solidFill>
            </a:endParaRPr>
          </a:p>
        </p:txBody>
      </p:sp>
      <p:sp>
        <p:nvSpPr>
          <p:cNvPr id="132" name="Google Shape;132;p24"/>
          <p:cNvSpPr txBox="1"/>
          <p:nvPr/>
        </p:nvSpPr>
        <p:spPr>
          <a:xfrm>
            <a:off x="6900950" y="373970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Checklist, Question 1; Appropriate </a:t>
            </a:r>
            <a:r>
              <a:rPr b="1" lang="en"/>
              <a:t>Measurable</a:t>
            </a:r>
            <a:r>
              <a:rPr b="1" lang="en"/>
              <a:t> Postsecondary Goals</a:t>
            </a:r>
            <a:endParaRPr b="1"/>
          </a:p>
        </p:txBody>
      </p:sp>
      <p:sp>
        <p:nvSpPr>
          <p:cNvPr id="138" name="Google Shape;138;p25"/>
          <p:cNvSpPr txBox="1"/>
          <p:nvPr>
            <p:ph idx="1" type="body"/>
          </p:nvPr>
        </p:nvSpPr>
        <p:spPr>
          <a:xfrm>
            <a:off x="311700" y="1421000"/>
            <a:ext cx="8520600" cy="3147900"/>
          </a:xfrm>
          <a:prstGeom prst="rect">
            <a:avLst/>
          </a:prstGeom>
          <a:solidFill>
            <a:srgbClr val="FFF2CC"/>
          </a:solid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lang="en"/>
              <a:t>Is there an appropriate measurable postsecondary goal or goals in the areas of Training, Education, Employment, and Independent Living Skills (when appropriate)?</a:t>
            </a:r>
            <a:endParaRPr/>
          </a:p>
          <a:p>
            <a:pPr indent="0" lvl="0" marL="0" rtl="0" algn="l">
              <a:lnSpc>
                <a:spcPct val="115000"/>
              </a:lnSpc>
              <a:spcBef>
                <a:spcPts val="1200"/>
              </a:spcBef>
              <a:spcAft>
                <a:spcPts val="0"/>
              </a:spcAft>
              <a:buSzPts val="1800"/>
              <a:buNone/>
            </a:pPr>
            <a:r>
              <a:rPr lang="en"/>
              <a:t>Questions to ask yourself as you are creating your IEPs:</a:t>
            </a:r>
            <a:endParaRPr/>
          </a:p>
          <a:p>
            <a:pPr indent="-342900" lvl="0" marL="457200" rtl="0" algn="l">
              <a:lnSpc>
                <a:spcPct val="115000"/>
              </a:lnSpc>
              <a:spcBef>
                <a:spcPts val="1200"/>
              </a:spcBef>
              <a:spcAft>
                <a:spcPts val="0"/>
              </a:spcAft>
              <a:buSzPts val="1800"/>
              <a:buAutoNum type="arabicPeriod"/>
            </a:pPr>
            <a:r>
              <a:rPr lang="en"/>
              <a:t>Can the goals be counted?</a:t>
            </a:r>
            <a:endParaRPr/>
          </a:p>
          <a:p>
            <a:pPr indent="-342900" lvl="0" marL="457200" rtl="0" algn="l">
              <a:lnSpc>
                <a:spcPct val="115000"/>
              </a:lnSpc>
              <a:spcBef>
                <a:spcPts val="0"/>
              </a:spcBef>
              <a:spcAft>
                <a:spcPts val="0"/>
              </a:spcAft>
              <a:buSzPts val="1800"/>
              <a:buAutoNum type="arabicPeriod"/>
            </a:pPr>
            <a:r>
              <a:rPr lang="en"/>
              <a:t>Will the goals </a:t>
            </a:r>
            <a:r>
              <a:rPr lang="en"/>
              <a:t>occur</a:t>
            </a:r>
            <a:r>
              <a:rPr lang="en"/>
              <a:t> </a:t>
            </a:r>
            <a:r>
              <a:rPr i="1" lang="en"/>
              <a:t>after</a:t>
            </a:r>
            <a:r>
              <a:rPr lang="en"/>
              <a:t> the student graduates from school?</a:t>
            </a:r>
            <a:endParaRPr/>
          </a:p>
          <a:p>
            <a:pPr indent="-342900" lvl="0" marL="457200" rtl="0" algn="l">
              <a:lnSpc>
                <a:spcPct val="115000"/>
              </a:lnSpc>
              <a:spcBef>
                <a:spcPts val="0"/>
              </a:spcBef>
              <a:spcAft>
                <a:spcPts val="0"/>
              </a:spcAft>
              <a:buSzPts val="1800"/>
              <a:buAutoNum type="arabicPeriod"/>
            </a:pPr>
            <a:r>
              <a:rPr lang="en"/>
              <a:t>Based on the information available about this student, does (do) the postsecondary goal(s) seem appropriate for this </a:t>
            </a:r>
            <a:r>
              <a:rPr lang="en"/>
              <a:t>student</a:t>
            </a:r>
            <a:r>
              <a:rPr lang="en"/>
              <a:t>?</a:t>
            </a:r>
            <a:endParaRPr/>
          </a:p>
          <a:p>
            <a:pPr indent="-317500" lvl="1" marL="914400" rtl="0" algn="l">
              <a:lnSpc>
                <a:spcPct val="115000"/>
              </a:lnSpc>
              <a:spcBef>
                <a:spcPts val="0"/>
              </a:spcBef>
              <a:spcAft>
                <a:spcPts val="0"/>
              </a:spcAft>
              <a:buSzPts val="1400"/>
              <a:buAutoNum type="alphaLcPeriod"/>
            </a:pPr>
            <a:r>
              <a:rPr lang="en"/>
              <a:t>If yes to all three guiding questions </a:t>
            </a:r>
            <a:r>
              <a:rPr lang="en"/>
              <a:t>above</a:t>
            </a:r>
            <a:r>
              <a:rPr lang="en"/>
              <a:t>, then you have met Question 1 of Indicator 13’s checklist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1 </a:t>
            </a:r>
            <a:endParaRPr b="1"/>
          </a:p>
          <a:p>
            <a:pPr indent="0" lvl="0" marL="0" rtl="0" algn="l">
              <a:lnSpc>
                <a:spcPct val="100000"/>
              </a:lnSpc>
              <a:spcBef>
                <a:spcPts val="0"/>
              </a:spcBef>
              <a:spcAft>
                <a:spcPts val="0"/>
              </a:spcAft>
              <a:buSzPct val="126125"/>
              <a:buNone/>
            </a:pPr>
            <a:r>
              <a:rPr lang="en" sz="2466"/>
              <a:t>(Postsecondary Goals - focus on the </a:t>
            </a:r>
            <a:r>
              <a:rPr lang="en" sz="2466" u="sng"/>
              <a:t>POST</a:t>
            </a:r>
            <a:r>
              <a:rPr lang="en" sz="2466"/>
              <a:t> part of </a:t>
            </a:r>
            <a:r>
              <a:rPr lang="en" sz="2466" u="sng"/>
              <a:t>post</a:t>
            </a:r>
            <a:r>
              <a:rPr lang="en" sz="2466"/>
              <a:t>secondary)</a:t>
            </a:r>
            <a:endParaRPr sz="2466"/>
          </a:p>
        </p:txBody>
      </p:sp>
      <p:sp>
        <p:nvSpPr>
          <p:cNvPr id="144" name="Google Shape;144;p26"/>
          <p:cNvSpPr txBox="1"/>
          <p:nvPr>
            <p:ph idx="1" type="body"/>
          </p:nvPr>
        </p:nvSpPr>
        <p:spPr>
          <a:xfrm>
            <a:off x="311700" y="1442800"/>
            <a:ext cx="8520600" cy="3126000"/>
          </a:xfrm>
          <a:prstGeom prst="rect">
            <a:avLst/>
          </a:prstGeom>
          <a:solidFill>
            <a:srgbClr val="FFF2CC"/>
          </a:solid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Char char="-"/>
            </a:pPr>
            <a:r>
              <a:rPr lang="en"/>
              <a:t>Postsecondary goals (PSGs) specify the student’s plans for life after </a:t>
            </a:r>
            <a:r>
              <a:rPr lang="en"/>
              <a:t>high school</a:t>
            </a:r>
            <a:r>
              <a:rPr lang="en"/>
              <a:t>. They reflect the student’s current thinking and may </a:t>
            </a:r>
            <a:r>
              <a:rPr lang="en"/>
              <a:t>change</a:t>
            </a:r>
            <a:r>
              <a:rPr lang="en"/>
              <a:t> over time as the student gets closer to graduation.</a:t>
            </a:r>
            <a:endParaRPr/>
          </a:p>
          <a:p>
            <a:pPr indent="-317500" lvl="1" marL="914400" rtl="0" algn="l">
              <a:lnSpc>
                <a:spcPct val="115000"/>
              </a:lnSpc>
              <a:spcBef>
                <a:spcPts val="0"/>
              </a:spcBef>
              <a:spcAft>
                <a:spcPts val="0"/>
              </a:spcAft>
              <a:buSzPts val="1400"/>
              <a:buChar char="-"/>
            </a:pPr>
            <a:r>
              <a:rPr lang="en"/>
              <a:t>Note: Student’s PSGs should change over time, if appropriate </a:t>
            </a:r>
            <a:r>
              <a:rPr lang="en"/>
              <a:t>transition</a:t>
            </a:r>
            <a:r>
              <a:rPr lang="en"/>
              <a:t> activities/services are provided, as services and activities will help the student refine their goals for life after </a:t>
            </a:r>
            <a:r>
              <a:rPr lang="en"/>
              <a:t>high school</a:t>
            </a:r>
            <a:endParaRPr/>
          </a:p>
          <a:p>
            <a:pPr indent="-342900" lvl="0" marL="457200" rtl="0" algn="l">
              <a:lnSpc>
                <a:spcPct val="115000"/>
              </a:lnSpc>
              <a:spcBef>
                <a:spcPts val="0"/>
              </a:spcBef>
              <a:spcAft>
                <a:spcPts val="0"/>
              </a:spcAft>
              <a:buSzPts val="1800"/>
              <a:buChar char="-"/>
            </a:pPr>
            <a:r>
              <a:rPr lang="en"/>
              <a:t>Ensure goals are set for after graduation - these cannot be written as activities to meet Postsecondary Goals; these are the actual goal that the student hopes to be able to meet after graduation</a:t>
            </a:r>
            <a:endParaRPr/>
          </a:p>
          <a:p>
            <a:pPr indent="-317500" lvl="1" marL="914400" rtl="0" algn="l">
              <a:lnSpc>
                <a:spcPct val="115000"/>
              </a:lnSpc>
              <a:spcBef>
                <a:spcPts val="0"/>
              </a:spcBef>
              <a:spcAft>
                <a:spcPts val="0"/>
              </a:spcAft>
              <a:buSzPts val="1400"/>
              <a:buChar char="-"/>
            </a:pPr>
            <a:r>
              <a:rPr b="1" lang="en"/>
              <a:t>Tip: To ensure you are post-graduation focused with the goal; start all PSGs with the statement “After graduation, Student will…..”</a:t>
            </a:r>
            <a:endParaRPr b="1"/>
          </a:p>
          <a:p>
            <a:pPr indent="-342900" lvl="0" marL="457200" rtl="0" algn="l">
              <a:lnSpc>
                <a:spcPct val="115000"/>
              </a:lnSpc>
              <a:spcBef>
                <a:spcPts val="0"/>
              </a:spcBef>
              <a:spcAft>
                <a:spcPts val="0"/>
              </a:spcAft>
              <a:buSzPts val="1800"/>
              <a:buChar char="-"/>
            </a:pPr>
            <a:r>
              <a:rPr lang="en"/>
              <a:t>PSGs are outcomes AFTER high school!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1 </a:t>
            </a:r>
            <a:endParaRPr b="1"/>
          </a:p>
          <a:p>
            <a:pPr indent="0" lvl="0" marL="0" rtl="0" algn="l">
              <a:lnSpc>
                <a:spcPct val="100000"/>
              </a:lnSpc>
              <a:spcBef>
                <a:spcPts val="0"/>
              </a:spcBef>
              <a:spcAft>
                <a:spcPts val="0"/>
              </a:spcAft>
              <a:buSzPct val="111111"/>
              <a:buNone/>
            </a:pPr>
            <a:r>
              <a:rPr lang="en"/>
              <a:t>(Writing Compliant PSGs)</a:t>
            </a:r>
            <a:endParaRPr/>
          </a:p>
        </p:txBody>
      </p:sp>
      <p:sp>
        <p:nvSpPr>
          <p:cNvPr id="150" name="Google Shape;150;p27"/>
          <p:cNvSpPr txBox="1"/>
          <p:nvPr>
            <p:ph idx="1" type="body"/>
          </p:nvPr>
        </p:nvSpPr>
        <p:spPr>
          <a:xfrm>
            <a:off x="311700" y="1290075"/>
            <a:ext cx="8520600" cy="3301800"/>
          </a:xfrm>
          <a:prstGeom prst="rect">
            <a:avLst/>
          </a:prstGeom>
          <a:solidFill>
            <a:srgbClr val="FFF2CC"/>
          </a:solidFill>
          <a:ln>
            <a:noFill/>
          </a:ln>
        </p:spPr>
        <p:txBody>
          <a:bodyPr anchorCtr="0" anchor="ctr" bIns="91425" lIns="91425" spcFirstLastPara="1" rIns="91425" wrap="square" tIns="91425">
            <a:normAutofit lnSpcReduction="20000"/>
          </a:bodyPr>
          <a:lstStyle/>
          <a:p>
            <a:pPr indent="-342900" lvl="0" marL="457200" rtl="0" algn="l">
              <a:spcBef>
                <a:spcPts val="0"/>
              </a:spcBef>
              <a:spcAft>
                <a:spcPts val="0"/>
              </a:spcAft>
              <a:buSzPts val="1800"/>
              <a:buChar char="-"/>
            </a:pPr>
            <a:r>
              <a:rPr lang="en"/>
              <a:t>Ensure goals are formulated using data from Age Appropriate Transition Assessments that have been completed by or for the student prior to the annual IEP Meeting</a:t>
            </a:r>
            <a:endParaRPr/>
          </a:p>
          <a:p>
            <a:pPr indent="-342900" lvl="0" marL="457200" rtl="0" algn="l">
              <a:spcBef>
                <a:spcPts val="0"/>
              </a:spcBef>
              <a:spcAft>
                <a:spcPts val="0"/>
              </a:spcAft>
              <a:buSzPts val="1800"/>
              <a:buChar char="-"/>
            </a:pPr>
            <a:r>
              <a:rPr lang="en"/>
              <a:t>Goal is clear and measurable</a:t>
            </a:r>
            <a:endParaRPr/>
          </a:p>
          <a:p>
            <a:pPr indent="-317500" lvl="1" marL="914400" rtl="0" algn="l">
              <a:spcBef>
                <a:spcPts val="0"/>
              </a:spcBef>
              <a:spcAft>
                <a:spcPts val="0"/>
              </a:spcAft>
              <a:buSzPts val="1400"/>
              <a:buChar char="-"/>
            </a:pPr>
            <a:r>
              <a:rPr lang="en"/>
              <a:t>Avoid words like wants to, would like, etc</a:t>
            </a:r>
            <a:endParaRPr/>
          </a:p>
          <a:p>
            <a:pPr indent="-317500" lvl="1" marL="914400" rtl="0" algn="l">
              <a:spcBef>
                <a:spcPts val="0"/>
              </a:spcBef>
              <a:spcAft>
                <a:spcPts val="0"/>
              </a:spcAft>
              <a:buSzPts val="1400"/>
              <a:buChar char="-"/>
            </a:pPr>
            <a:r>
              <a:rPr lang="en"/>
              <a:t>The outcome must be stated as an end result</a:t>
            </a:r>
            <a:endParaRPr/>
          </a:p>
          <a:p>
            <a:pPr indent="-317500" lvl="2" marL="1371600" rtl="0" algn="l">
              <a:spcBef>
                <a:spcPts val="0"/>
              </a:spcBef>
              <a:spcAft>
                <a:spcPts val="0"/>
              </a:spcAft>
              <a:buSzPts val="1400"/>
              <a:buChar char="-"/>
            </a:pPr>
            <a:r>
              <a:rPr lang="en"/>
              <a:t>Example: After graduation, I will enlist in the Army.</a:t>
            </a:r>
            <a:endParaRPr/>
          </a:p>
          <a:p>
            <a:pPr indent="-317500" lvl="2" marL="1371600" rtl="0" algn="l">
              <a:spcBef>
                <a:spcPts val="0"/>
              </a:spcBef>
              <a:spcAft>
                <a:spcPts val="0"/>
              </a:spcAft>
              <a:buSzPts val="1400"/>
              <a:buChar char="-"/>
            </a:pPr>
            <a:r>
              <a:rPr lang="en"/>
              <a:t>Example: After graduation, I will live in my own apartment.</a:t>
            </a:r>
            <a:endParaRPr/>
          </a:p>
          <a:p>
            <a:pPr indent="-317500" lvl="2" marL="1371600" rtl="0" algn="l">
              <a:spcBef>
                <a:spcPts val="0"/>
              </a:spcBef>
              <a:spcAft>
                <a:spcPts val="0"/>
              </a:spcAft>
              <a:buSzPts val="1400"/>
              <a:buChar char="-"/>
            </a:pPr>
            <a:r>
              <a:rPr lang="en"/>
              <a:t>Example: After graduation, I will work part time at HyVee.</a:t>
            </a:r>
            <a:endParaRPr/>
          </a:p>
          <a:p>
            <a:pPr indent="-342900" lvl="0" marL="457200" rtl="0" algn="l">
              <a:spcBef>
                <a:spcPts val="0"/>
              </a:spcBef>
              <a:spcAft>
                <a:spcPts val="0"/>
              </a:spcAft>
              <a:buSzPts val="1800"/>
              <a:buChar char="-"/>
            </a:pPr>
            <a:r>
              <a:rPr lang="en"/>
              <a:t>If an independent living PSG isn’t needed, ensure there is evidence and/or data documented to support that in the postsecondary transition present level of performance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1 </a:t>
            </a:r>
            <a:endParaRPr b="1"/>
          </a:p>
          <a:p>
            <a:pPr indent="0" lvl="0" marL="0" rtl="0" algn="l">
              <a:lnSpc>
                <a:spcPct val="100000"/>
              </a:lnSpc>
              <a:spcBef>
                <a:spcPts val="0"/>
              </a:spcBef>
              <a:spcAft>
                <a:spcPts val="0"/>
              </a:spcAft>
              <a:buSzPct val="111111"/>
              <a:buNone/>
            </a:pPr>
            <a:r>
              <a:rPr lang="en"/>
              <a:t>(Purpose of PSGs)</a:t>
            </a:r>
            <a:endParaRPr/>
          </a:p>
        </p:txBody>
      </p:sp>
      <p:sp>
        <p:nvSpPr>
          <p:cNvPr id="156" name="Google Shape;156;p28"/>
          <p:cNvSpPr txBox="1"/>
          <p:nvPr>
            <p:ph idx="1" type="body"/>
          </p:nvPr>
        </p:nvSpPr>
        <p:spPr>
          <a:xfrm>
            <a:off x="311700" y="1594875"/>
            <a:ext cx="8520600" cy="2942100"/>
          </a:xfrm>
          <a:prstGeom prst="rect">
            <a:avLst/>
          </a:prstGeom>
          <a:solidFill>
            <a:srgbClr val="FFF2CC"/>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400"/>
              <a:t>PSGs are written for 1 year after graduation.</a:t>
            </a:r>
            <a:endParaRPr sz="2400"/>
          </a:p>
          <a:p>
            <a:pPr indent="0" lvl="0" marL="0" rtl="0" algn="l">
              <a:spcBef>
                <a:spcPts val="1200"/>
              </a:spcBef>
              <a:spcAft>
                <a:spcPts val="0"/>
              </a:spcAft>
              <a:buNone/>
            </a:pPr>
            <a:r>
              <a:rPr lang="en" sz="2400"/>
              <a:t>	Are you:</a:t>
            </a:r>
            <a:endParaRPr sz="2400"/>
          </a:p>
          <a:p>
            <a:pPr indent="-381000" lvl="0" marL="971550" rtl="0" algn="l">
              <a:spcBef>
                <a:spcPts val="1200"/>
              </a:spcBef>
              <a:spcAft>
                <a:spcPts val="0"/>
              </a:spcAft>
              <a:buSzPts val="2400"/>
              <a:buAutoNum type="alphaLcParenBoth"/>
            </a:pPr>
            <a:r>
              <a:rPr lang="en" sz="2400"/>
              <a:t>Preparing them to become an electrical engineer, or</a:t>
            </a:r>
            <a:endParaRPr sz="2400"/>
          </a:p>
          <a:p>
            <a:pPr indent="-381000" lvl="0" marL="971550" rtl="0" algn="l">
              <a:spcBef>
                <a:spcPts val="0"/>
              </a:spcBef>
              <a:spcAft>
                <a:spcPts val="0"/>
              </a:spcAft>
              <a:buSzPts val="2400"/>
              <a:buAutoNum type="alphaLcParenBoth"/>
            </a:pPr>
            <a:r>
              <a:rPr lang="en" sz="2400"/>
              <a:t>Preparing them to take college coursework?</a:t>
            </a:r>
            <a:endParaRPr sz="2400"/>
          </a:p>
          <a:p>
            <a:pPr indent="0" lvl="0" marL="457200" rtl="0" algn="l">
              <a:spcBef>
                <a:spcPts val="1200"/>
              </a:spcBef>
              <a:spcAft>
                <a:spcPts val="1200"/>
              </a:spcAft>
              <a:buNone/>
            </a:pPr>
            <a:r>
              <a:rPr lang="en" sz="2400"/>
              <a:t>Answer: (b) preparing them to take college coursework</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1 </a:t>
            </a:r>
            <a:endParaRPr b="1"/>
          </a:p>
          <a:p>
            <a:pPr indent="0" lvl="0" marL="0" rtl="0" algn="l">
              <a:lnSpc>
                <a:spcPct val="100000"/>
              </a:lnSpc>
              <a:spcBef>
                <a:spcPts val="0"/>
              </a:spcBef>
              <a:spcAft>
                <a:spcPts val="0"/>
              </a:spcAft>
              <a:buSzPct val="111111"/>
              <a:buNone/>
            </a:pPr>
            <a:r>
              <a:rPr lang="en"/>
              <a:t>(Possible PSG Examples)</a:t>
            </a:r>
            <a:endParaRPr/>
          </a:p>
        </p:txBody>
      </p:sp>
      <p:sp>
        <p:nvSpPr>
          <p:cNvPr id="162" name="Google Shape;162;p29"/>
          <p:cNvSpPr txBox="1"/>
          <p:nvPr>
            <p:ph idx="1" type="body"/>
          </p:nvPr>
        </p:nvSpPr>
        <p:spPr>
          <a:xfrm>
            <a:off x="198325" y="1290075"/>
            <a:ext cx="8750400" cy="3171300"/>
          </a:xfrm>
          <a:prstGeom prst="rect">
            <a:avLst/>
          </a:prstGeom>
          <a:solidFill>
            <a:srgbClr val="FFF2CC"/>
          </a:solidFill>
          <a:ln>
            <a:noFill/>
          </a:ln>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b="1" lang="en" sz="1700" u="sng">
                <a:solidFill>
                  <a:srgbClr val="31394D"/>
                </a:solidFill>
                <a:latin typeface="Raleway"/>
                <a:ea typeface="Raleway"/>
                <a:cs typeface="Raleway"/>
                <a:sym typeface="Raleway"/>
              </a:rPr>
              <a:t>Post-secondary goals - more broad for 7th - 10th graders:</a:t>
            </a:r>
            <a:endParaRPr b="1" sz="1700" u="sng">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attend a community college</a:t>
            </a:r>
            <a:endParaRPr sz="1700">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work part time </a:t>
            </a:r>
            <a:endParaRPr sz="1700">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live with my parents</a:t>
            </a:r>
            <a:endParaRPr sz="1700">
              <a:solidFill>
                <a:srgbClr val="31394D"/>
              </a:solidFill>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rPr b="1" lang="en" sz="1700" u="sng">
                <a:solidFill>
                  <a:srgbClr val="31394D"/>
                </a:solidFill>
                <a:latin typeface="Raleway"/>
                <a:ea typeface="Raleway"/>
                <a:cs typeface="Raleway"/>
                <a:sym typeface="Raleway"/>
              </a:rPr>
              <a:t>PSGs - refined as students age - include location &amp; activity</a:t>
            </a:r>
            <a:endParaRPr sz="1700">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attend CCC-Columbus and obtain a degree to become a welder </a:t>
            </a:r>
            <a:endParaRPr sz="1700">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continue my part-time job at Wendy’s</a:t>
            </a:r>
            <a:endParaRPr sz="1700">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live in the dorm at Central Community College - Columbus with a friend from high school</a:t>
            </a:r>
            <a:endParaRPr sz="1700">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attend UNO and major in a social service field</a:t>
            </a:r>
            <a:endParaRPr sz="1700">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volunteer at Project Harmony in the field of Social Work</a:t>
            </a:r>
            <a:endParaRPr sz="1700">
              <a:solidFill>
                <a:srgbClr val="31394D"/>
              </a:solidFill>
              <a:latin typeface="Raleway"/>
              <a:ea typeface="Raleway"/>
              <a:cs typeface="Raleway"/>
              <a:sym typeface="Raleway"/>
            </a:endParaRPr>
          </a:p>
          <a:p>
            <a:pPr indent="-336550" lvl="0" marL="457200" rtl="0" algn="l">
              <a:lnSpc>
                <a:spcPct val="100000"/>
              </a:lnSpc>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a:t>
            </a:r>
            <a:r>
              <a:rPr lang="en" sz="1700">
                <a:solidFill>
                  <a:srgbClr val="31394D"/>
                </a:solidFill>
                <a:latin typeface="Raleway"/>
                <a:ea typeface="Raleway"/>
                <a:cs typeface="Raleway"/>
                <a:sym typeface="Raleway"/>
              </a:rPr>
              <a:t>graduation</a:t>
            </a:r>
            <a:r>
              <a:rPr lang="en" sz="1700">
                <a:solidFill>
                  <a:srgbClr val="31394D"/>
                </a:solidFill>
                <a:latin typeface="Raleway"/>
                <a:ea typeface="Raleway"/>
                <a:cs typeface="Raleway"/>
                <a:sym typeface="Raleway"/>
              </a:rPr>
              <a:t>, I will enroll in a computer technology training program</a:t>
            </a:r>
            <a:endParaRPr sz="1700">
              <a:solidFill>
                <a:srgbClr val="31394D"/>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3251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1 </a:t>
            </a:r>
            <a:endParaRPr b="1"/>
          </a:p>
          <a:p>
            <a:pPr indent="0" lvl="0" marL="0" rtl="0" algn="l">
              <a:lnSpc>
                <a:spcPct val="100000"/>
              </a:lnSpc>
              <a:spcBef>
                <a:spcPts val="0"/>
              </a:spcBef>
              <a:spcAft>
                <a:spcPts val="0"/>
              </a:spcAft>
              <a:buSzPct val="111111"/>
              <a:buNone/>
            </a:pPr>
            <a:r>
              <a:rPr lang="en"/>
              <a:t>(Possible PSG Examples)</a:t>
            </a:r>
            <a:endParaRPr/>
          </a:p>
        </p:txBody>
      </p:sp>
      <p:sp>
        <p:nvSpPr>
          <p:cNvPr id="168" name="Google Shape;168;p30"/>
          <p:cNvSpPr txBox="1"/>
          <p:nvPr>
            <p:ph idx="1" type="body"/>
          </p:nvPr>
        </p:nvSpPr>
        <p:spPr>
          <a:xfrm>
            <a:off x="311700" y="1290075"/>
            <a:ext cx="8520600" cy="3323700"/>
          </a:xfrm>
          <a:prstGeom prst="rect">
            <a:avLst/>
          </a:prstGeom>
          <a:solidFill>
            <a:srgbClr val="FFF2CC"/>
          </a:solidFill>
          <a:ln>
            <a:noFill/>
          </a:ln>
        </p:spPr>
        <p:txBody>
          <a:bodyPr anchorCtr="0" anchor="t" bIns="91425" lIns="91425" spcFirstLastPara="1" rIns="91425" wrap="square" tIns="91425">
            <a:normAutofit fontScale="55000"/>
          </a:bodyPr>
          <a:lstStyle/>
          <a:p>
            <a:pPr indent="0" lvl="0" marL="0" marR="0" rtl="0" algn="l">
              <a:lnSpc>
                <a:spcPct val="115000"/>
              </a:lnSpc>
              <a:spcBef>
                <a:spcPts val="0"/>
              </a:spcBef>
              <a:spcAft>
                <a:spcPts val="0"/>
              </a:spcAft>
              <a:buNone/>
            </a:pPr>
            <a:r>
              <a:rPr b="1" lang="en" sz="1700" u="sng">
                <a:solidFill>
                  <a:srgbClr val="31394D"/>
                </a:solidFill>
                <a:latin typeface="Raleway"/>
                <a:ea typeface="Raleway"/>
                <a:cs typeface="Raleway"/>
                <a:sym typeface="Raleway"/>
              </a:rPr>
              <a:t>Education/Training Examples</a:t>
            </a:r>
            <a:endParaRPr b="1" sz="1700" u="sng">
              <a:solidFill>
                <a:srgbClr val="31394D"/>
              </a:solidFill>
              <a:latin typeface="Raleway"/>
              <a:ea typeface="Raleway"/>
              <a:cs typeface="Raleway"/>
              <a:sym typeface="Raleway"/>
            </a:endParaRPr>
          </a:p>
          <a:p>
            <a:pPr indent="-287972" lvl="0" marL="457200" marR="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Following exit from 18-21 years transition services, Maxine will train/exercise in her home, with the support from a physical therapist and/or caregiver, to build physical strength and stamina in order to better assist with transfers while in the home and in her community (vehicle transfers).</a:t>
            </a:r>
            <a:endParaRPr sz="1700">
              <a:solidFill>
                <a:srgbClr val="31394D"/>
              </a:solidFill>
              <a:latin typeface="Raleway"/>
              <a:ea typeface="Raleway"/>
              <a:cs typeface="Raleway"/>
              <a:sym typeface="Raleway"/>
            </a:endParaRPr>
          </a:p>
          <a:p>
            <a:pPr indent="0" lvl="0" marL="0" marR="0" rtl="0" algn="l">
              <a:lnSpc>
                <a:spcPct val="115000"/>
              </a:lnSpc>
              <a:spcBef>
                <a:spcPts val="0"/>
              </a:spcBef>
              <a:spcAft>
                <a:spcPts val="0"/>
              </a:spcAft>
              <a:buNone/>
            </a:pPr>
            <a:r>
              <a:t/>
            </a:r>
            <a:endParaRPr sz="1700">
              <a:solidFill>
                <a:srgbClr val="31394D"/>
              </a:solidFill>
              <a:latin typeface="Raleway"/>
              <a:ea typeface="Raleway"/>
              <a:cs typeface="Raleway"/>
              <a:sym typeface="Raleway"/>
            </a:endParaRPr>
          </a:p>
          <a:p>
            <a:pPr indent="0" lvl="0" marL="0" marR="0" rtl="0" algn="l">
              <a:lnSpc>
                <a:spcPct val="115000"/>
              </a:lnSpc>
              <a:spcBef>
                <a:spcPts val="0"/>
              </a:spcBef>
              <a:spcAft>
                <a:spcPts val="0"/>
              </a:spcAft>
              <a:buNone/>
            </a:pPr>
            <a:r>
              <a:rPr b="1" lang="en" sz="1700" u="sng">
                <a:solidFill>
                  <a:srgbClr val="31394D"/>
                </a:solidFill>
                <a:latin typeface="Raleway"/>
                <a:ea typeface="Raleway"/>
                <a:cs typeface="Raleway"/>
                <a:sym typeface="Raleway"/>
              </a:rPr>
              <a:t>Employment</a:t>
            </a:r>
            <a:endParaRPr b="1" sz="1700" u="sng">
              <a:solidFill>
                <a:srgbClr val="31394D"/>
              </a:solidFill>
              <a:latin typeface="Raleway"/>
              <a:ea typeface="Raleway"/>
              <a:cs typeface="Raleway"/>
              <a:sym typeface="Raleway"/>
            </a:endParaRPr>
          </a:p>
          <a:p>
            <a:pPr indent="-287972" lvl="0" marL="457200" marR="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Following exit from 18-21 year old transition services, Maxine will work in her home by using her direct access switch on a timed setting to turn on the blender to prepare her meal that will be fed to her by her caregiver.</a:t>
            </a:r>
            <a:endParaRPr sz="1700">
              <a:solidFill>
                <a:srgbClr val="31394D"/>
              </a:solidFill>
              <a:latin typeface="Raleway"/>
              <a:ea typeface="Raleway"/>
              <a:cs typeface="Raleway"/>
              <a:sym typeface="Raleway"/>
            </a:endParaRPr>
          </a:p>
          <a:p>
            <a:pPr indent="0" lvl="0" marL="0" marR="0" rtl="0" algn="l">
              <a:lnSpc>
                <a:spcPct val="115000"/>
              </a:lnSpc>
              <a:spcBef>
                <a:spcPts val="0"/>
              </a:spcBef>
              <a:spcAft>
                <a:spcPts val="0"/>
              </a:spcAft>
              <a:buNone/>
            </a:pPr>
            <a:r>
              <a:t/>
            </a:r>
            <a:endParaRPr b="1" sz="1700" u="sng">
              <a:solidFill>
                <a:srgbClr val="31394D"/>
              </a:solidFill>
              <a:latin typeface="Raleway"/>
              <a:ea typeface="Raleway"/>
              <a:cs typeface="Raleway"/>
              <a:sym typeface="Raleway"/>
            </a:endParaRPr>
          </a:p>
          <a:p>
            <a:pPr indent="0" lvl="0" marL="0" marR="0" rtl="0" algn="l">
              <a:lnSpc>
                <a:spcPct val="115000"/>
              </a:lnSpc>
              <a:spcBef>
                <a:spcPts val="0"/>
              </a:spcBef>
              <a:spcAft>
                <a:spcPts val="0"/>
              </a:spcAft>
              <a:buNone/>
            </a:pPr>
            <a:r>
              <a:rPr b="1" lang="en" sz="1700" u="sng">
                <a:solidFill>
                  <a:srgbClr val="31394D"/>
                </a:solidFill>
                <a:latin typeface="Raleway"/>
                <a:ea typeface="Raleway"/>
                <a:cs typeface="Raleway"/>
                <a:sym typeface="Raleway"/>
              </a:rPr>
              <a:t>Independent Living Skills</a:t>
            </a:r>
            <a:endParaRPr b="1" sz="1700" u="sng">
              <a:solidFill>
                <a:srgbClr val="31394D"/>
              </a:solidFill>
              <a:latin typeface="Raleway"/>
              <a:ea typeface="Raleway"/>
              <a:cs typeface="Raleway"/>
              <a:sym typeface="Raleway"/>
            </a:endParaRPr>
          </a:p>
          <a:p>
            <a:pPr indent="-287972" lvl="0" marL="457200" marR="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After completing school district services, Cooper will live with family members and complete daily living skills as independently as possible, such as making choices about his leisure time activities, doing household chores, preparing small meals and snacks</a:t>
            </a:r>
            <a:endParaRPr sz="1700">
              <a:solidFill>
                <a:srgbClr val="31394D"/>
              </a:solidFill>
              <a:latin typeface="Raleway"/>
              <a:ea typeface="Raleway"/>
              <a:cs typeface="Raleway"/>
              <a:sym typeface="Raleway"/>
            </a:endParaRPr>
          </a:p>
          <a:p>
            <a:pPr indent="-287972" lvl="0" marL="457200" marR="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Following exit from 18-21-year-old transition services, Maxine will live at home with her parents and support from her in-home personal care attendant.  </a:t>
            </a:r>
            <a:endParaRPr sz="1700">
              <a:solidFill>
                <a:srgbClr val="31394D"/>
              </a:solidFill>
              <a:latin typeface="Raleway"/>
              <a:ea typeface="Raleway"/>
              <a:cs typeface="Raleway"/>
              <a:sym typeface="Raleway"/>
            </a:endParaRPr>
          </a:p>
          <a:p>
            <a:pPr indent="-287972" lvl="0" marL="457200" marR="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After graduation, Kevin will continue to live with his parents and will participate in his daily care routines to the maximum extent possible.</a:t>
            </a:r>
            <a:endParaRPr sz="1700">
              <a:solidFill>
                <a:srgbClr val="31394D"/>
              </a:solidFill>
              <a:latin typeface="Raleway"/>
              <a:ea typeface="Raleway"/>
              <a:cs typeface="Raleway"/>
              <a:sym typeface="Raleway"/>
            </a:endParaRPr>
          </a:p>
          <a:p>
            <a:pPr indent="-287972" lvl="0" marL="457200" marR="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Following high school completion, Kevin will participate in 1- 2 age-appropriate community and individual community-based activities per week related to horticulture, socialization with young adults, animals, and music.</a:t>
            </a:r>
            <a:endParaRPr sz="1700">
              <a:solidFill>
                <a:srgbClr val="31394D"/>
              </a:solidFill>
              <a:latin typeface="Raleway"/>
              <a:ea typeface="Raleway"/>
              <a:cs typeface="Raleway"/>
              <a:sym typeface="Raleway"/>
            </a:endParaRPr>
          </a:p>
          <a:p>
            <a:pPr indent="-287972" lvl="0" marL="457200" marR="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After exiting 18-21 services, Kevin will effectively utilize an augmentative communication device at home and in the community that allows familiar and unfamiliar individuals to communicate his regarding needs, wants, and desires. </a:t>
            </a:r>
            <a:endParaRPr sz="1700">
              <a:solidFill>
                <a:srgbClr val="31394D"/>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31"/>
          <p:cNvSpPr txBox="1"/>
          <p:nvPr>
            <p:ph type="ctrTitle"/>
          </p:nvPr>
        </p:nvSpPr>
        <p:spPr>
          <a:xfrm>
            <a:off x="311708" y="9143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rPr>
              <a:t>Indicator 13 - Question 2</a:t>
            </a:r>
            <a:endParaRPr>
              <a:solidFill>
                <a:schemeClr val="lt1"/>
              </a:solidFill>
            </a:endParaRPr>
          </a:p>
          <a:p>
            <a:pPr indent="0" lvl="0" marL="0" rtl="0" algn="ctr">
              <a:spcBef>
                <a:spcPts val="0"/>
              </a:spcBef>
              <a:spcAft>
                <a:spcPts val="0"/>
              </a:spcAft>
              <a:buSzPts val="2800"/>
              <a:buNone/>
            </a:pPr>
            <a:r>
              <a:rPr b="1" lang="en" sz="2400">
                <a:solidFill>
                  <a:srgbClr val="053785"/>
                </a:solidFill>
              </a:rPr>
              <a:t>NDE Indicator 13 Data Collection Application Question 12</a:t>
            </a:r>
            <a:endParaRPr>
              <a:solidFill>
                <a:schemeClr val="lt1"/>
              </a:solidFill>
            </a:endParaRPr>
          </a:p>
        </p:txBody>
      </p:sp>
      <p:sp>
        <p:nvSpPr>
          <p:cNvPr id="174" name="Google Shape;174;p31"/>
          <p:cNvSpPr txBox="1"/>
          <p:nvPr>
            <p:ph idx="1" type="subTitle"/>
          </p:nvPr>
        </p:nvSpPr>
        <p:spPr>
          <a:xfrm>
            <a:off x="311700" y="28470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solidFill>
                  <a:schemeClr val="lt1"/>
                </a:solidFill>
              </a:rPr>
              <a:t>Are postsecondary goals updated annually?</a:t>
            </a:r>
            <a:endParaRPr>
              <a:solidFill>
                <a:schemeClr val="lt1"/>
              </a:solidFill>
            </a:endParaRPr>
          </a:p>
        </p:txBody>
      </p:sp>
      <p:sp>
        <p:nvSpPr>
          <p:cNvPr id="175" name="Google Shape;175;p31"/>
          <p:cNvSpPr txBox="1"/>
          <p:nvPr/>
        </p:nvSpPr>
        <p:spPr>
          <a:xfrm>
            <a:off x="0" y="3893900"/>
            <a:ext cx="89442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Objective: IEP Team Members will be able to put into action the steps necessary to review, revise, refine, and/or create annual postsecondary goals</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176575" y="45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CC0000"/>
                </a:solidFill>
              </a:rPr>
              <a:t>Table of Contents</a:t>
            </a:r>
            <a:endParaRPr b="1" sz="4300" u="sng">
              <a:solidFill>
                <a:srgbClr val="CC0000"/>
              </a:solidFill>
            </a:endParaRPr>
          </a:p>
        </p:txBody>
      </p:sp>
      <p:sp>
        <p:nvSpPr>
          <p:cNvPr id="64" name="Google Shape;64;p14"/>
          <p:cNvSpPr txBox="1"/>
          <p:nvPr>
            <p:ph idx="1" type="body"/>
          </p:nvPr>
        </p:nvSpPr>
        <p:spPr>
          <a:xfrm>
            <a:off x="219300" y="1152475"/>
            <a:ext cx="8705400" cy="3128100"/>
          </a:xfrm>
          <a:prstGeom prst="rect">
            <a:avLst/>
          </a:prstGeom>
          <a:ln cap="flat" cmpd="sng" w="38100">
            <a:solidFill>
              <a:srgbClr val="CC0000"/>
            </a:solidFill>
            <a:prstDash val="solid"/>
            <a:round/>
            <a:headEnd len="sm" w="sm" type="none"/>
            <a:tailEnd len="sm" w="sm" type="none"/>
          </a:ln>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sz="1300">
                <a:solidFill>
                  <a:srgbClr val="053785"/>
                </a:solidFill>
                <a:latin typeface="Raleway"/>
                <a:ea typeface="Raleway"/>
                <a:cs typeface="Raleway"/>
                <a:sym typeface="Raleway"/>
              </a:rPr>
              <a:t>Slides 4-9: Introduction Slides to Indicator 13 and Transition Planning</a:t>
            </a:r>
            <a:r>
              <a:rPr b="1" lang="en" sz="1300">
                <a:latin typeface="Raleway"/>
                <a:ea typeface="Raleway"/>
                <a:cs typeface="Raleway"/>
                <a:sym typeface="Raleway"/>
              </a:rPr>
              <a:t> </a:t>
            </a:r>
            <a:r>
              <a:rPr i="1" lang="en" sz="1100">
                <a:latin typeface="Raleway"/>
                <a:ea typeface="Raleway"/>
                <a:cs typeface="Raleway"/>
                <a:sym typeface="Raleway"/>
              </a:rPr>
              <a:t>(recommended to use for all trainings)</a:t>
            </a:r>
            <a:endParaRPr i="1" sz="1100">
              <a:latin typeface="Raleway"/>
              <a:ea typeface="Raleway"/>
              <a:cs typeface="Raleway"/>
              <a:sym typeface="Raleway"/>
            </a:endParaRPr>
          </a:p>
          <a:p>
            <a:pPr indent="-311150" lvl="0" marL="457200" rtl="0" algn="l">
              <a:spcBef>
                <a:spcPts val="0"/>
              </a:spcBef>
              <a:spcAft>
                <a:spcPts val="0"/>
              </a:spcAft>
              <a:buSzPts val="1300"/>
              <a:buFont typeface="Raleway"/>
              <a:buChar char="●"/>
            </a:pPr>
            <a:r>
              <a:rPr b="1" lang="en" sz="1300">
                <a:latin typeface="Raleway"/>
                <a:ea typeface="Raleway"/>
                <a:cs typeface="Raleway"/>
                <a:sym typeface="Raleway"/>
              </a:rPr>
              <a:t>Slides 10-18: Indicator 13, Question 1; NDE Data Collection (ILCD) Question 10 </a:t>
            </a:r>
            <a:endParaRPr b="1" sz="1300">
              <a:latin typeface="Raleway"/>
              <a:ea typeface="Raleway"/>
              <a:cs typeface="Raleway"/>
              <a:sym typeface="Raleway"/>
            </a:endParaRPr>
          </a:p>
          <a:p>
            <a:pPr indent="-311150" lvl="0" marL="457200" rtl="0" algn="l">
              <a:spcBef>
                <a:spcPts val="0"/>
              </a:spcBef>
              <a:spcAft>
                <a:spcPts val="0"/>
              </a:spcAft>
              <a:buClr>
                <a:srgbClr val="053785"/>
              </a:buClr>
              <a:buSzPts val="1300"/>
              <a:buFont typeface="Raleway"/>
              <a:buChar char="●"/>
            </a:pPr>
            <a:r>
              <a:rPr b="1" lang="en" sz="1300">
                <a:solidFill>
                  <a:srgbClr val="053785"/>
                </a:solidFill>
                <a:latin typeface="Raleway"/>
                <a:ea typeface="Raleway"/>
                <a:cs typeface="Raleway"/>
                <a:sym typeface="Raleway"/>
              </a:rPr>
              <a:t>Slides 19-23: </a:t>
            </a:r>
            <a:r>
              <a:rPr b="1" lang="en" sz="1300">
                <a:solidFill>
                  <a:srgbClr val="053785"/>
                </a:solidFill>
                <a:latin typeface="Raleway"/>
                <a:ea typeface="Raleway"/>
                <a:cs typeface="Raleway"/>
                <a:sym typeface="Raleway"/>
              </a:rPr>
              <a:t>Indicator 13, Question 2; NDE Data Collection (ILCD) Question 12</a:t>
            </a:r>
            <a:endParaRPr b="1" sz="1300">
              <a:solidFill>
                <a:srgbClr val="053785"/>
              </a:solidFill>
              <a:latin typeface="Raleway"/>
              <a:ea typeface="Raleway"/>
              <a:cs typeface="Raleway"/>
              <a:sym typeface="Raleway"/>
            </a:endParaRPr>
          </a:p>
          <a:p>
            <a:pPr indent="-311150" lvl="0" marL="457200" rtl="0" algn="l">
              <a:spcBef>
                <a:spcPts val="0"/>
              </a:spcBef>
              <a:spcAft>
                <a:spcPts val="0"/>
              </a:spcAft>
              <a:buSzPts val="1300"/>
              <a:buFont typeface="Raleway"/>
              <a:buChar char="●"/>
            </a:pPr>
            <a:r>
              <a:rPr b="1" lang="en" sz="1300">
                <a:latin typeface="Raleway"/>
                <a:ea typeface="Raleway"/>
                <a:cs typeface="Raleway"/>
                <a:sym typeface="Raleway"/>
              </a:rPr>
              <a:t>Slides 24-29: Indicator 13, Question 3; NDE Data Collection (ILCD) Questions 8,9, 11</a:t>
            </a:r>
            <a:endParaRPr b="1" sz="1300">
              <a:latin typeface="Raleway"/>
              <a:ea typeface="Raleway"/>
              <a:cs typeface="Raleway"/>
              <a:sym typeface="Raleway"/>
            </a:endParaRPr>
          </a:p>
          <a:p>
            <a:pPr indent="-311150" lvl="0" marL="457200" rtl="0" algn="l">
              <a:spcBef>
                <a:spcPts val="0"/>
              </a:spcBef>
              <a:spcAft>
                <a:spcPts val="0"/>
              </a:spcAft>
              <a:buClr>
                <a:srgbClr val="053785"/>
              </a:buClr>
              <a:buSzPts val="1300"/>
              <a:buFont typeface="Raleway"/>
              <a:buChar char="●"/>
            </a:pPr>
            <a:r>
              <a:rPr b="1" lang="en" sz="1300">
                <a:solidFill>
                  <a:srgbClr val="053785"/>
                </a:solidFill>
                <a:latin typeface="Raleway"/>
                <a:ea typeface="Raleway"/>
                <a:cs typeface="Raleway"/>
                <a:sym typeface="Raleway"/>
              </a:rPr>
              <a:t>Slides 30-39: Indicator 13, Question 4; NDE Data Collection (ILCD) Question 14</a:t>
            </a:r>
            <a:endParaRPr b="1" sz="1300">
              <a:latin typeface="Raleway"/>
              <a:ea typeface="Raleway"/>
              <a:cs typeface="Raleway"/>
              <a:sym typeface="Raleway"/>
            </a:endParaRPr>
          </a:p>
          <a:p>
            <a:pPr indent="-311150" lvl="0" marL="457200" rtl="0" algn="l">
              <a:spcBef>
                <a:spcPts val="0"/>
              </a:spcBef>
              <a:spcAft>
                <a:spcPts val="0"/>
              </a:spcAft>
              <a:buSzPts val="1300"/>
              <a:buFont typeface="Raleway"/>
              <a:buChar char="●"/>
            </a:pPr>
            <a:r>
              <a:rPr b="1" lang="en" sz="1300">
                <a:latin typeface="Raleway"/>
                <a:ea typeface="Raleway"/>
                <a:cs typeface="Raleway"/>
                <a:sym typeface="Raleway"/>
              </a:rPr>
              <a:t>Slides 40-48: Indicator 13, Question 5; NDE Data Collection (ILCD) Question 15</a:t>
            </a:r>
            <a:endParaRPr b="1" sz="1300">
              <a:latin typeface="Raleway"/>
              <a:ea typeface="Raleway"/>
              <a:cs typeface="Raleway"/>
              <a:sym typeface="Raleway"/>
            </a:endParaRPr>
          </a:p>
          <a:p>
            <a:pPr indent="-311150" lvl="0" marL="457200" rtl="0" algn="l">
              <a:spcBef>
                <a:spcPts val="0"/>
              </a:spcBef>
              <a:spcAft>
                <a:spcPts val="0"/>
              </a:spcAft>
              <a:buClr>
                <a:srgbClr val="053785"/>
              </a:buClr>
              <a:buSzPts val="1300"/>
              <a:buFont typeface="Raleway"/>
              <a:buChar char="●"/>
            </a:pPr>
            <a:r>
              <a:rPr b="1" lang="en" sz="1300">
                <a:solidFill>
                  <a:srgbClr val="053785"/>
                </a:solidFill>
                <a:latin typeface="Raleway"/>
                <a:ea typeface="Raleway"/>
                <a:cs typeface="Raleway"/>
                <a:sym typeface="Raleway"/>
              </a:rPr>
              <a:t>Slides 49-55: Indicator 13, Question 6; NDE Data Collection (ILCD) Question 13</a:t>
            </a:r>
            <a:endParaRPr b="1" sz="1300">
              <a:latin typeface="Raleway"/>
              <a:ea typeface="Raleway"/>
              <a:cs typeface="Raleway"/>
              <a:sym typeface="Raleway"/>
            </a:endParaRPr>
          </a:p>
          <a:p>
            <a:pPr indent="-311150" lvl="0" marL="457200" rtl="0" algn="l">
              <a:spcBef>
                <a:spcPts val="0"/>
              </a:spcBef>
              <a:spcAft>
                <a:spcPts val="0"/>
              </a:spcAft>
              <a:buSzPts val="1300"/>
              <a:buFont typeface="Raleway"/>
              <a:buChar char="●"/>
            </a:pPr>
            <a:r>
              <a:rPr b="1" lang="en" sz="1300">
                <a:latin typeface="Raleway"/>
                <a:ea typeface="Raleway"/>
                <a:cs typeface="Raleway"/>
                <a:sym typeface="Raleway"/>
              </a:rPr>
              <a:t>Slides 56-59: Indicator 13, Question 7; NDE Data Collection (ILCD) Question 6</a:t>
            </a:r>
            <a:endParaRPr b="1" sz="1300">
              <a:latin typeface="Raleway"/>
              <a:ea typeface="Raleway"/>
              <a:cs typeface="Raleway"/>
              <a:sym typeface="Raleway"/>
            </a:endParaRPr>
          </a:p>
          <a:p>
            <a:pPr indent="-311150" lvl="0" marL="457200" rtl="0" algn="l">
              <a:spcBef>
                <a:spcPts val="0"/>
              </a:spcBef>
              <a:spcAft>
                <a:spcPts val="0"/>
              </a:spcAft>
              <a:buClr>
                <a:srgbClr val="053785"/>
              </a:buClr>
              <a:buSzPts val="1300"/>
              <a:buFont typeface="Raleway"/>
              <a:buChar char="●"/>
            </a:pPr>
            <a:r>
              <a:rPr b="1" lang="en" sz="1300">
                <a:solidFill>
                  <a:srgbClr val="053785"/>
                </a:solidFill>
                <a:latin typeface="Raleway"/>
                <a:ea typeface="Raleway"/>
                <a:cs typeface="Raleway"/>
                <a:sym typeface="Raleway"/>
              </a:rPr>
              <a:t>Slides 60-67: Indicator 13, Question 8; NDE Data Collection (ILCD) Question 7</a:t>
            </a:r>
            <a:endParaRPr b="1" sz="1300">
              <a:latin typeface="Raleway"/>
              <a:ea typeface="Raleway"/>
              <a:cs typeface="Raleway"/>
              <a:sym typeface="Raleway"/>
            </a:endParaRPr>
          </a:p>
          <a:p>
            <a:pPr indent="-311150" lvl="0" marL="457200" rtl="0" algn="l">
              <a:spcBef>
                <a:spcPts val="0"/>
              </a:spcBef>
              <a:spcAft>
                <a:spcPts val="0"/>
              </a:spcAft>
              <a:buSzPts val="1300"/>
              <a:buChar char="●"/>
            </a:pPr>
            <a:r>
              <a:rPr b="1" lang="en" sz="1300">
                <a:latin typeface="Raleway"/>
                <a:ea typeface="Raleway"/>
                <a:cs typeface="Raleway"/>
                <a:sym typeface="Raleway"/>
              </a:rPr>
              <a:t>Slides 68-71: Indicator 13 Final Resources </a:t>
            </a:r>
            <a:r>
              <a:rPr i="1" lang="en" sz="1100">
                <a:latin typeface="Raleway"/>
                <a:ea typeface="Raleway"/>
                <a:cs typeface="Raleway"/>
                <a:sym typeface="Raleway"/>
              </a:rPr>
              <a:t>(recommended to use for all trainings)</a:t>
            </a:r>
            <a:endParaRPr i="1" sz="1100">
              <a:latin typeface="Raleway"/>
              <a:ea typeface="Raleway"/>
              <a:cs typeface="Raleway"/>
              <a:sym typeface="Raleway"/>
            </a:endParaRPr>
          </a:p>
          <a:p>
            <a:pPr indent="0" lvl="0" marL="0" rtl="0" algn="l">
              <a:spcBef>
                <a:spcPts val="0"/>
              </a:spcBef>
              <a:spcAft>
                <a:spcPts val="0"/>
              </a:spcAft>
              <a:buNone/>
            </a:pPr>
            <a:r>
              <a:t/>
            </a:r>
            <a:endParaRPr b="1" sz="1300">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 sz="1300">
                <a:solidFill>
                  <a:srgbClr val="CC0000"/>
                </a:solidFill>
                <a:latin typeface="Raleway"/>
                <a:ea typeface="Raleway"/>
                <a:cs typeface="Raleway"/>
                <a:sym typeface="Raleway"/>
              </a:rPr>
              <a:t>**Notice there are not slides for NDE Data Collection (ILCD) Questions 1-5, as those questions are specific to demographics of each file that was submitted by your district**</a:t>
            </a:r>
            <a:endParaRPr sz="1300">
              <a:solidFill>
                <a:srgbClr val="CC0000"/>
              </a:solidFill>
              <a:latin typeface="Raleway"/>
              <a:ea typeface="Raleway"/>
              <a:cs typeface="Raleway"/>
              <a:sym typeface="Raleway"/>
            </a:endParaRPr>
          </a:p>
        </p:txBody>
      </p:sp>
      <p:pic>
        <p:nvPicPr>
          <p:cNvPr id="65" name="Google Shape;65;p14"/>
          <p:cNvPicPr preferRelativeResize="0"/>
          <p:nvPr/>
        </p:nvPicPr>
        <p:blipFill>
          <a:blip r:embed="rId3">
            <a:alphaModFix/>
          </a:blip>
          <a:stretch>
            <a:fillRect/>
          </a:stretch>
        </p:blipFill>
        <p:spPr>
          <a:xfrm>
            <a:off x="8154449" y="4323075"/>
            <a:ext cx="828900" cy="777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a:t>
            </a:r>
            <a:r>
              <a:rPr lang="en"/>
              <a:t>Checklist</a:t>
            </a:r>
            <a:r>
              <a:rPr lang="en"/>
              <a:t>, Question 2; Rule References</a:t>
            </a:r>
            <a:endParaRPr/>
          </a:p>
        </p:txBody>
      </p:sp>
      <p:sp>
        <p:nvSpPr>
          <p:cNvPr id="181" name="Google Shape;181;p32"/>
          <p:cNvSpPr txBox="1"/>
          <p:nvPr>
            <p:ph idx="1" type="body"/>
          </p:nvPr>
        </p:nvSpPr>
        <p:spPr>
          <a:xfrm>
            <a:off x="311700" y="1109900"/>
            <a:ext cx="8520600" cy="2251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2400" u="sng">
                <a:solidFill>
                  <a:schemeClr val="dk1"/>
                </a:solidFill>
                <a:latin typeface="Arial Narrow"/>
                <a:ea typeface="Arial Narrow"/>
                <a:cs typeface="Arial Narrow"/>
                <a:sym typeface="Arial Narrow"/>
              </a:rPr>
              <a:t>92 NAC 51-007.07A9: </a:t>
            </a:r>
            <a:endParaRPr b="1" sz="2400" u="sng">
              <a:solidFill>
                <a:schemeClr val="dk1"/>
              </a:solidFill>
              <a:latin typeface="Arial Narrow"/>
              <a:ea typeface="Arial Narrow"/>
              <a:cs typeface="Arial Narrow"/>
              <a:sym typeface="Arial Narrow"/>
            </a:endParaRPr>
          </a:p>
          <a:p>
            <a:pPr indent="0" lvl="0" marL="0" rtl="0" algn="l">
              <a:lnSpc>
                <a:spcPct val="100000"/>
              </a:lnSpc>
              <a:spcBef>
                <a:spcPts val="0"/>
              </a:spcBef>
              <a:spcAft>
                <a:spcPts val="0"/>
              </a:spcAft>
              <a:buNone/>
            </a:pPr>
            <a:r>
              <a:rPr lang="en" sz="2100">
                <a:solidFill>
                  <a:schemeClr val="dk1"/>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None/>
            </a:pPr>
            <a:r>
              <a:rPr b="1" lang="en" sz="2100">
                <a:solidFill>
                  <a:schemeClr val="dk1"/>
                </a:solidFill>
                <a:latin typeface="Arial Narrow"/>
                <a:ea typeface="Arial Narrow"/>
                <a:cs typeface="Arial Narrow"/>
                <a:sym typeface="Arial Narrow"/>
              </a:rPr>
              <a:t>   51-007.07A9a: </a:t>
            </a:r>
            <a:r>
              <a:rPr lang="en" sz="2100">
                <a:solidFill>
                  <a:schemeClr val="dk1"/>
                </a:solidFill>
                <a:latin typeface="Arial Narrow"/>
                <a:ea typeface="Arial Narrow"/>
                <a:cs typeface="Arial Narrow"/>
                <a:sym typeface="Arial Narrow"/>
              </a:rPr>
              <a:t>Appropriate measurable postsecondary goals based upon age-appropriate transition assessments related to training, education, employment, and when appropriate, independent living skills. </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291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5702"/>
              <a:buNone/>
            </a:pPr>
            <a:r>
              <a:rPr b="1" lang="en" sz="2688">
                <a:solidFill>
                  <a:srgbClr val="000000"/>
                </a:solidFill>
              </a:rPr>
              <a:t>Indicator 13 Checklist, Question 2; </a:t>
            </a:r>
            <a:r>
              <a:rPr b="1" lang="en" sz="1577">
                <a:solidFill>
                  <a:srgbClr val="000000"/>
                </a:solidFill>
              </a:rPr>
              <a:t>Student Data Collection Application </a:t>
            </a:r>
            <a:endParaRPr b="1" sz="1577">
              <a:solidFill>
                <a:srgbClr val="000000"/>
              </a:solidFill>
            </a:endParaRPr>
          </a:p>
          <a:p>
            <a:pPr indent="0" lvl="0" marL="0" rtl="0" algn="l">
              <a:spcBef>
                <a:spcPts val="0"/>
              </a:spcBef>
              <a:spcAft>
                <a:spcPts val="0"/>
              </a:spcAft>
              <a:buSzPct val="138614"/>
              <a:buNone/>
            </a:pPr>
            <a:r>
              <a:rPr lang="en" sz="2244">
                <a:solidFill>
                  <a:srgbClr val="FF0000"/>
                </a:solidFill>
              </a:rPr>
              <a:t>(What NDE required to be answered for each file review)</a:t>
            </a:r>
            <a:endParaRPr sz="2244">
              <a:solidFill>
                <a:srgbClr val="FF0000"/>
              </a:solidFill>
            </a:endParaRPr>
          </a:p>
          <a:p>
            <a:pPr indent="0" lvl="0" marL="0" rtl="0" algn="l">
              <a:lnSpc>
                <a:spcPct val="100000"/>
              </a:lnSpc>
              <a:spcBef>
                <a:spcPts val="0"/>
              </a:spcBef>
              <a:spcAft>
                <a:spcPts val="0"/>
              </a:spcAft>
              <a:buSzPct val="115702"/>
              <a:buNone/>
            </a:pPr>
            <a:r>
              <a:t/>
            </a:r>
            <a:endParaRPr b="1" sz="2688"/>
          </a:p>
        </p:txBody>
      </p:sp>
      <p:pic>
        <p:nvPicPr>
          <p:cNvPr id="187" name="Google Shape;187;p33"/>
          <p:cNvPicPr preferRelativeResize="0"/>
          <p:nvPr/>
        </p:nvPicPr>
        <p:blipFill>
          <a:blip r:embed="rId4">
            <a:alphaModFix/>
          </a:blip>
          <a:stretch>
            <a:fillRect/>
          </a:stretch>
        </p:blipFill>
        <p:spPr>
          <a:xfrm>
            <a:off x="377600" y="1359300"/>
            <a:ext cx="8258175" cy="2047875"/>
          </a:xfrm>
          <a:prstGeom prst="rect">
            <a:avLst/>
          </a:prstGeom>
          <a:noFill/>
          <a:ln cap="flat" cmpd="sng" w="28575">
            <a:solidFill>
              <a:schemeClr val="dk2"/>
            </a:solidFill>
            <a:prstDash val="solid"/>
            <a:round/>
            <a:headEnd len="sm" w="sm" type="none"/>
            <a:tailEnd len="sm" w="sm" type="none"/>
          </a:ln>
        </p:spPr>
      </p:pic>
      <p:sp>
        <p:nvSpPr>
          <p:cNvPr id="188" name="Google Shape;188;p33"/>
          <p:cNvSpPr txBox="1"/>
          <p:nvPr/>
        </p:nvSpPr>
        <p:spPr>
          <a:xfrm>
            <a:off x="3360850" y="3811775"/>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Checklist, Question 2; Are the Postsecondary goals updated annually?</a:t>
            </a:r>
            <a:endParaRPr b="1"/>
          </a:p>
        </p:txBody>
      </p:sp>
      <p:sp>
        <p:nvSpPr>
          <p:cNvPr id="194" name="Google Shape;194;p34"/>
          <p:cNvSpPr txBox="1"/>
          <p:nvPr>
            <p:ph idx="1" type="body"/>
          </p:nvPr>
        </p:nvSpPr>
        <p:spPr>
          <a:xfrm>
            <a:off x="311700" y="1388300"/>
            <a:ext cx="8520600" cy="3180600"/>
          </a:xfrm>
          <a:prstGeom prst="rect">
            <a:avLst/>
          </a:prstGeom>
          <a:solidFill>
            <a:srgbClr val="FFF2CC"/>
          </a:solid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Clr>
                <a:schemeClr val="dk1"/>
              </a:buClr>
              <a:buSzPct val="50000"/>
              <a:buFont typeface="Arial"/>
              <a:buNone/>
            </a:pPr>
            <a:r>
              <a:rPr b="1" lang="en" sz="2200">
                <a:solidFill>
                  <a:srgbClr val="031492"/>
                </a:solidFill>
                <a:latin typeface="Raleway"/>
                <a:ea typeface="Raleway"/>
                <a:cs typeface="Raleway"/>
                <a:sym typeface="Raleway"/>
              </a:rPr>
              <a:t>Every year, the IEP team considers three options:</a:t>
            </a:r>
            <a:endParaRPr b="1" sz="2200">
              <a:solidFill>
                <a:srgbClr val="031492"/>
              </a:solidFill>
              <a:latin typeface="Raleway"/>
              <a:ea typeface="Raleway"/>
              <a:cs typeface="Raleway"/>
              <a:sym typeface="Raleway"/>
            </a:endParaRPr>
          </a:p>
          <a:p>
            <a:pPr indent="-347345" lvl="0" marL="457200" rtl="0" algn="l">
              <a:lnSpc>
                <a:spcPct val="115000"/>
              </a:lnSpc>
              <a:spcBef>
                <a:spcPts val="500"/>
              </a:spcBef>
              <a:spcAft>
                <a:spcPts val="0"/>
              </a:spcAft>
              <a:buClr>
                <a:schemeClr val="dk1"/>
              </a:buClr>
              <a:buSzPct val="100000"/>
              <a:buFont typeface="Raleway"/>
              <a:buAutoNum type="arabicPeriod"/>
            </a:pPr>
            <a:r>
              <a:rPr lang="en" sz="2200">
                <a:solidFill>
                  <a:schemeClr val="dk1"/>
                </a:solidFill>
                <a:latin typeface="Raleway"/>
                <a:ea typeface="Raleway"/>
                <a:cs typeface="Raleway"/>
                <a:sym typeface="Raleway"/>
              </a:rPr>
              <a:t>After engaging in transition activities/services outlined in current IEP and completing new transition assessments, student’s PSGs are newly developed </a:t>
            </a:r>
            <a:r>
              <a:rPr lang="en" sz="1600">
                <a:solidFill>
                  <a:schemeClr val="dk1"/>
                </a:solidFill>
                <a:latin typeface="Raleway"/>
                <a:ea typeface="Raleway"/>
                <a:cs typeface="Raleway"/>
                <a:sym typeface="Raleway"/>
              </a:rPr>
              <a:t>(first transition IEP or heading down completely new path from previous PSG)</a:t>
            </a:r>
            <a:endParaRPr sz="1600">
              <a:solidFill>
                <a:schemeClr val="dk1"/>
              </a:solidFill>
              <a:latin typeface="Raleway"/>
              <a:ea typeface="Raleway"/>
              <a:cs typeface="Raleway"/>
              <a:sym typeface="Raleway"/>
            </a:endParaRPr>
          </a:p>
          <a:p>
            <a:pPr indent="-347345" lvl="0" marL="457200" rtl="0" algn="l">
              <a:lnSpc>
                <a:spcPct val="115000"/>
              </a:lnSpc>
              <a:spcBef>
                <a:spcPts val="500"/>
              </a:spcBef>
              <a:spcAft>
                <a:spcPts val="0"/>
              </a:spcAft>
              <a:buClr>
                <a:schemeClr val="dk1"/>
              </a:buClr>
              <a:buSzPct val="100000"/>
              <a:buFont typeface="Raleway"/>
              <a:buAutoNum type="arabicPeriod"/>
            </a:pPr>
            <a:r>
              <a:rPr lang="en" sz="2200">
                <a:solidFill>
                  <a:schemeClr val="dk1"/>
                </a:solidFill>
                <a:latin typeface="Raleway"/>
                <a:ea typeface="Raleway"/>
                <a:cs typeface="Raleway"/>
                <a:sym typeface="Raleway"/>
              </a:rPr>
              <a:t>After engaging in transition activities/services outlined in current IEP and completing new transition assessments, student’s PSGs are staying the same.</a:t>
            </a:r>
            <a:endParaRPr sz="2200">
              <a:solidFill>
                <a:schemeClr val="dk1"/>
              </a:solidFill>
              <a:latin typeface="Raleway"/>
              <a:ea typeface="Raleway"/>
              <a:cs typeface="Raleway"/>
              <a:sym typeface="Raleway"/>
            </a:endParaRPr>
          </a:p>
          <a:p>
            <a:pPr indent="-347345" lvl="0" marL="457200" rtl="0" algn="l">
              <a:lnSpc>
                <a:spcPct val="115000"/>
              </a:lnSpc>
              <a:spcBef>
                <a:spcPts val="500"/>
              </a:spcBef>
              <a:spcAft>
                <a:spcPts val="500"/>
              </a:spcAft>
              <a:buClr>
                <a:schemeClr val="dk1"/>
              </a:buClr>
              <a:buSzPct val="100000"/>
              <a:buFont typeface="Raleway"/>
              <a:buAutoNum type="arabicPeriod"/>
            </a:pPr>
            <a:r>
              <a:rPr lang="en" sz="2200">
                <a:solidFill>
                  <a:schemeClr val="dk1"/>
                </a:solidFill>
                <a:latin typeface="Raleway"/>
                <a:ea typeface="Raleway"/>
                <a:cs typeface="Raleway"/>
                <a:sym typeface="Raleway"/>
              </a:rPr>
              <a:t>After engaging in transition activities/services outlined in current IEP and completing new transition assessments, student’s PSGs will be revised </a:t>
            </a:r>
            <a:r>
              <a:rPr lang="en" sz="1600">
                <a:solidFill>
                  <a:schemeClr val="dk1"/>
                </a:solidFill>
                <a:latin typeface="Raleway"/>
                <a:ea typeface="Raleway"/>
                <a:cs typeface="Raleway"/>
                <a:sym typeface="Raleway"/>
              </a:rPr>
              <a:t>(similar to previous PSG with minor adjustments).</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66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2 </a:t>
            </a:r>
            <a:endParaRPr b="1"/>
          </a:p>
          <a:p>
            <a:pPr indent="0" lvl="0" marL="0" rtl="0" algn="l">
              <a:lnSpc>
                <a:spcPct val="100000"/>
              </a:lnSpc>
              <a:spcBef>
                <a:spcPts val="0"/>
              </a:spcBef>
              <a:spcAft>
                <a:spcPts val="0"/>
              </a:spcAft>
              <a:buSzPct val="111111"/>
              <a:buNone/>
            </a:pPr>
            <a:r>
              <a:rPr lang="en"/>
              <a:t>(Additional reminders and Tips)</a:t>
            </a:r>
            <a:endParaRPr/>
          </a:p>
        </p:txBody>
      </p:sp>
      <p:sp>
        <p:nvSpPr>
          <p:cNvPr id="200" name="Google Shape;200;p35"/>
          <p:cNvSpPr txBox="1"/>
          <p:nvPr>
            <p:ph idx="1" type="body"/>
          </p:nvPr>
        </p:nvSpPr>
        <p:spPr>
          <a:xfrm>
            <a:off x="311700" y="1442800"/>
            <a:ext cx="8520600" cy="2833200"/>
          </a:xfrm>
          <a:prstGeom prst="rect">
            <a:avLst/>
          </a:prstGeom>
          <a:solidFill>
            <a:srgbClr val="FFF2CC"/>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t>For Annual IEPs……. Ensure you are utilizing current data and current results from annual transition assessments to develop Post Secondary Goals.</a:t>
            </a:r>
            <a:endParaRPr/>
          </a:p>
          <a:p>
            <a:pPr indent="-342900" lvl="0" marL="457200" rtl="0" algn="l">
              <a:lnSpc>
                <a:spcPct val="115000"/>
              </a:lnSpc>
              <a:spcBef>
                <a:spcPts val="1200"/>
              </a:spcBef>
              <a:spcAft>
                <a:spcPts val="0"/>
              </a:spcAft>
              <a:buSzPts val="1800"/>
              <a:buChar char="-"/>
            </a:pPr>
            <a:r>
              <a:rPr lang="en"/>
              <a:t>It is OKAY to have PSGs stay the same, as long as data and transition assessments continue to align with those goals</a:t>
            </a:r>
            <a:endParaRPr/>
          </a:p>
          <a:p>
            <a:pPr indent="-317500" lvl="1" marL="914400" rtl="0" algn="l">
              <a:lnSpc>
                <a:spcPct val="115000"/>
              </a:lnSpc>
              <a:spcBef>
                <a:spcPts val="0"/>
              </a:spcBef>
              <a:spcAft>
                <a:spcPts val="0"/>
              </a:spcAft>
              <a:buSzPts val="1400"/>
              <a:buChar char="-"/>
            </a:pPr>
            <a:r>
              <a:rPr lang="en"/>
              <a:t>ALWAYS review PSGs at each IEP meeting, even if they are remaining the same</a:t>
            </a:r>
            <a:endParaRPr/>
          </a:p>
          <a:p>
            <a:pPr indent="-342900" lvl="0" marL="457200" rtl="0" algn="l">
              <a:lnSpc>
                <a:spcPct val="115000"/>
              </a:lnSpc>
              <a:spcBef>
                <a:spcPts val="0"/>
              </a:spcBef>
              <a:spcAft>
                <a:spcPts val="0"/>
              </a:spcAft>
              <a:buSzPts val="1800"/>
              <a:buChar char="-"/>
            </a:pPr>
            <a:r>
              <a:rPr lang="en"/>
              <a:t>If Assessments or current data indicate a revision or refinement of annual PSGs, that is OKAY - update the goals and review as a team at the IEP meeting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36"/>
          <p:cNvSpPr txBox="1"/>
          <p:nvPr>
            <p:ph type="ctrTitle"/>
          </p:nvPr>
        </p:nvSpPr>
        <p:spPr>
          <a:xfrm>
            <a:off x="311708" y="9252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rPr>
              <a:t>Indicator 13 - Question 3</a:t>
            </a:r>
            <a:endParaRPr>
              <a:solidFill>
                <a:schemeClr val="lt1"/>
              </a:solidFill>
            </a:endParaRPr>
          </a:p>
          <a:p>
            <a:pPr indent="0" lvl="0" marL="0" rtl="0" algn="ctr">
              <a:lnSpc>
                <a:spcPct val="100000"/>
              </a:lnSpc>
              <a:spcBef>
                <a:spcPts val="0"/>
              </a:spcBef>
              <a:spcAft>
                <a:spcPts val="0"/>
              </a:spcAft>
              <a:buSzPts val="5200"/>
              <a:buNone/>
            </a:pPr>
            <a:r>
              <a:rPr b="1" lang="en" sz="2100">
                <a:solidFill>
                  <a:srgbClr val="053785"/>
                </a:solidFill>
              </a:rPr>
              <a:t>NDE Indicator 13 Data Collection Application Questions 8, 9, 11</a:t>
            </a:r>
            <a:endParaRPr sz="4900">
              <a:solidFill>
                <a:schemeClr val="lt1"/>
              </a:solidFill>
            </a:endParaRPr>
          </a:p>
        </p:txBody>
      </p:sp>
      <p:sp>
        <p:nvSpPr>
          <p:cNvPr id="206" name="Google Shape;206;p36"/>
          <p:cNvSpPr txBox="1"/>
          <p:nvPr>
            <p:ph idx="1" type="subTitle"/>
          </p:nvPr>
        </p:nvSpPr>
        <p:spPr>
          <a:xfrm>
            <a:off x="311700" y="3032275"/>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100000"/>
              <a:buNone/>
            </a:pPr>
            <a:r>
              <a:rPr lang="en">
                <a:solidFill>
                  <a:schemeClr val="lt1"/>
                </a:solidFill>
              </a:rPr>
              <a:t>Is there evidence that the measurable postsecondary goal(s) were based on age appropriate transition assessment?</a:t>
            </a:r>
            <a:endParaRPr>
              <a:solidFill>
                <a:schemeClr val="lt1"/>
              </a:solidFill>
            </a:endParaRPr>
          </a:p>
        </p:txBody>
      </p:sp>
      <p:sp>
        <p:nvSpPr>
          <p:cNvPr id="207" name="Google Shape;207;p36"/>
          <p:cNvSpPr txBox="1"/>
          <p:nvPr/>
        </p:nvSpPr>
        <p:spPr>
          <a:xfrm>
            <a:off x="0" y="3970100"/>
            <a:ext cx="91440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Objective: IEP Team Members will be able to utilize multiple transition assessments that are conducted annually for each student on an IEP, age 14 and up, to create meaningful student driven measurable postsecondary goals</a:t>
            </a:r>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a:t>
            </a:r>
            <a:r>
              <a:rPr lang="en"/>
              <a:t>Checklist</a:t>
            </a:r>
            <a:r>
              <a:rPr lang="en"/>
              <a:t>, Question 3; Rule References</a:t>
            </a:r>
            <a:endParaRPr/>
          </a:p>
        </p:txBody>
      </p:sp>
      <p:sp>
        <p:nvSpPr>
          <p:cNvPr id="213" name="Google Shape;213;p37"/>
          <p:cNvSpPr txBox="1"/>
          <p:nvPr>
            <p:ph idx="1" type="body"/>
          </p:nvPr>
        </p:nvSpPr>
        <p:spPr>
          <a:xfrm>
            <a:off x="311700" y="1109900"/>
            <a:ext cx="8520600" cy="2251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400" u="sng">
                <a:solidFill>
                  <a:schemeClr val="dk1"/>
                </a:solidFill>
                <a:latin typeface="Arial Narrow"/>
                <a:ea typeface="Arial Narrow"/>
                <a:cs typeface="Arial Narrow"/>
                <a:sym typeface="Arial Narrow"/>
              </a:rPr>
              <a:t>92 NAC 51-007.07A9: </a:t>
            </a:r>
            <a:endParaRPr b="1" sz="2400" u="sng">
              <a:solidFill>
                <a:schemeClr val="dk1"/>
              </a:solidFill>
              <a:latin typeface="Arial Narrow"/>
              <a:ea typeface="Arial Narrow"/>
              <a:cs typeface="Arial Narrow"/>
              <a:sym typeface="Arial Narrow"/>
            </a:endParaRPr>
          </a:p>
          <a:p>
            <a:pPr indent="0" lvl="0" marL="0" rtl="0" algn="l">
              <a:lnSpc>
                <a:spcPct val="100000"/>
              </a:lnSpc>
              <a:spcBef>
                <a:spcPts val="0"/>
              </a:spcBef>
              <a:spcAft>
                <a:spcPts val="0"/>
              </a:spcAft>
              <a:buNone/>
            </a:pPr>
            <a:r>
              <a:rPr lang="en" sz="2100">
                <a:solidFill>
                  <a:schemeClr val="dk1"/>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None/>
            </a:pPr>
            <a:r>
              <a:rPr b="1" lang="en" sz="2100">
                <a:solidFill>
                  <a:schemeClr val="dk1"/>
                </a:solidFill>
                <a:latin typeface="Arial Narrow"/>
                <a:ea typeface="Arial Narrow"/>
                <a:cs typeface="Arial Narrow"/>
                <a:sym typeface="Arial Narrow"/>
              </a:rPr>
              <a:t>   51-007.07A9a: </a:t>
            </a:r>
            <a:r>
              <a:rPr lang="en" sz="2100">
                <a:solidFill>
                  <a:schemeClr val="dk1"/>
                </a:solidFill>
                <a:latin typeface="Arial Narrow"/>
                <a:ea typeface="Arial Narrow"/>
                <a:cs typeface="Arial Narrow"/>
                <a:sym typeface="Arial Narrow"/>
              </a:rPr>
              <a:t>Appropriate measurable postsecondary goals based upon age-appropriate transition assessments related to training, education, employment, and when appropriate, independent living skills. </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38"/>
          <p:cNvSpPr txBox="1"/>
          <p:nvPr>
            <p:ph type="title"/>
          </p:nvPr>
        </p:nvSpPr>
        <p:spPr>
          <a:xfrm>
            <a:off x="311700" y="418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5702"/>
              <a:buNone/>
            </a:pPr>
            <a:r>
              <a:rPr b="1" lang="en" sz="2688">
                <a:solidFill>
                  <a:srgbClr val="000000"/>
                </a:solidFill>
              </a:rPr>
              <a:t>Indicator 13 Checklist, Question 3; </a:t>
            </a:r>
            <a:r>
              <a:rPr b="1" lang="en" sz="1577">
                <a:solidFill>
                  <a:srgbClr val="000000"/>
                </a:solidFill>
              </a:rPr>
              <a:t>Student Data Collection Application </a:t>
            </a:r>
            <a:endParaRPr b="1" sz="1577">
              <a:solidFill>
                <a:srgbClr val="000000"/>
              </a:solidFill>
            </a:endParaRPr>
          </a:p>
          <a:p>
            <a:pPr indent="0" lvl="0" marL="0" rtl="0" algn="l">
              <a:spcBef>
                <a:spcPts val="0"/>
              </a:spcBef>
              <a:spcAft>
                <a:spcPts val="0"/>
              </a:spcAft>
              <a:buSzPct val="138614"/>
              <a:buNone/>
            </a:pPr>
            <a:r>
              <a:rPr lang="en" sz="2244">
                <a:solidFill>
                  <a:srgbClr val="FF0000"/>
                </a:solidFill>
              </a:rPr>
              <a:t>(What NDE required to be answered for each file review)</a:t>
            </a:r>
            <a:endParaRPr sz="2244">
              <a:solidFill>
                <a:srgbClr val="FF0000"/>
              </a:solidFill>
            </a:endParaRPr>
          </a:p>
          <a:p>
            <a:pPr indent="0" lvl="0" marL="0" rtl="0" algn="l">
              <a:lnSpc>
                <a:spcPct val="100000"/>
              </a:lnSpc>
              <a:spcBef>
                <a:spcPts val="0"/>
              </a:spcBef>
              <a:spcAft>
                <a:spcPts val="0"/>
              </a:spcAft>
              <a:buSzPct val="115702"/>
              <a:buNone/>
            </a:pPr>
            <a:r>
              <a:t/>
            </a:r>
            <a:endParaRPr b="1" sz="2688"/>
          </a:p>
        </p:txBody>
      </p:sp>
      <p:pic>
        <p:nvPicPr>
          <p:cNvPr id="219" name="Google Shape;219;p38"/>
          <p:cNvPicPr preferRelativeResize="0"/>
          <p:nvPr/>
        </p:nvPicPr>
        <p:blipFill>
          <a:blip r:embed="rId4">
            <a:alphaModFix/>
          </a:blip>
          <a:stretch>
            <a:fillRect/>
          </a:stretch>
        </p:blipFill>
        <p:spPr>
          <a:xfrm>
            <a:off x="434000" y="1222600"/>
            <a:ext cx="6624974" cy="1855750"/>
          </a:xfrm>
          <a:prstGeom prst="rect">
            <a:avLst/>
          </a:prstGeom>
          <a:noFill/>
          <a:ln cap="flat" cmpd="sng" w="19050">
            <a:solidFill>
              <a:schemeClr val="dk2"/>
            </a:solidFill>
            <a:prstDash val="solid"/>
            <a:round/>
            <a:headEnd len="sm" w="sm" type="none"/>
            <a:tailEnd len="sm" w="sm" type="none"/>
          </a:ln>
        </p:spPr>
      </p:pic>
      <p:pic>
        <p:nvPicPr>
          <p:cNvPr id="220" name="Google Shape;220;p38"/>
          <p:cNvPicPr preferRelativeResize="0"/>
          <p:nvPr/>
        </p:nvPicPr>
        <p:blipFill>
          <a:blip r:embed="rId5">
            <a:alphaModFix/>
          </a:blip>
          <a:stretch>
            <a:fillRect/>
          </a:stretch>
        </p:blipFill>
        <p:spPr>
          <a:xfrm>
            <a:off x="434002" y="3078360"/>
            <a:ext cx="6624974" cy="1521715"/>
          </a:xfrm>
          <a:prstGeom prst="rect">
            <a:avLst/>
          </a:prstGeom>
          <a:noFill/>
          <a:ln cap="flat" cmpd="sng" w="19050">
            <a:solidFill>
              <a:schemeClr val="dk2"/>
            </a:solidFill>
            <a:prstDash val="solid"/>
            <a:round/>
            <a:headEnd len="sm" w="sm" type="none"/>
            <a:tailEnd len="sm" w="sm" type="none"/>
          </a:ln>
        </p:spPr>
      </p:pic>
      <p:sp>
        <p:nvSpPr>
          <p:cNvPr id="221" name="Google Shape;221;p38"/>
          <p:cNvSpPr txBox="1"/>
          <p:nvPr/>
        </p:nvSpPr>
        <p:spPr>
          <a:xfrm>
            <a:off x="7198225" y="207915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39"/>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Checklist, Question 3; Is there evidence PSG’s were based on age-appropriate transition assessment? </a:t>
            </a:r>
            <a:endParaRPr b="1"/>
          </a:p>
        </p:txBody>
      </p:sp>
      <p:sp>
        <p:nvSpPr>
          <p:cNvPr id="227" name="Google Shape;227;p39"/>
          <p:cNvSpPr txBox="1"/>
          <p:nvPr>
            <p:ph idx="1" type="body"/>
          </p:nvPr>
        </p:nvSpPr>
        <p:spPr>
          <a:xfrm>
            <a:off x="311700" y="1595200"/>
            <a:ext cx="8520600" cy="2909700"/>
          </a:xfrm>
          <a:prstGeom prst="rect">
            <a:avLst/>
          </a:prstGeom>
          <a:solidFill>
            <a:srgbClr val="FFF2CC"/>
          </a:solidFill>
          <a:ln>
            <a:noFill/>
          </a:ln>
        </p:spPr>
        <p:txBody>
          <a:bodyPr anchorCtr="0" anchor="t" bIns="91425" lIns="91425" spcFirstLastPara="1" rIns="91425" wrap="square" tIns="91425">
            <a:normAutofit lnSpcReduction="10000"/>
          </a:bodyPr>
          <a:lstStyle/>
          <a:p>
            <a:pPr indent="0" lvl="0" marL="0" rtl="0" algn="ctr">
              <a:lnSpc>
                <a:spcPct val="115000"/>
              </a:lnSpc>
              <a:spcBef>
                <a:spcPts val="0"/>
              </a:spcBef>
              <a:spcAft>
                <a:spcPts val="0"/>
              </a:spcAft>
              <a:buNone/>
            </a:pPr>
            <a:r>
              <a:rPr lang="en" sz="3100">
                <a:solidFill>
                  <a:srgbClr val="031492"/>
                </a:solidFill>
                <a:latin typeface="Raleway"/>
                <a:ea typeface="Raleway"/>
                <a:cs typeface="Raleway"/>
                <a:sym typeface="Raleway"/>
              </a:rPr>
              <a:t>Age-appropriate transition assessments are the foundation of EVERY transition IEP.</a:t>
            </a:r>
            <a:endParaRPr sz="3100">
              <a:solidFill>
                <a:srgbClr val="031492"/>
              </a:solidFill>
              <a:latin typeface="Raleway"/>
              <a:ea typeface="Raleway"/>
              <a:cs typeface="Raleway"/>
              <a:sym typeface="Raleway"/>
            </a:endParaRPr>
          </a:p>
          <a:p>
            <a:pPr indent="0" lvl="0" marL="0" rtl="0" algn="l">
              <a:lnSpc>
                <a:spcPct val="115000"/>
              </a:lnSpc>
              <a:spcBef>
                <a:spcPts val="0"/>
              </a:spcBef>
              <a:spcAft>
                <a:spcPts val="0"/>
              </a:spcAft>
              <a:buNone/>
            </a:pPr>
            <a:r>
              <a:rPr lang="en">
                <a:latin typeface="Raleway"/>
                <a:ea typeface="Raleway"/>
                <a:cs typeface="Raleway"/>
                <a:sym typeface="Raleway"/>
              </a:rPr>
              <a:t>Transition Assessment Reminders:</a:t>
            </a:r>
            <a:endParaRPr>
              <a:latin typeface="Raleway"/>
              <a:ea typeface="Raleway"/>
              <a:cs typeface="Raleway"/>
              <a:sym typeface="Raleway"/>
            </a:endParaRPr>
          </a:p>
          <a:p>
            <a:pPr indent="-342900" lvl="0" marL="457200" rtl="0" algn="l">
              <a:lnSpc>
                <a:spcPct val="115000"/>
              </a:lnSpc>
              <a:spcBef>
                <a:spcPts val="0"/>
              </a:spcBef>
              <a:spcAft>
                <a:spcPts val="0"/>
              </a:spcAft>
              <a:buSzPts val="1800"/>
              <a:buFont typeface="Raleway"/>
              <a:buAutoNum type="arabicPeriod"/>
            </a:pPr>
            <a:r>
              <a:rPr lang="en">
                <a:latin typeface="Raleway"/>
                <a:ea typeface="Raleway"/>
                <a:cs typeface="Raleway"/>
                <a:sym typeface="Raleway"/>
              </a:rPr>
              <a:t>Transition Assessments must be completed </a:t>
            </a:r>
            <a:r>
              <a:rPr b="1" lang="en" u="sng">
                <a:latin typeface="Raleway"/>
                <a:ea typeface="Raleway"/>
                <a:cs typeface="Raleway"/>
                <a:sym typeface="Raleway"/>
              </a:rPr>
              <a:t>annually</a:t>
            </a:r>
            <a:endParaRPr b="1" u="sng">
              <a:latin typeface="Raleway"/>
              <a:ea typeface="Raleway"/>
              <a:cs typeface="Raleway"/>
              <a:sym typeface="Raleway"/>
            </a:endParaRPr>
          </a:p>
          <a:p>
            <a:pPr indent="-342900" lvl="0" marL="457200" rtl="0" algn="l">
              <a:lnSpc>
                <a:spcPct val="115000"/>
              </a:lnSpc>
              <a:spcBef>
                <a:spcPts val="0"/>
              </a:spcBef>
              <a:spcAft>
                <a:spcPts val="0"/>
              </a:spcAft>
              <a:buSzPts val="1800"/>
              <a:buFont typeface="Raleway"/>
              <a:buAutoNum type="arabicPeriod"/>
            </a:pPr>
            <a:r>
              <a:rPr lang="en">
                <a:latin typeface="Raleway"/>
                <a:ea typeface="Raleway"/>
                <a:cs typeface="Raleway"/>
                <a:sym typeface="Raleway"/>
              </a:rPr>
              <a:t>A minimum of </a:t>
            </a:r>
            <a:r>
              <a:rPr b="1" lang="en" u="sng">
                <a:latin typeface="Raleway"/>
                <a:ea typeface="Raleway"/>
                <a:cs typeface="Raleway"/>
                <a:sym typeface="Raleway"/>
              </a:rPr>
              <a:t>Two Assessments</a:t>
            </a:r>
            <a:r>
              <a:rPr lang="en" sz="2400">
                <a:latin typeface="Raleway"/>
                <a:ea typeface="Raleway"/>
                <a:cs typeface="Raleway"/>
                <a:sym typeface="Raleway"/>
              </a:rPr>
              <a:t> </a:t>
            </a:r>
            <a:r>
              <a:rPr lang="en">
                <a:latin typeface="Raleway"/>
                <a:ea typeface="Raleway"/>
                <a:cs typeface="Raleway"/>
                <a:sym typeface="Raleway"/>
              </a:rPr>
              <a:t>must be completed annually</a:t>
            </a:r>
            <a:endParaRPr>
              <a:latin typeface="Raleway"/>
              <a:ea typeface="Raleway"/>
              <a:cs typeface="Raleway"/>
              <a:sym typeface="Raleway"/>
            </a:endParaRPr>
          </a:p>
          <a:p>
            <a:pPr indent="-342900" lvl="0" marL="457200" rtl="0" algn="l">
              <a:lnSpc>
                <a:spcPct val="115000"/>
              </a:lnSpc>
              <a:spcBef>
                <a:spcPts val="0"/>
              </a:spcBef>
              <a:spcAft>
                <a:spcPts val="0"/>
              </a:spcAft>
              <a:buSzPts val="1800"/>
              <a:buFont typeface="Raleway"/>
              <a:buAutoNum type="arabicPeriod"/>
            </a:pPr>
            <a:r>
              <a:rPr lang="en">
                <a:latin typeface="Raleway"/>
                <a:ea typeface="Raleway"/>
                <a:cs typeface="Raleway"/>
                <a:sym typeface="Raleway"/>
              </a:rPr>
              <a:t>Assessments should be chosen to match each student’s individual needs</a:t>
            </a:r>
            <a:endParaRPr>
              <a:latin typeface="Raleway"/>
              <a:ea typeface="Raleway"/>
              <a:cs typeface="Raleway"/>
              <a:sym typeface="Raleway"/>
            </a:endParaRPr>
          </a:p>
          <a:p>
            <a:pPr indent="-342900" lvl="0" marL="457200" rtl="0" algn="l">
              <a:lnSpc>
                <a:spcPct val="115000"/>
              </a:lnSpc>
              <a:spcBef>
                <a:spcPts val="0"/>
              </a:spcBef>
              <a:spcAft>
                <a:spcPts val="0"/>
              </a:spcAft>
              <a:buSzPts val="1800"/>
              <a:buFont typeface="Raleway"/>
              <a:buAutoNum type="arabicPeriod"/>
            </a:pPr>
            <a:r>
              <a:rPr lang="en">
                <a:latin typeface="Raleway"/>
                <a:ea typeface="Raleway"/>
                <a:cs typeface="Raleway"/>
                <a:sym typeface="Raleway"/>
              </a:rPr>
              <a:t>Do not use the same assessments year after year</a:t>
            </a:r>
            <a:endParaRPr b="1">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40"/>
          <p:cNvSpPr txBox="1"/>
          <p:nvPr>
            <p:ph type="title"/>
          </p:nvPr>
        </p:nvSpPr>
        <p:spPr>
          <a:xfrm>
            <a:off x="61075" y="357850"/>
            <a:ext cx="8913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0689"/>
              <a:buNone/>
            </a:pPr>
            <a:r>
              <a:rPr b="1" lang="en"/>
              <a:t>Indicator 13, Question 3 </a:t>
            </a:r>
            <a:r>
              <a:rPr lang="en" sz="2577"/>
              <a:t>(how to document the evidence)</a:t>
            </a:r>
            <a:endParaRPr sz="2577"/>
          </a:p>
        </p:txBody>
      </p:sp>
      <p:sp>
        <p:nvSpPr>
          <p:cNvPr id="233" name="Google Shape;233;p40"/>
          <p:cNvSpPr txBox="1"/>
          <p:nvPr>
            <p:ph idx="1" type="body"/>
          </p:nvPr>
        </p:nvSpPr>
        <p:spPr>
          <a:xfrm>
            <a:off x="453375" y="930550"/>
            <a:ext cx="8520600" cy="3551100"/>
          </a:xfrm>
          <a:prstGeom prst="rect">
            <a:avLst/>
          </a:prstGeom>
          <a:solidFill>
            <a:srgbClr val="FFF2CC"/>
          </a:solid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AutoNum type="arabicPeriod"/>
            </a:pPr>
            <a:r>
              <a:rPr lang="en"/>
              <a:t>There are several places to look to ensure that data from transition assessments were used to develop the students PSGs </a:t>
            </a:r>
            <a:endParaRPr/>
          </a:p>
          <a:p>
            <a:pPr indent="-317500" lvl="1" marL="914400" rtl="0" algn="l">
              <a:lnSpc>
                <a:spcPct val="115000"/>
              </a:lnSpc>
              <a:spcBef>
                <a:spcPts val="0"/>
              </a:spcBef>
              <a:spcAft>
                <a:spcPts val="0"/>
              </a:spcAft>
              <a:buSzPts val="1400"/>
              <a:buAutoNum type="alphaLcPeriod"/>
            </a:pPr>
            <a:r>
              <a:rPr lang="en"/>
              <a:t>The most common area to note this, is in the transition section of your IEP that requires the summary of findings from the current and age-appropriate transition assessments</a:t>
            </a:r>
            <a:endParaRPr/>
          </a:p>
          <a:p>
            <a:pPr indent="-317500" lvl="1" marL="914400" rtl="0" algn="l">
              <a:lnSpc>
                <a:spcPct val="115000"/>
              </a:lnSpc>
              <a:spcBef>
                <a:spcPts val="0"/>
              </a:spcBef>
              <a:spcAft>
                <a:spcPts val="0"/>
              </a:spcAft>
              <a:buSzPts val="1400"/>
              <a:buAutoNum type="alphaLcPeriod"/>
            </a:pPr>
            <a:r>
              <a:rPr lang="en"/>
              <a:t>Two Assessments must have been administered within one year of </a:t>
            </a:r>
            <a:r>
              <a:rPr lang="en"/>
              <a:t>the</a:t>
            </a:r>
            <a:r>
              <a:rPr lang="en"/>
              <a:t> IEP effective date</a:t>
            </a:r>
            <a:endParaRPr/>
          </a:p>
          <a:p>
            <a:pPr indent="-317500" lvl="1" marL="914400" rtl="0" algn="l">
              <a:lnSpc>
                <a:spcPct val="115000"/>
              </a:lnSpc>
              <a:spcBef>
                <a:spcPts val="0"/>
              </a:spcBef>
              <a:spcAft>
                <a:spcPts val="0"/>
              </a:spcAft>
              <a:buSzPts val="1400"/>
              <a:buAutoNum type="alphaLcPeriod"/>
            </a:pPr>
            <a:r>
              <a:rPr lang="en"/>
              <a:t>Ensure the name of the transition assessment that you utilize is clearly identified, as well as the individual that </a:t>
            </a:r>
            <a:r>
              <a:rPr lang="en"/>
              <a:t>completed</a:t>
            </a:r>
            <a:r>
              <a:rPr lang="en"/>
              <a:t> the transition assessment (i.e. student, teacher, parent, etc.)</a:t>
            </a:r>
            <a:endParaRPr/>
          </a:p>
          <a:p>
            <a:pPr indent="-317500" lvl="1" marL="914400" rtl="0" algn="l">
              <a:lnSpc>
                <a:spcPct val="115000"/>
              </a:lnSpc>
              <a:spcBef>
                <a:spcPts val="0"/>
              </a:spcBef>
              <a:spcAft>
                <a:spcPts val="0"/>
              </a:spcAft>
              <a:buSzPts val="1400"/>
              <a:buAutoNum type="alphaLcPeriod"/>
            </a:pPr>
            <a:r>
              <a:rPr lang="en"/>
              <a:t>If a student does not need an Independent Living PSG, state it in the summary of assessment findings section or in the section that you list the transition assessments</a:t>
            </a:r>
            <a:endParaRPr/>
          </a:p>
          <a:p>
            <a:pPr indent="-317500" lvl="2" marL="1371600" rtl="0" algn="l">
              <a:lnSpc>
                <a:spcPct val="115000"/>
              </a:lnSpc>
              <a:spcBef>
                <a:spcPts val="0"/>
              </a:spcBef>
              <a:spcAft>
                <a:spcPts val="0"/>
              </a:spcAft>
              <a:buSzPts val="1400"/>
              <a:buAutoNum type="romanLcPeriod"/>
            </a:pPr>
            <a:r>
              <a:rPr lang="en"/>
              <a:t>Example Statement: The transition assessment completed was an independent living skill assessment. The student, parents, &amp; Special educator each completed an assessment, and data from each protocol was compiled and considered for transition planning. At this time, the IEP team has determined that ‘student’ does not need an </a:t>
            </a:r>
            <a:r>
              <a:rPr lang="en"/>
              <a:t>independent</a:t>
            </a:r>
            <a:r>
              <a:rPr lang="en"/>
              <a:t> living PSG.</a:t>
            </a:r>
            <a:endParaRPr/>
          </a:p>
        </p:txBody>
      </p:sp>
      <p:cxnSp>
        <p:nvCxnSpPr>
          <p:cNvPr id="234" name="Google Shape;234;p40"/>
          <p:cNvCxnSpPr/>
          <p:nvPr/>
        </p:nvCxnSpPr>
        <p:spPr>
          <a:xfrm flipH="1">
            <a:off x="721475" y="3306225"/>
            <a:ext cx="849900" cy="327000"/>
          </a:xfrm>
          <a:prstGeom prst="curvedConnector3">
            <a:avLst>
              <a:gd fmla="val 100009" name="adj1"/>
            </a:avLst>
          </a:prstGeom>
          <a:noFill/>
          <a:ln cap="flat" cmpd="sng" w="28575">
            <a:solidFill>
              <a:srgbClr val="031492"/>
            </a:solidFill>
            <a:prstDash val="solid"/>
            <a:round/>
            <a:headEnd len="med" w="med" type="none"/>
            <a:tailEnd len="med" w="med" type="none"/>
          </a:ln>
        </p:spPr>
      </p:cxnSp>
      <p:sp>
        <p:nvSpPr>
          <p:cNvPr id="235" name="Google Shape;235;p40"/>
          <p:cNvSpPr txBox="1"/>
          <p:nvPr/>
        </p:nvSpPr>
        <p:spPr>
          <a:xfrm>
            <a:off x="61075" y="3644125"/>
            <a:ext cx="1804500" cy="926400"/>
          </a:xfrm>
          <a:prstGeom prst="rect">
            <a:avLst/>
          </a:prstGeom>
          <a:solidFill>
            <a:schemeClr val="lt1"/>
          </a:solidFill>
          <a:ln cap="flat" cmpd="sng" w="19050">
            <a:solidFill>
              <a:srgbClr val="0314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031492"/>
                </a:solidFill>
              </a:rPr>
              <a:t>Why does this need to be explicitly stated? </a:t>
            </a:r>
            <a:endParaRPr b="1" sz="1000">
              <a:solidFill>
                <a:srgbClr val="031492"/>
              </a:solidFill>
            </a:endParaRPr>
          </a:p>
          <a:p>
            <a:pPr indent="0" lvl="0" marL="0" rtl="0" algn="l">
              <a:spcBef>
                <a:spcPts val="0"/>
              </a:spcBef>
              <a:spcAft>
                <a:spcPts val="0"/>
              </a:spcAft>
              <a:buNone/>
            </a:pPr>
            <a:r>
              <a:rPr lang="en" sz="1000">
                <a:solidFill>
                  <a:srgbClr val="031492"/>
                </a:solidFill>
              </a:rPr>
              <a:t>This is specifically asked on the ILCD file review - if not provided, there is not proof this is not needed</a:t>
            </a:r>
            <a:endParaRPr sz="1000">
              <a:solidFill>
                <a:srgbClr val="03149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1111"/>
              <a:buNone/>
            </a:pPr>
            <a:r>
              <a:rPr b="1" lang="en"/>
              <a:t>Indicator 13, Question 3 </a:t>
            </a:r>
            <a:endParaRPr b="1"/>
          </a:p>
          <a:p>
            <a:pPr indent="0" lvl="0" marL="0" rtl="0" algn="l">
              <a:spcBef>
                <a:spcPts val="0"/>
              </a:spcBef>
              <a:spcAft>
                <a:spcPts val="0"/>
              </a:spcAft>
              <a:buClr>
                <a:schemeClr val="dk1"/>
              </a:buClr>
              <a:buSzPct val="111111"/>
              <a:buFont typeface="Arial"/>
              <a:buNone/>
            </a:pPr>
            <a:r>
              <a:rPr lang="en"/>
              <a:t>(the importance of transition assessments to PSGs)</a:t>
            </a:r>
            <a:endParaRPr/>
          </a:p>
          <a:p>
            <a:pPr indent="0" lvl="0" marL="0" rtl="0" algn="l">
              <a:lnSpc>
                <a:spcPct val="100000"/>
              </a:lnSpc>
              <a:spcBef>
                <a:spcPts val="0"/>
              </a:spcBef>
              <a:spcAft>
                <a:spcPts val="0"/>
              </a:spcAft>
              <a:buSzPct val="111111"/>
              <a:buNone/>
            </a:pPr>
            <a:r>
              <a:t/>
            </a:r>
            <a:endParaRPr b="1"/>
          </a:p>
        </p:txBody>
      </p:sp>
      <p:sp>
        <p:nvSpPr>
          <p:cNvPr id="241" name="Google Shape;241;p41"/>
          <p:cNvSpPr txBox="1"/>
          <p:nvPr>
            <p:ph idx="1" type="body"/>
          </p:nvPr>
        </p:nvSpPr>
        <p:spPr>
          <a:xfrm>
            <a:off x="311700" y="1442800"/>
            <a:ext cx="8520600" cy="3126000"/>
          </a:xfrm>
          <a:prstGeom prst="rect">
            <a:avLst/>
          </a:prstGeom>
          <a:solidFill>
            <a:srgbClr val="FFF2CC"/>
          </a:solid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dk1"/>
              </a:buClr>
              <a:buSzPts val="1100"/>
              <a:buFont typeface="Arial"/>
              <a:buNone/>
            </a:pPr>
            <a:r>
              <a:rPr lang="en" sz="3500">
                <a:solidFill>
                  <a:schemeClr val="dk1"/>
                </a:solidFill>
                <a:latin typeface="Raleway"/>
                <a:ea typeface="Raleway"/>
                <a:cs typeface="Raleway"/>
                <a:sym typeface="Raleway"/>
              </a:rPr>
              <a:t>Transition assessments lead to the development of postsecondary goals, courses of study, transition services/activities, annual goals and instruction, agency linkages, and, well, </a:t>
            </a:r>
            <a:r>
              <a:rPr b="1" i="1" lang="en" sz="3500">
                <a:solidFill>
                  <a:srgbClr val="031492"/>
                </a:solidFill>
                <a:latin typeface="Raleway"/>
                <a:ea typeface="Raleway"/>
                <a:cs typeface="Raleway"/>
                <a:sym typeface="Raleway"/>
              </a:rPr>
              <a:t>the whole IEP</a:t>
            </a:r>
            <a:r>
              <a:rPr lang="en" sz="3500">
                <a:solidFill>
                  <a:schemeClr val="dk1"/>
                </a:solidFill>
                <a:latin typeface="Raleway"/>
                <a:ea typeface="Raleway"/>
                <a:cs typeface="Raleway"/>
                <a:sym typeface="Raleway"/>
              </a:rPr>
              <a:t>.</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17F"/>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en" sz="3320">
                <a:solidFill>
                  <a:schemeClr val="lt1"/>
                </a:solidFill>
                <a:latin typeface="Raleway"/>
                <a:ea typeface="Raleway"/>
                <a:cs typeface="Raleway"/>
                <a:sym typeface="Raleway"/>
              </a:rPr>
              <a:t>Disclaimer:</a:t>
            </a:r>
            <a:endParaRPr b="1" i="1" sz="3320">
              <a:solidFill>
                <a:schemeClr val="lt1"/>
              </a:solidFill>
              <a:latin typeface="Raleway"/>
              <a:ea typeface="Raleway"/>
              <a:cs typeface="Raleway"/>
              <a:sym typeface="Raleway"/>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3100">
                <a:solidFill>
                  <a:schemeClr val="lt1"/>
                </a:solidFill>
                <a:latin typeface="Raleway"/>
                <a:ea typeface="Raleway"/>
                <a:cs typeface="Raleway"/>
                <a:sym typeface="Raleway"/>
              </a:rPr>
              <a:t>This is guidance. You must submit the slides to NDE through your assigned monitor for approval to ensure it meets all of the requirements for your specific Corrective Action Plan as related to Indicator 13.</a:t>
            </a:r>
            <a:endParaRPr i="1" sz="3100">
              <a:solidFill>
                <a:schemeClr val="lt1"/>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42"/>
          <p:cNvSpPr txBox="1"/>
          <p:nvPr>
            <p:ph type="ctrTitle"/>
          </p:nvPr>
        </p:nvSpPr>
        <p:spPr>
          <a:xfrm>
            <a:off x="311708" y="9252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rPr>
              <a:t>Indicator 13 - Question 4</a:t>
            </a:r>
            <a:endParaRPr>
              <a:solidFill>
                <a:schemeClr val="lt1"/>
              </a:solidFill>
            </a:endParaRPr>
          </a:p>
          <a:p>
            <a:pPr indent="0" lvl="0" marL="0" rtl="0" algn="ctr">
              <a:spcBef>
                <a:spcPts val="0"/>
              </a:spcBef>
              <a:spcAft>
                <a:spcPts val="0"/>
              </a:spcAft>
              <a:buSzPts val="2800"/>
              <a:buNone/>
            </a:pPr>
            <a:r>
              <a:rPr b="1" lang="en" sz="2400">
                <a:solidFill>
                  <a:srgbClr val="053785"/>
                </a:solidFill>
              </a:rPr>
              <a:t>NDE Indicator 13 Data Collection Application Question 14</a:t>
            </a:r>
            <a:endParaRPr>
              <a:solidFill>
                <a:schemeClr val="lt1"/>
              </a:solidFill>
            </a:endParaRPr>
          </a:p>
        </p:txBody>
      </p:sp>
      <p:sp>
        <p:nvSpPr>
          <p:cNvPr id="247" name="Google Shape;247;p42"/>
          <p:cNvSpPr txBox="1"/>
          <p:nvPr>
            <p:ph idx="1" type="subTitle"/>
          </p:nvPr>
        </p:nvSpPr>
        <p:spPr>
          <a:xfrm>
            <a:off x="311700" y="3032275"/>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100000"/>
              <a:buNone/>
            </a:pPr>
            <a:r>
              <a:rPr lang="en">
                <a:solidFill>
                  <a:schemeClr val="lt1"/>
                </a:solidFill>
              </a:rPr>
              <a:t>Are there transition services in the IEP that will reasonably enable the student to meet his or her postsecondary goal(s)?</a:t>
            </a:r>
            <a:endParaRPr>
              <a:solidFill>
                <a:schemeClr val="lt1"/>
              </a:solidFill>
            </a:endParaRPr>
          </a:p>
        </p:txBody>
      </p:sp>
      <p:sp>
        <p:nvSpPr>
          <p:cNvPr id="248" name="Google Shape;248;p42"/>
          <p:cNvSpPr txBox="1"/>
          <p:nvPr/>
        </p:nvSpPr>
        <p:spPr>
          <a:xfrm>
            <a:off x="0" y="3893900"/>
            <a:ext cx="91440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rPr>
              <a:t>Objective: IEP Team Members will be able to identify transition services and activities that will reasonably enable students to meet their postsecondary goals, as well as which adult is the appropriate individual to ensure such activity occurs during the current IEP</a:t>
            </a:r>
            <a:endParaRPr sz="13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a:t>
            </a:r>
            <a:r>
              <a:rPr lang="en"/>
              <a:t>Checklist</a:t>
            </a:r>
            <a:r>
              <a:rPr lang="en"/>
              <a:t>, Question 4; Rule References</a:t>
            </a:r>
            <a:endParaRPr/>
          </a:p>
        </p:txBody>
      </p:sp>
      <p:sp>
        <p:nvSpPr>
          <p:cNvPr id="254" name="Google Shape;254;p43"/>
          <p:cNvSpPr txBox="1"/>
          <p:nvPr>
            <p:ph idx="1" type="body"/>
          </p:nvPr>
        </p:nvSpPr>
        <p:spPr>
          <a:xfrm>
            <a:off x="311700" y="1109900"/>
            <a:ext cx="8520600" cy="2251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2400" u="sng">
                <a:solidFill>
                  <a:schemeClr val="dk1"/>
                </a:solidFill>
                <a:latin typeface="Arial Narrow"/>
                <a:ea typeface="Arial Narrow"/>
                <a:cs typeface="Arial Narrow"/>
                <a:sym typeface="Arial Narrow"/>
              </a:rPr>
              <a:t>92 NAC 51-007.07A9: </a:t>
            </a:r>
            <a:endParaRPr b="1" sz="2400" u="sng">
              <a:solidFill>
                <a:schemeClr val="dk1"/>
              </a:solidFill>
              <a:latin typeface="Arial Narrow"/>
              <a:ea typeface="Arial Narrow"/>
              <a:cs typeface="Arial Narrow"/>
              <a:sym typeface="Arial Narrow"/>
            </a:endParaRPr>
          </a:p>
          <a:p>
            <a:pPr indent="0" lvl="0" marL="0" rtl="0" algn="l">
              <a:lnSpc>
                <a:spcPct val="100000"/>
              </a:lnSpc>
              <a:spcBef>
                <a:spcPts val="0"/>
              </a:spcBef>
              <a:spcAft>
                <a:spcPts val="0"/>
              </a:spcAft>
              <a:buNone/>
            </a:pPr>
            <a:r>
              <a:rPr lang="en" sz="2100">
                <a:solidFill>
                  <a:schemeClr val="dk1"/>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None/>
            </a:pPr>
            <a:r>
              <a:rPr b="1" lang="en" sz="2100">
                <a:solidFill>
                  <a:schemeClr val="dk1"/>
                </a:solidFill>
                <a:latin typeface="Arial Narrow"/>
                <a:ea typeface="Arial Narrow"/>
                <a:cs typeface="Arial Narrow"/>
                <a:sym typeface="Arial Narrow"/>
              </a:rPr>
              <a:t>   51-007.07A9a: </a:t>
            </a:r>
            <a:r>
              <a:rPr lang="en" sz="2100">
                <a:solidFill>
                  <a:schemeClr val="dk1"/>
                </a:solidFill>
                <a:latin typeface="Arial Narrow"/>
                <a:ea typeface="Arial Narrow"/>
                <a:cs typeface="Arial Narrow"/>
                <a:sym typeface="Arial Narrow"/>
              </a:rPr>
              <a:t>Appropriate measurable postsecondary goals based upon age-appropriate transition assessments related to training, education, employment, and when appropriate, independent living skills. </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p44"/>
          <p:cNvSpPr txBox="1"/>
          <p:nvPr>
            <p:ph type="title"/>
          </p:nvPr>
        </p:nvSpPr>
        <p:spPr>
          <a:xfrm>
            <a:off x="311700" y="418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5702"/>
              <a:buNone/>
            </a:pPr>
            <a:r>
              <a:rPr b="1" lang="en" sz="2688">
                <a:solidFill>
                  <a:srgbClr val="000000"/>
                </a:solidFill>
              </a:rPr>
              <a:t>Indicator 13 Checklist, Question 4; </a:t>
            </a:r>
            <a:r>
              <a:rPr b="1" lang="en" sz="1577">
                <a:solidFill>
                  <a:srgbClr val="000000"/>
                </a:solidFill>
              </a:rPr>
              <a:t>Student Data Collection Application </a:t>
            </a:r>
            <a:endParaRPr b="1" sz="1577">
              <a:solidFill>
                <a:srgbClr val="000000"/>
              </a:solidFill>
            </a:endParaRPr>
          </a:p>
          <a:p>
            <a:pPr indent="0" lvl="0" marL="0" rtl="0" algn="l">
              <a:spcBef>
                <a:spcPts val="0"/>
              </a:spcBef>
              <a:spcAft>
                <a:spcPts val="0"/>
              </a:spcAft>
              <a:buSzPct val="138614"/>
              <a:buNone/>
            </a:pPr>
            <a:r>
              <a:rPr lang="en" sz="2244">
                <a:solidFill>
                  <a:srgbClr val="FF0000"/>
                </a:solidFill>
              </a:rPr>
              <a:t>(What NDE required to be answered for each file review)</a:t>
            </a:r>
            <a:endParaRPr sz="2244">
              <a:solidFill>
                <a:srgbClr val="FF0000"/>
              </a:solidFill>
            </a:endParaRPr>
          </a:p>
          <a:p>
            <a:pPr indent="0" lvl="0" marL="0" rtl="0" algn="l">
              <a:lnSpc>
                <a:spcPct val="100000"/>
              </a:lnSpc>
              <a:spcBef>
                <a:spcPts val="0"/>
              </a:spcBef>
              <a:spcAft>
                <a:spcPts val="0"/>
              </a:spcAft>
              <a:buSzPct val="115702"/>
              <a:buNone/>
            </a:pPr>
            <a:r>
              <a:t/>
            </a:r>
            <a:endParaRPr b="1" sz="2688"/>
          </a:p>
        </p:txBody>
      </p:sp>
      <p:sp>
        <p:nvSpPr>
          <p:cNvPr id="260" name="Google Shape;260;p44"/>
          <p:cNvSpPr txBox="1"/>
          <p:nvPr/>
        </p:nvSpPr>
        <p:spPr>
          <a:xfrm>
            <a:off x="3455050" y="389325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pic>
        <p:nvPicPr>
          <p:cNvPr id="261" name="Google Shape;261;p44"/>
          <p:cNvPicPr preferRelativeResize="0"/>
          <p:nvPr/>
        </p:nvPicPr>
        <p:blipFill>
          <a:blip r:embed="rId4">
            <a:alphaModFix/>
          </a:blip>
          <a:stretch>
            <a:fillRect/>
          </a:stretch>
        </p:blipFill>
        <p:spPr>
          <a:xfrm>
            <a:off x="392775" y="1547525"/>
            <a:ext cx="7023867" cy="2174550"/>
          </a:xfrm>
          <a:prstGeom prst="rect">
            <a:avLst/>
          </a:prstGeom>
          <a:noFill/>
          <a:ln cap="flat" cmpd="sng" w="38100">
            <a:solidFill>
              <a:schemeClr val="dk2"/>
            </a:solidFill>
            <a:prstDash val="solid"/>
            <a:round/>
            <a:headEnd len="sm" w="sm" type="none"/>
            <a:tailEnd len="sm" w="sm" type="none"/>
          </a:ln>
        </p:spPr>
      </p:pic>
      <p:sp>
        <p:nvSpPr>
          <p:cNvPr id="262" name="Google Shape;262;p44"/>
          <p:cNvSpPr txBox="1"/>
          <p:nvPr/>
        </p:nvSpPr>
        <p:spPr>
          <a:xfrm>
            <a:off x="3525175" y="2128563"/>
            <a:ext cx="4910400" cy="11853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53785"/>
                </a:solidFill>
                <a:latin typeface="Roboto"/>
                <a:ea typeface="Roboto"/>
                <a:cs typeface="Roboto"/>
                <a:sym typeface="Roboto"/>
              </a:rPr>
              <a:t>Employment - not applicable is NOT an option</a:t>
            </a:r>
            <a:endParaRPr>
              <a:solidFill>
                <a:srgbClr val="053785"/>
              </a:solidFill>
              <a:latin typeface="Roboto"/>
              <a:ea typeface="Roboto"/>
              <a:cs typeface="Roboto"/>
              <a:sym typeface="Roboto"/>
            </a:endParaRPr>
          </a:p>
          <a:p>
            <a:pPr indent="0" lvl="0" marL="0" rtl="0" algn="l">
              <a:spcBef>
                <a:spcPts val="0"/>
              </a:spcBef>
              <a:spcAft>
                <a:spcPts val="0"/>
              </a:spcAft>
              <a:buNone/>
            </a:pPr>
            <a:r>
              <a:rPr lang="en">
                <a:solidFill>
                  <a:srgbClr val="053785"/>
                </a:solidFill>
                <a:latin typeface="Roboto"/>
                <a:ea typeface="Roboto"/>
                <a:cs typeface="Roboto"/>
                <a:sym typeface="Roboto"/>
              </a:rPr>
              <a:t>Education and/or training - not applicable is NOT an option</a:t>
            </a:r>
            <a:endParaRPr>
              <a:solidFill>
                <a:srgbClr val="053785"/>
              </a:solidFill>
              <a:latin typeface="Roboto"/>
              <a:ea typeface="Roboto"/>
              <a:cs typeface="Roboto"/>
              <a:sym typeface="Roboto"/>
            </a:endParaRPr>
          </a:p>
          <a:p>
            <a:pPr indent="0" lvl="0" marL="0" rtl="0" algn="l">
              <a:spcBef>
                <a:spcPts val="0"/>
              </a:spcBef>
              <a:spcAft>
                <a:spcPts val="0"/>
              </a:spcAft>
              <a:buNone/>
            </a:pPr>
            <a:r>
              <a:t/>
            </a:r>
            <a:endParaRPr sz="900">
              <a:solidFill>
                <a:srgbClr val="053785"/>
              </a:solidFill>
              <a:latin typeface="Roboto"/>
              <a:ea typeface="Roboto"/>
              <a:cs typeface="Roboto"/>
              <a:sym typeface="Roboto"/>
            </a:endParaRPr>
          </a:p>
          <a:p>
            <a:pPr indent="0" lvl="0" marL="0" rtl="0" algn="l">
              <a:spcBef>
                <a:spcPts val="0"/>
              </a:spcBef>
              <a:spcAft>
                <a:spcPts val="0"/>
              </a:spcAft>
              <a:buNone/>
            </a:pPr>
            <a:r>
              <a:rPr lang="en">
                <a:solidFill>
                  <a:srgbClr val="053785"/>
                </a:solidFill>
                <a:latin typeface="Roboto"/>
                <a:ea typeface="Roboto"/>
                <a:cs typeface="Roboto"/>
                <a:sym typeface="Roboto"/>
              </a:rPr>
              <a:t>These two postsecondary goals must be written for EVERY transition-age student with an IEP, period.</a:t>
            </a:r>
            <a:endParaRPr>
              <a:solidFill>
                <a:srgbClr val="053785"/>
              </a:solidFill>
              <a:latin typeface="Roboto"/>
              <a:ea typeface="Roboto"/>
              <a:cs typeface="Roboto"/>
              <a:sym typeface="Roboto"/>
            </a:endParaRPr>
          </a:p>
        </p:txBody>
      </p:sp>
      <p:cxnSp>
        <p:nvCxnSpPr>
          <p:cNvPr id="263" name="Google Shape;263;p44"/>
          <p:cNvCxnSpPr/>
          <p:nvPr/>
        </p:nvCxnSpPr>
        <p:spPr>
          <a:xfrm rot="10800000">
            <a:off x="2067500" y="2520575"/>
            <a:ext cx="1330200" cy="192000"/>
          </a:xfrm>
          <a:prstGeom prst="straightConnector1">
            <a:avLst/>
          </a:prstGeom>
          <a:noFill/>
          <a:ln cap="flat" cmpd="sng" w="28575">
            <a:solidFill>
              <a:srgbClr val="FF0000"/>
            </a:solidFill>
            <a:prstDash val="solid"/>
            <a:round/>
            <a:headEnd len="med" w="med" type="none"/>
            <a:tailEnd len="med" w="med" type="triangle"/>
          </a:ln>
        </p:spPr>
      </p:cxnSp>
      <p:cxnSp>
        <p:nvCxnSpPr>
          <p:cNvPr id="264" name="Google Shape;264;p44"/>
          <p:cNvCxnSpPr/>
          <p:nvPr/>
        </p:nvCxnSpPr>
        <p:spPr>
          <a:xfrm flipH="1">
            <a:off x="2115375" y="2776400"/>
            <a:ext cx="1274700" cy="117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45"/>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61111"/>
              <a:buNone/>
            </a:pPr>
            <a:r>
              <a:rPr b="1" lang="en" sz="1800">
                <a:latin typeface="Raleway"/>
                <a:ea typeface="Raleway"/>
                <a:cs typeface="Raleway"/>
                <a:sym typeface="Raleway"/>
              </a:rPr>
              <a:t>Indicator 13, Question 4; </a:t>
            </a:r>
            <a:endParaRPr b="1" sz="1800">
              <a:latin typeface="Raleway"/>
              <a:ea typeface="Raleway"/>
              <a:cs typeface="Raleway"/>
              <a:sym typeface="Raleway"/>
            </a:endParaRPr>
          </a:p>
          <a:p>
            <a:pPr indent="0" lvl="0" marL="0" rtl="0" algn="l">
              <a:spcBef>
                <a:spcPts val="0"/>
              </a:spcBef>
              <a:spcAft>
                <a:spcPts val="0"/>
              </a:spcAft>
              <a:buSzPct val="61111"/>
              <a:buNone/>
            </a:pPr>
            <a:r>
              <a:rPr lang="en" sz="1800">
                <a:latin typeface="Raleway"/>
                <a:ea typeface="Raleway"/>
                <a:cs typeface="Raleway"/>
                <a:sym typeface="Raleway"/>
              </a:rPr>
              <a:t>Important Reference: Transition Services as outlined in IDEA 300.43</a:t>
            </a:r>
            <a:endParaRPr sz="1800">
              <a:latin typeface="Raleway"/>
              <a:ea typeface="Raleway"/>
              <a:cs typeface="Raleway"/>
              <a:sym typeface="Raleway"/>
            </a:endParaRPr>
          </a:p>
          <a:p>
            <a:pPr indent="0" lvl="0" marL="0" rtl="0" algn="l">
              <a:spcBef>
                <a:spcPts val="0"/>
              </a:spcBef>
              <a:spcAft>
                <a:spcPts val="0"/>
              </a:spcAft>
              <a:buClr>
                <a:schemeClr val="dk1"/>
              </a:buClr>
              <a:buSzPct val="39285"/>
              <a:buFont typeface="Arial"/>
              <a:buNone/>
            </a:pPr>
            <a:r>
              <a:t/>
            </a:r>
            <a:endParaRPr b="1">
              <a:latin typeface="Raleway"/>
              <a:ea typeface="Raleway"/>
              <a:cs typeface="Raleway"/>
              <a:sym typeface="Raleway"/>
            </a:endParaRPr>
          </a:p>
        </p:txBody>
      </p:sp>
      <p:sp>
        <p:nvSpPr>
          <p:cNvPr id="270" name="Google Shape;270;p45"/>
          <p:cNvSpPr txBox="1"/>
          <p:nvPr>
            <p:ph idx="1" type="body"/>
          </p:nvPr>
        </p:nvSpPr>
        <p:spPr>
          <a:xfrm>
            <a:off x="100050" y="1008500"/>
            <a:ext cx="8934900" cy="3538500"/>
          </a:xfrm>
          <a:prstGeom prst="rect">
            <a:avLst/>
          </a:prstGeom>
          <a:solidFill>
            <a:srgbClr val="FFF2CC"/>
          </a:solidFill>
          <a:ln>
            <a:noFill/>
          </a:ln>
        </p:spPr>
        <p:txBody>
          <a:bodyPr anchorCtr="0" anchor="t" bIns="91425" lIns="91425" spcFirstLastPara="1" rIns="91425" wrap="square" tIns="91425">
            <a:noAutofit/>
          </a:bodyPr>
          <a:lstStyle/>
          <a:p>
            <a:pPr indent="0" lvl="0" marL="0" marR="127000" rtl="0" algn="l">
              <a:lnSpc>
                <a:spcPct val="115000"/>
              </a:lnSpc>
              <a:spcBef>
                <a:spcPts val="0"/>
              </a:spcBef>
              <a:spcAft>
                <a:spcPts val="0"/>
              </a:spcAft>
              <a:buNone/>
            </a:pPr>
            <a:r>
              <a:rPr lang="en" sz="1200">
                <a:solidFill>
                  <a:srgbClr val="002F4A"/>
                </a:solidFill>
                <a:latin typeface="Raleway"/>
                <a:ea typeface="Raleway"/>
                <a:cs typeface="Raleway"/>
                <a:sym typeface="Raleway"/>
              </a:rPr>
              <a:t>Transition services means a </a:t>
            </a:r>
            <a:r>
              <a:rPr lang="en" sz="1200" u="sng">
                <a:solidFill>
                  <a:srgbClr val="002F4A"/>
                </a:solidFill>
                <a:latin typeface="Raleway"/>
                <a:ea typeface="Raleway"/>
                <a:cs typeface="Raleway"/>
                <a:sym typeface="Raleway"/>
              </a:rPr>
              <a:t>coordinated set of activities</a:t>
            </a:r>
            <a:r>
              <a:rPr lang="en" sz="1200">
                <a:solidFill>
                  <a:srgbClr val="002F4A"/>
                </a:solidFill>
                <a:latin typeface="Raleway"/>
                <a:ea typeface="Raleway"/>
                <a:cs typeface="Raleway"/>
                <a:sym typeface="Raleway"/>
              </a:rPr>
              <a:t> for a child with a disability that is</a:t>
            </a:r>
            <a:endParaRPr sz="1200">
              <a:solidFill>
                <a:srgbClr val="002F4A"/>
              </a:solidFill>
              <a:latin typeface="Raleway"/>
              <a:ea typeface="Raleway"/>
              <a:cs typeface="Raleway"/>
              <a:sym typeface="Raleway"/>
            </a:endParaRPr>
          </a:p>
          <a:p>
            <a:pPr indent="-368300" lvl="0" marL="571500" marR="127000" rtl="0" algn="l">
              <a:lnSpc>
                <a:spcPct val="115000"/>
              </a:lnSpc>
              <a:spcBef>
                <a:spcPts val="0"/>
              </a:spcBef>
              <a:spcAft>
                <a:spcPts val="0"/>
              </a:spcAft>
              <a:buClr>
                <a:srgbClr val="002F4A"/>
              </a:buClr>
              <a:buSzPts val="1200"/>
              <a:buFont typeface="Raleway"/>
              <a:buChar char="●"/>
            </a:pPr>
            <a:r>
              <a:rPr lang="en" sz="1200">
                <a:solidFill>
                  <a:srgbClr val="002F4A"/>
                </a:solidFill>
                <a:latin typeface="Raleway"/>
                <a:ea typeface="Raleway"/>
                <a:cs typeface="Raleway"/>
                <a:sym typeface="Raleway"/>
              </a:rPr>
              <a:t>designed to be within a results-oriented process</a:t>
            </a:r>
            <a:endParaRPr sz="1200">
              <a:solidFill>
                <a:srgbClr val="002F4A"/>
              </a:solidFill>
              <a:latin typeface="Raleway"/>
              <a:ea typeface="Raleway"/>
              <a:cs typeface="Raleway"/>
              <a:sym typeface="Raleway"/>
            </a:endParaRPr>
          </a:p>
          <a:p>
            <a:pPr indent="-368300" lvl="0" marL="571500" marR="127000" rtl="0" algn="l">
              <a:lnSpc>
                <a:spcPct val="115000"/>
              </a:lnSpc>
              <a:spcBef>
                <a:spcPts val="0"/>
              </a:spcBef>
              <a:spcAft>
                <a:spcPts val="0"/>
              </a:spcAft>
              <a:buClr>
                <a:srgbClr val="002F4A"/>
              </a:buClr>
              <a:buSzPts val="1200"/>
              <a:buFont typeface="Raleway"/>
              <a:buChar char="●"/>
            </a:pPr>
            <a:r>
              <a:rPr lang="en" sz="1200">
                <a:solidFill>
                  <a:srgbClr val="002F4A"/>
                </a:solidFill>
                <a:latin typeface="Raleway"/>
                <a:ea typeface="Raleway"/>
                <a:cs typeface="Raleway"/>
                <a:sym typeface="Raleway"/>
              </a:rPr>
              <a:t>focused on improving the </a:t>
            </a:r>
            <a:r>
              <a:rPr lang="en" sz="1200" u="sng">
                <a:solidFill>
                  <a:srgbClr val="002F4A"/>
                </a:solidFill>
                <a:latin typeface="Raleway"/>
                <a:ea typeface="Raleway"/>
                <a:cs typeface="Raleway"/>
                <a:sym typeface="Raleway"/>
              </a:rPr>
              <a:t>academic AND functional achievement</a:t>
            </a:r>
            <a:endParaRPr sz="1200" u="sng">
              <a:solidFill>
                <a:srgbClr val="002F4A"/>
              </a:solidFill>
              <a:latin typeface="Raleway"/>
              <a:ea typeface="Raleway"/>
              <a:cs typeface="Raleway"/>
              <a:sym typeface="Raleway"/>
            </a:endParaRPr>
          </a:p>
          <a:p>
            <a:pPr indent="-368300" lvl="0" marL="571500" marR="127000" rtl="0" algn="l">
              <a:lnSpc>
                <a:spcPct val="115000"/>
              </a:lnSpc>
              <a:spcBef>
                <a:spcPts val="0"/>
              </a:spcBef>
              <a:spcAft>
                <a:spcPts val="0"/>
              </a:spcAft>
              <a:buClr>
                <a:srgbClr val="002F4A"/>
              </a:buClr>
              <a:buSzPts val="1200"/>
              <a:buFont typeface="Raleway"/>
              <a:buChar char="●"/>
            </a:pPr>
            <a:r>
              <a:rPr lang="en" sz="1200">
                <a:solidFill>
                  <a:srgbClr val="002F4A"/>
                </a:solidFill>
                <a:latin typeface="Raleway"/>
                <a:ea typeface="Raleway"/>
                <a:cs typeface="Raleway"/>
                <a:sym typeface="Raleway"/>
              </a:rPr>
              <a:t>facilitates movement from school to post-school activities</a:t>
            </a:r>
            <a:endParaRPr sz="1200">
              <a:solidFill>
                <a:srgbClr val="002F4A"/>
              </a:solidFill>
              <a:latin typeface="Raleway"/>
              <a:ea typeface="Raleway"/>
              <a:cs typeface="Raleway"/>
              <a:sym typeface="Raleway"/>
            </a:endParaRPr>
          </a:p>
          <a:p>
            <a:pPr indent="-368300" lvl="0" marL="571500" marR="127000" rtl="0" algn="l">
              <a:lnSpc>
                <a:spcPct val="115000"/>
              </a:lnSpc>
              <a:spcBef>
                <a:spcPts val="0"/>
              </a:spcBef>
              <a:spcAft>
                <a:spcPts val="0"/>
              </a:spcAft>
              <a:buClr>
                <a:srgbClr val="002F4A"/>
              </a:buClr>
              <a:buSzPts val="1200"/>
              <a:buFont typeface="Raleway"/>
              <a:buChar char="●"/>
            </a:pPr>
            <a:r>
              <a:rPr lang="en" sz="1200">
                <a:solidFill>
                  <a:srgbClr val="002F4A"/>
                </a:solidFill>
                <a:latin typeface="Raleway"/>
                <a:ea typeface="Raleway"/>
                <a:cs typeface="Raleway"/>
                <a:sym typeface="Raleway"/>
              </a:rPr>
              <a:t>includes postsecondary education, vocational education, integrated employment (including supported employment), continuing and adult education, adult services, independent living, and/or community participation</a:t>
            </a:r>
            <a:endParaRPr sz="1200">
              <a:solidFill>
                <a:srgbClr val="002F4A"/>
              </a:solidFill>
              <a:latin typeface="Raleway"/>
              <a:ea typeface="Raleway"/>
              <a:cs typeface="Raleway"/>
              <a:sym typeface="Raleway"/>
            </a:endParaRPr>
          </a:p>
          <a:p>
            <a:pPr indent="0" lvl="0" marL="1130300" marR="127000" rtl="0" algn="l">
              <a:lnSpc>
                <a:spcPct val="115000"/>
              </a:lnSpc>
              <a:spcBef>
                <a:spcPts val="0"/>
              </a:spcBef>
              <a:spcAft>
                <a:spcPts val="0"/>
              </a:spcAft>
              <a:buNone/>
            </a:pPr>
            <a:r>
              <a:t/>
            </a:r>
            <a:endParaRPr sz="1200">
              <a:solidFill>
                <a:srgbClr val="002F4A"/>
              </a:solidFill>
              <a:latin typeface="Raleway"/>
              <a:ea typeface="Raleway"/>
              <a:cs typeface="Raleway"/>
              <a:sym typeface="Raleway"/>
            </a:endParaRPr>
          </a:p>
          <a:p>
            <a:pPr indent="0" lvl="0" marL="0" marR="127000" rtl="0" algn="l">
              <a:lnSpc>
                <a:spcPct val="115000"/>
              </a:lnSpc>
              <a:spcBef>
                <a:spcPts val="0"/>
              </a:spcBef>
              <a:spcAft>
                <a:spcPts val="0"/>
              </a:spcAft>
              <a:buNone/>
            </a:pPr>
            <a:r>
              <a:rPr lang="en" sz="1200">
                <a:solidFill>
                  <a:srgbClr val="002F4A"/>
                </a:solidFill>
                <a:latin typeface="Raleway"/>
                <a:ea typeface="Raleway"/>
                <a:cs typeface="Raleway"/>
                <a:sym typeface="Raleway"/>
              </a:rPr>
              <a:t>Transition Services are based on the individual child’s needs, taking into account the child’s </a:t>
            </a:r>
            <a:r>
              <a:rPr b="1" lang="en" sz="1200" u="sng">
                <a:solidFill>
                  <a:srgbClr val="002F4A"/>
                </a:solidFill>
                <a:latin typeface="Raleway"/>
                <a:ea typeface="Raleway"/>
                <a:cs typeface="Raleway"/>
                <a:sym typeface="Raleway"/>
              </a:rPr>
              <a:t>strengths, preferences, and interests</a:t>
            </a:r>
            <a:r>
              <a:rPr lang="en" sz="1200">
                <a:solidFill>
                  <a:srgbClr val="002F4A"/>
                </a:solidFill>
                <a:latin typeface="Raleway"/>
                <a:ea typeface="Raleway"/>
                <a:cs typeface="Raleway"/>
                <a:sym typeface="Raleway"/>
              </a:rPr>
              <a:t>, and includes:instruction</a:t>
            </a:r>
            <a:endParaRPr sz="1200">
              <a:solidFill>
                <a:srgbClr val="002F4A"/>
              </a:solidFill>
              <a:latin typeface="Raleway"/>
              <a:ea typeface="Raleway"/>
              <a:cs typeface="Raleway"/>
              <a:sym typeface="Raleway"/>
            </a:endParaRPr>
          </a:p>
          <a:p>
            <a:pPr indent="-368300" lvl="0" marL="571500" marR="50800" rtl="0" algn="l">
              <a:lnSpc>
                <a:spcPct val="115000"/>
              </a:lnSpc>
              <a:spcBef>
                <a:spcPts val="0"/>
              </a:spcBef>
              <a:spcAft>
                <a:spcPts val="0"/>
              </a:spcAft>
              <a:buClr>
                <a:srgbClr val="002F4A"/>
              </a:buClr>
              <a:buSzPts val="1200"/>
              <a:buFont typeface="Raleway"/>
              <a:buChar char="●"/>
            </a:pPr>
            <a:r>
              <a:rPr lang="en" sz="1200">
                <a:solidFill>
                  <a:srgbClr val="002F4A"/>
                </a:solidFill>
                <a:latin typeface="Raleway"/>
                <a:ea typeface="Raleway"/>
                <a:cs typeface="Raleway"/>
                <a:sym typeface="Raleway"/>
              </a:rPr>
              <a:t>related services</a:t>
            </a:r>
            <a:endParaRPr sz="1200">
              <a:solidFill>
                <a:srgbClr val="002F4A"/>
              </a:solidFill>
              <a:latin typeface="Raleway"/>
              <a:ea typeface="Raleway"/>
              <a:cs typeface="Raleway"/>
              <a:sym typeface="Raleway"/>
            </a:endParaRPr>
          </a:p>
          <a:p>
            <a:pPr indent="-368300" lvl="0" marL="571500" marR="50800" rtl="0" algn="l">
              <a:lnSpc>
                <a:spcPct val="115000"/>
              </a:lnSpc>
              <a:spcBef>
                <a:spcPts val="0"/>
              </a:spcBef>
              <a:spcAft>
                <a:spcPts val="0"/>
              </a:spcAft>
              <a:buClr>
                <a:srgbClr val="002F4A"/>
              </a:buClr>
              <a:buSzPts val="1200"/>
              <a:buFont typeface="Raleway"/>
              <a:buChar char="●"/>
            </a:pPr>
            <a:r>
              <a:rPr lang="en" sz="1200">
                <a:solidFill>
                  <a:srgbClr val="002F4A"/>
                </a:solidFill>
                <a:latin typeface="Raleway"/>
                <a:ea typeface="Raleway"/>
                <a:cs typeface="Raleway"/>
                <a:sym typeface="Raleway"/>
              </a:rPr>
              <a:t>community experiences</a:t>
            </a:r>
            <a:endParaRPr sz="1200">
              <a:solidFill>
                <a:srgbClr val="002F4A"/>
              </a:solidFill>
              <a:latin typeface="Raleway"/>
              <a:ea typeface="Raleway"/>
              <a:cs typeface="Raleway"/>
              <a:sym typeface="Raleway"/>
            </a:endParaRPr>
          </a:p>
          <a:p>
            <a:pPr indent="-368300" lvl="0" marL="571500" marR="50800" rtl="0" algn="l">
              <a:lnSpc>
                <a:spcPct val="115000"/>
              </a:lnSpc>
              <a:spcBef>
                <a:spcPts val="0"/>
              </a:spcBef>
              <a:spcAft>
                <a:spcPts val="0"/>
              </a:spcAft>
              <a:buClr>
                <a:srgbClr val="002F4A"/>
              </a:buClr>
              <a:buSzPts val="1200"/>
              <a:buFont typeface="Raleway"/>
              <a:buChar char="●"/>
            </a:pPr>
            <a:r>
              <a:rPr lang="en" sz="1200">
                <a:solidFill>
                  <a:srgbClr val="002F4A"/>
                </a:solidFill>
                <a:latin typeface="Raleway"/>
                <a:ea typeface="Raleway"/>
                <a:cs typeface="Raleway"/>
                <a:sym typeface="Raleway"/>
              </a:rPr>
              <a:t>development of employment &amp; other post-school adult living  objectives</a:t>
            </a:r>
            <a:endParaRPr sz="1200">
              <a:solidFill>
                <a:srgbClr val="002F4A"/>
              </a:solidFill>
              <a:latin typeface="Raleway"/>
              <a:ea typeface="Raleway"/>
              <a:cs typeface="Raleway"/>
              <a:sym typeface="Raleway"/>
            </a:endParaRPr>
          </a:p>
          <a:p>
            <a:pPr indent="-368300" lvl="0" marL="571500" marR="50800" rtl="0" algn="l">
              <a:lnSpc>
                <a:spcPct val="115000"/>
              </a:lnSpc>
              <a:spcBef>
                <a:spcPts val="0"/>
              </a:spcBef>
              <a:spcAft>
                <a:spcPts val="0"/>
              </a:spcAft>
              <a:buClr>
                <a:srgbClr val="002F4A"/>
              </a:buClr>
              <a:buSzPts val="1200"/>
              <a:buFont typeface="Raleway"/>
              <a:buChar char="●"/>
            </a:pPr>
            <a:r>
              <a:rPr lang="en" sz="1200" u="sng">
                <a:solidFill>
                  <a:srgbClr val="002F4A"/>
                </a:solidFill>
                <a:latin typeface="Raleway"/>
                <a:ea typeface="Raleway"/>
                <a:cs typeface="Raleway"/>
                <a:sym typeface="Raleway"/>
              </a:rPr>
              <a:t>if appropriate</a:t>
            </a:r>
            <a:r>
              <a:rPr lang="en" sz="1200">
                <a:solidFill>
                  <a:srgbClr val="002F4A"/>
                </a:solidFill>
                <a:latin typeface="Raleway"/>
                <a:ea typeface="Raleway"/>
                <a:cs typeface="Raleway"/>
                <a:sym typeface="Raleway"/>
              </a:rPr>
              <a:t>, acquisition of daily living skills &amp; functional vocational evaluation</a:t>
            </a:r>
            <a:endParaRPr sz="1200">
              <a:solidFill>
                <a:srgbClr val="002F4A"/>
              </a:solidFill>
              <a:latin typeface="Raleway"/>
              <a:ea typeface="Raleway"/>
              <a:cs typeface="Raleway"/>
              <a:sym typeface="Raleway"/>
            </a:endParaRPr>
          </a:p>
          <a:p>
            <a:pPr indent="0" lvl="0" marL="571500" marR="50800" rtl="0" algn="l">
              <a:lnSpc>
                <a:spcPct val="115000"/>
              </a:lnSpc>
              <a:spcBef>
                <a:spcPts val="0"/>
              </a:spcBef>
              <a:spcAft>
                <a:spcPts val="0"/>
              </a:spcAft>
              <a:buNone/>
            </a:pPr>
            <a:r>
              <a:t/>
            </a:r>
            <a:endParaRPr sz="1200">
              <a:solidFill>
                <a:srgbClr val="002F4A"/>
              </a:solidFill>
              <a:latin typeface="Raleway"/>
              <a:ea typeface="Raleway"/>
              <a:cs typeface="Raleway"/>
              <a:sym typeface="Raleway"/>
            </a:endParaRPr>
          </a:p>
          <a:p>
            <a:pPr indent="0" lvl="0" marL="0" marR="127000" rtl="0" algn="l">
              <a:lnSpc>
                <a:spcPct val="115000"/>
              </a:lnSpc>
              <a:spcBef>
                <a:spcPts val="0"/>
              </a:spcBef>
              <a:spcAft>
                <a:spcPts val="0"/>
              </a:spcAft>
              <a:buNone/>
            </a:pPr>
            <a:r>
              <a:rPr lang="en" sz="1200">
                <a:solidFill>
                  <a:srgbClr val="002F4A"/>
                </a:solidFill>
                <a:latin typeface="Raleway"/>
                <a:ea typeface="Raleway"/>
                <a:cs typeface="Raleway"/>
                <a:sym typeface="Raleway"/>
              </a:rPr>
              <a:t>Transition services for children with disabilities may be special education, if provided as specially designed instruction, or a related service, if required to assist a child with a disability to benefit from special education.</a:t>
            </a:r>
            <a:endParaRPr sz="1200">
              <a:solidFill>
                <a:srgbClr val="002F4A"/>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Google Shape;275;p46"/>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Checklist, Question 4; </a:t>
            </a:r>
            <a:r>
              <a:rPr lang="en"/>
              <a:t>Are there transition services (activities) in the IEP that will reasonably enable the student to meet their postsecondary goals?</a:t>
            </a:r>
            <a:endParaRPr/>
          </a:p>
        </p:txBody>
      </p:sp>
      <p:sp>
        <p:nvSpPr>
          <p:cNvPr id="276" name="Google Shape;276;p46"/>
          <p:cNvSpPr txBox="1"/>
          <p:nvPr>
            <p:ph idx="1" type="body"/>
          </p:nvPr>
        </p:nvSpPr>
        <p:spPr>
          <a:xfrm>
            <a:off x="237150" y="1737025"/>
            <a:ext cx="8669700" cy="2810100"/>
          </a:xfrm>
          <a:prstGeom prst="rect">
            <a:avLst/>
          </a:prstGeom>
          <a:solidFill>
            <a:srgbClr val="FFF2CC"/>
          </a:solidFill>
          <a:ln>
            <a:noFill/>
          </a:ln>
        </p:spPr>
        <p:txBody>
          <a:bodyPr anchorCtr="0" anchor="t" bIns="91425" lIns="91425" spcFirstLastPara="1" rIns="91425" wrap="square" tIns="91425">
            <a:normAutofit fontScale="85000" lnSpcReduction="10000"/>
          </a:bodyPr>
          <a:lstStyle/>
          <a:p>
            <a:pPr indent="0" lvl="0" marL="0" rtl="0" algn="l">
              <a:lnSpc>
                <a:spcPct val="100000"/>
              </a:lnSpc>
              <a:spcBef>
                <a:spcPts val="0"/>
              </a:spcBef>
              <a:spcAft>
                <a:spcPts val="0"/>
              </a:spcAft>
              <a:buNone/>
            </a:pPr>
            <a:r>
              <a:rPr lang="en" sz="2400">
                <a:solidFill>
                  <a:schemeClr val="dk1"/>
                </a:solidFill>
                <a:latin typeface="Raleway"/>
                <a:ea typeface="Raleway"/>
                <a:cs typeface="Raleway"/>
                <a:sym typeface="Raleway"/>
              </a:rPr>
              <a:t>Once the IEP team has considered the assessment results and developed the post-secondary goals, the team must determine the services/activities that will be provided to help the student move towards attaining the PSGs. </a:t>
            </a:r>
            <a:endParaRPr sz="24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a:solidFill>
                <a:schemeClr val="dk1"/>
              </a:solidFill>
              <a:latin typeface="Raleway"/>
              <a:ea typeface="Raleway"/>
              <a:cs typeface="Raleway"/>
              <a:sym typeface="Raleway"/>
            </a:endParaRPr>
          </a:p>
          <a:p>
            <a:pPr indent="-358140" lvl="0" marL="457200" rtl="0" algn="l">
              <a:lnSpc>
                <a:spcPct val="100000"/>
              </a:lnSpc>
              <a:spcBef>
                <a:spcPts val="0"/>
              </a:spcBef>
              <a:spcAft>
                <a:spcPts val="0"/>
              </a:spcAft>
              <a:buClr>
                <a:srgbClr val="031492"/>
              </a:buClr>
              <a:buSzPct val="100000"/>
              <a:buFont typeface="Raleway"/>
              <a:buChar char="●"/>
            </a:pPr>
            <a:r>
              <a:rPr lang="en" sz="2400">
                <a:solidFill>
                  <a:srgbClr val="031492"/>
                </a:solidFill>
                <a:latin typeface="Raleway"/>
                <a:ea typeface="Raleway"/>
                <a:cs typeface="Raleway"/>
                <a:sym typeface="Raleway"/>
              </a:rPr>
              <a:t>Activities are </a:t>
            </a:r>
            <a:r>
              <a:rPr b="1" lang="en" sz="2400">
                <a:solidFill>
                  <a:srgbClr val="031492"/>
                </a:solidFill>
                <a:latin typeface="Raleway"/>
                <a:ea typeface="Raleway"/>
                <a:cs typeface="Raleway"/>
                <a:sym typeface="Raleway"/>
              </a:rPr>
              <a:t>one-time or short-term events</a:t>
            </a:r>
            <a:endParaRPr b="1" sz="2400">
              <a:solidFill>
                <a:srgbClr val="031492"/>
              </a:solidFill>
              <a:latin typeface="Raleway"/>
              <a:ea typeface="Raleway"/>
              <a:cs typeface="Raleway"/>
              <a:sym typeface="Raleway"/>
            </a:endParaRPr>
          </a:p>
          <a:p>
            <a:pPr indent="-358140" lvl="0" marL="457200" rtl="0" algn="l">
              <a:lnSpc>
                <a:spcPct val="100000"/>
              </a:lnSpc>
              <a:spcBef>
                <a:spcPts val="0"/>
              </a:spcBef>
              <a:spcAft>
                <a:spcPts val="0"/>
              </a:spcAft>
              <a:buClr>
                <a:srgbClr val="031492"/>
              </a:buClr>
              <a:buSzPct val="100000"/>
              <a:buFont typeface="Raleway"/>
              <a:buChar char="●"/>
            </a:pPr>
            <a:r>
              <a:rPr lang="en" sz="2400">
                <a:solidFill>
                  <a:srgbClr val="031492"/>
                </a:solidFill>
                <a:latin typeface="Raleway"/>
                <a:ea typeface="Raleway"/>
                <a:cs typeface="Raleway"/>
                <a:sym typeface="Raleway"/>
              </a:rPr>
              <a:t>Activities and Services listed on the IEP should be completed during timeframe of the current IEP</a:t>
            </a:r>
            <a:endParaRPr sz="2400">
              <a:solidFill>
                <a:srgbClr val="031492"/>
              </a:solidFill>
              <a:latin typeface="Raleway"/>
              <a:ea typeface="Raleway"/>
              <a:cs typeface="Raleway"/>
              <a:sym typeface="Raleway"/>
            </a:endParaRPr>
          </a:p>
          <a:p>
            <a:pPr indent="-358140" lvl="0" marL="457200" rtl="0" algn="l">
              <a:lnSpc>
                <a:spcPct val="100000"/>
              </a:lnSpc>
              <a:spcBef>
                <a:spcPts val="0"/>
              </a:spcBef>
              <a:spcAft>
                <a:spcPts val="0"/>
              </a:spcAft>
              <a:buClr>
                <a:srgbClr val="031492"/>
              </a:buClr>
              <a:buSzPct val="100000"/>
              <a:buFont typeface="Raleway"/>
              <a:buChar char="●"/>
            </a:pPr>
            <a:r>
              <a:rPr lang="en" sz="2400">
                <a:solidFill>
                  <a:srgbClr val="031492"/>
                </a:solidFill>
                <a:latin typeface="Raleway"/>
                <a:ea typeface="Raleway"/>
                <a:cs typeface="Raleway"/>
                <a:sym typeface="Raleway"/>
              </a:rPr>
              <a:t>There should be at least one activity or service listed for each PSG</a:t>
            </a:r>
            <a:endParaRPr sz="2400">
              <a:solidFill>
                <a:srgbClr val="031492"/>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7"/>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4</a:t>
            </a:r>
            <a:endParaRPr b="1"/>
          </a:p>
          <a:p>
            <a:pPr indent="0" lvl="0" marL="0" rtl="0" algn="l">
              <a:lnSpc>
                <a:spcPct val="100000"/>
              </a:lnSpc>
              <a:spcBef>
                <a:spcPts val="0"/>
              </a:spcBef>
              <a:spcAft>
                <a:spcPts val="0"/>
              </a:spcAft>
              <a:buSzPct val="111111"/>
              <a:buNone/>
            </a:pPr>
            <a:r>
              <a:rPr lang="en"/>
              <a:t>(Planning Activities and/or Services)</a:t>
            </a:r>
            <a:endParaRPr/>
          </a:p>
        </p:txBody>
      </p:sp>
      <p:sp>
        <p:nvSpPr>
          <p:cNvPr id="282" name="Google Shape;282;p47"/>
          <p:cNvSpPr txBox="1"/>
          <p:nvPr>
            <p:ph idx="1" type="body"/>
          </p:nvPr>
        </p:nvSpPr>
        <p:spPr>
          <a:xfrm>
            <a:off x="311700" y="1290400"/>
            <a:ext cx="8520600" cy="3126000"/>
          </a:xfrm>
          <a:prstGeom prst="rect">
            <a:avLst/>
          </a:prstGeom>
          <a:solidFill>
            <a:srgbClr val="FFF2CC"/>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000">
                <a:solidFill>
                  <a:schemeClr val="dk1"/>
                </a:solidFill>
                <a:latin typeface="Raleway"/>
                <a:ea typeface="Raleway"/>
                <a:cs typeface="Raleway"/>
                <a:sym typeface="Raleway"/>
              </a:rPr>
              <a:t>When planning annual </a:t>
            </a:r>
            <a:r>
              <a:rPr lang="en" sz="2000">
                <a:solidFill>
                  <a:schemeClr val="dk1"/>
                </a:solidFill>
                <a:latin typeface="Raleway"/>
                <a:ea typeface="Raleway"/>
                <a:cs typeface="Raleway"/>
                <a:sym typeface="Raleway"/>
              </a:rPr>
              <a:t>activities</a:t>
            </a:r>
            <a:r>
              <a:rPr lang="en" sz="2000">
                <a:solidFill>
                  <a:schemeClr val="dk1"/>
                </a:solidFill>
                <a:latin typeface="Raleway"/>
                <a:ea typeface="Raleway"/>
                <a:cs typeface="Raleway"/>
                <a:sym typeface="Raleway"/>
              </a:rPr>
              <a:t> and services for each student, some guiding questions for the team to review could include:</a:t>
            </a:r>
            <a:endParaRPr sz="2000">
              <a:solidFill>
                <a:schemeClr val="dk1"/>
              </a:solidFill>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t/>
            </a:r>
            <a:endParaRPr sz="2000">
              <a:solidFill>
                <a:schemeClr val="dk1"/>
              </a:solidFill>
              <a:latin typeface="Raleway"/>
              <a:ea typeface="Raleway"/>
              <a:cs typeface="Raleway"/>
              <a:sym typeface="Raleway"/>
            </a:endParaRPr>
          </a:p>
          <a:p>
            <a:pPr indent="-355600" lvl="0" marL="457200" rtl="0" algn="l">
              <a:lnSpc>
                <a:spcPct val="100000"/>
              </a:lnSpc>
              <a:spcBef>
                <a:spcPts val="0"/>
              </a:spcBef>
              <a:spcAft>
                <a:spcPts val="0"/>
              </a:spcAft>
              <a:buClr>
                <a:schemeClr val="dk1"/>
              </a:buClr>
              <a:buSzPts val="2000"/>
              <a:buFont typeface="Raleway"/>
              <a:buChar char="●"/>
            </a:pPr>
            <a:r>
              <a:rPr lang="en" sz="2000">
                <a:solidFill>
                  <a:schemeClr val="dk1"/>
                </a:solidFill>
                <a:latin typeface="Raleway"/>
                <a:ea typeface="Raleway"/>
                <a:cs typeface="Raleway"/>
                <a:sym typeface="Raleway"/>
              </a:rPr>
              <a:t>What experiences or opportunities should the student have during this IEP year that move them toward achieving their post-secondary goals?</a:t>
            </a:r>
            <a:endParaRPr sz="2000">
              <a:solidFill>
                <a:schemeClr val="dk1"/>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t/>
            </a:r>
            <a:endParaRPr sz="1100">
              <a:solidFill>
                <a:schemeClr val="dk1"/>
              </a:solidFill>
              <a:latin typeface="Raleway"/>
              <a:ea typeface="Raleway"/>
              <a:cs typeface="Raleway"/>
              <a:sym typeface="Raleway"/>
            </a:endParaRPr>
          </a:p>
          <a:p>
            <a:pPr indent="-355600" lvl="0" marL="457200" rtl="0" algn="l">
              <a:lnSpc>
                <a:spcPct val="100000"/>
              </a:lnSpc>
              <a:spcBef>
                <a:spcPts val="0"/>
              </a:spcBef>
              <a:spcAft>
                <a:spcPts val="0"/>
              </a:spcAft>
              <a:buClr>
                <a:schemeClr val="dk1"/>
              </a:buClr>
              <a:buSzPts val="2000"/>
              <a:buFont typeface="Raleway"/>
              <a:buChar char="●"/>
            </a:pPr>
            <a:r>
              <a:rPr lang="en" sz="2000">
                <a:solidFill>
                  <a:schemeClr val="dk1"/>
                </a:solidFill>
                <a:latin typeface="Raleway"/>
                <a:ea typeface="Raleway"/>
                <a:cs typeface="Raleway"/>
                <a:sym typeface="Raleway"/>
              </a:rPr>
              <a:t>Do we know enough about the student’s vocational skills to design activities to support the identified goal? Do we need to consider work-based learning?</a:t>
            </a:r>
            <a:endParaRPr/>
          </a:p>
        </p:txBody>
      </p:sp>
      <p:sp>
        <p:nvSpPr>
          <p:cNvPr id="283" name="Google Shape;283;p47"/>
          <p:cNvSpPr txBox="1"/>
          <p:nvPr/>
        </p:nvSpPr>
        <p:spPr>
          <a:xfrm>
            <a:off x="6205450" y="336925"/>
            <a:ext cx="1501200" cy="738900"/>
          </a:xfrm>
          <a:prstGeom prst="rect">
            <a:avLst/>
          </a:prstGeom>
          <a:solidFill>
            <a:schemeClr val="lt1"/>
          </a:solidFill>
          <a:ln cap="flat" cmpd="sng" w="38100">
            <a:solidFill>
              <a:srgbClr val="03149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900" u="sng">
                <a:solidFill>
                  <a:srgbClr val="031492"/>
                </a:solidFill>
                <a:hlinkClick r:id="rId4">
                  <a:extLst>
                    <a:ext uri="{A12FA001-AC4F-418D-AE19-62706E023703}">
                      <ahyp:hlinkClr val="tx"/>
                    </a:ext>
                  </a:extLst>
                </a:hlinkClick>
              </a:rPr>
              <a:t>Possible Resource: Examples of Transition Services/Coordinated Set of Activities</a:t>
            </a:r>
            <a:endParaRPr sz="900">
              <a:solidFill>
                <a:srgbClr val="03149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4</a:t>
            </a:r>
            <a:endParaRPr b="1"/>
          </a:p>
          <a:p>
            <a:pPr indent="0" lvl="0" marL="0" rtl="0" algn="l">
              <a:lnSpc>
                <a:spcPct val="100000"/>
              </a:lnSpc>
              <a:spcBef>
                <a:spcPts val="0"/>
              </a:spcBef>
              <a:spcAft>
                <a:spcPts val="0"/>
              </a:spcAft>
              <a:buSzPct val="120689"/>
              <a:buNone/>
            </a:pPr>
            <a:r>
              <a:rPr lang="en" sz="2577"/>
              <a:t>(What is the true purpose behind these activities or services?)</a:t>
            </a:r>
            <a:endParaRPr sz="2577"/>
          </a:p>
        </p:txBody>
      </p:sp>
      <p:sp>
        <p:nvSpPr>
          <p:cNvPr id="289" name="Google Shape;289;p48"/>
          <p:cNvSpPr txBox="1"/>
          <p:nvPr>
            <p:ph idx="1" type="body"/>
          </p:nvPr>
        </p:nvSpPr>
        <p:spPr>
          <a:xfrm>
            <a:off x="311700" y="1540875"/>
            <a:ext cx="8520600" cy="2822400"/>
          </a:xfrm>
          <a:prstGeom prst="rect">
            <a:avLst/>
          </a:prstGeom>
          <a:solidFill>
            <a:srgbClr val="FFF2CC"/>
          </a:solidFill>
          <a:ln>
            <a:noFill/>
          </a:ln>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Clr>
                <a:schemeClr val="dk1"/>
              </a:buClr>
              <a:buSzPct val="47826"/>
              <a:buFont typeface="Arial"/>
              <a:buNone/>
            </a:pPr>
            <a:r>
              <a:rPr b="1" lang="en" sz="2300">
                <a:solidFill>
                  <a:srgbClr val="031492"/>
                </a:solidFill>
                <a:latin typeface="Raleway"/>
                <a:ea typeface="Raleway"/>
                <a:cs typeface="Raleway"/>
                <a:sym typeface="Raleway"/>
              </a:rPr>
              <a:t>Activities are intended for the student to make progress towards achieving their postsecondary goals (PSGs).</a:t>
            </a:r>
            <a:endParaRPr b="1" sz="2300">
              <a:solidFill>
                <a:srgbClr val="031492"/>
              </a:solidFill>
              <a:latin typeface="Raleway"/>
              <a:ea typeface="Raleway"/>
              <a:cs typeface="Raleway"/>
              <a:sym typeface="Raleway"/>
            </a:endParaRPr>
          </a:p>
          <a:p>
            <a:pPr indent="0" lvl="0" marL="0" rtl="0" algn="l">
              <a:lnSpc>
                <a:spcPct val="100000"/>
              </a:lnSpc>
              <a:spcBef>
                <a:spcPts val="0"/>
              </a:spcBef>
              <a:spcAft>
                <a:spcPts val="0"/>
              </a:spcAft>
              <a:buClr>
                <a:schemeClr val="dk1"/>
              </a:buClr>
              <a:buSzPct val="47826"/>
              <a:buFont typeface="Arial"/>
              <a:buNone/>
            </a:pPr>
            <a:r>
              <a:t/>
            </a:r>
            <a:endParaRPr sz="2300">
              <a:solidFill>
                <a:schemeClr val="dk1"/>
              </a:solidFill>
              <a:latin typeface="Raleway"/>
              <a:ea typeface="Raleway"/>
              <a:cs typeface="Raleway"/>
              <a:sym typeface="Raleway"/>
            </a:endParaRPr>
          </a:p>
          <a:p>
            <a:pPr indent="0" lvl="0" marL="0" rtl="0" algn="l">
              <a:lnSpc>
                <a:spcPct val="100000"/>
              </a:lnSpc>
              <a:spcBef>
                <a:spcPts val="0"/>
              </a:spcBef>
              <a:spcAft>
                <a:spcPts val="0"/>
              </a:spcAft>
              <a:buClr>
                <a:schemeClr val="dk1"/>
              </a:buClr>
              <a:buSzPct val="47826"/>
              <a:buFont typeface="Arial"/>
              <a:buNone/>
            </a:pPr>
            <a:r>
              <a:rPr lang="en" sz="2300">
                <a:solidFill>
                  <a:schemeClr val="dk1"/>
                </a:solidFill>
                <a:latin typeface="Raleway"/>
                <a:ea typeface="Raleway"/>
                <a:cs typeface="Raleway"/>
                <a:sym typeface="Raleway"/>
              </a:rPr>
              <a:t>This is where students learn about what it takes to move their goals from </a:t>
            </a:r>
            <a:r>
              <a:rPr b="1" lang="en" sz="2300">
                <a:solidFill>
                  <a:srgbClr val="031492"/>
                </a:solidFill>
                <a:latin typeface="Raleway"/>
                <a:ea typeface="Raleway"/>
                <a:cs typeface="Raleway"/>
                <a:sym typeface="Raleway"/>
              </a:rPr>
              <a:t>dreams</a:t>
            </a:r>
            <a:r>
              <a:rPr b="1" lang="en" sz="2300">
                <a:solidFill>
                  <a:schemeClr val="dk1"/>
                </a:solidFill>
                <a:latin typeface="Raleway"/>
                <a:ea typeface="Raleway"/>
                <a:cs typeface="Raleway"/>
                <a:sym typeface="Raleway"/>
              </a:rPr>
              <a:t> </a:t>
            </a:r>
            <a:r>
              <a:rPr lang="en" sz="2300">
                <a:solidFill>
                  <a:schemeClr val="dk1"/>
                </a:solidFill>
                <a:latin typeface="Raleway"/>
                <a:ea typeface="Raleway"/>
                <a:cs typeface="Raleway"/>
                <a:sym typeface="Raleway"/>
              </a:rPr>
              <a:t>to </a:t>
            </a:r>
            <a:r>
              <a:rPr b="1" lang="en" sz="2300">
                <a:solidFill>
                  <a:srgbClr val="031492"/>
                </a:solidFill>
                <a:latin typeface="Raleway"/>
                <a:ea typeface="Raleway"/>
                <a:cs typeface="Raleway"/>
                <a:sym typeface="Raleway"/>
              </a:rPr>
              <a:t>reality.</a:t>
            </a:r>
            <a:endParaRPr b="1" sz="2300">
              <a:solidFill>
                <a:srgbClr val="031492"/>
              </a:solidFill>
              <a:latin typeface="Raleway"/>
              <a:ea typeface="Raleway"/>
              <a:cs typeface="Raleway"/>
              <a:sym typeface="Raleway"/>
            </a:endParaRPr>
          </a:p>
          <a:p>
            <a:pPr indent="0" lvl="0" marL="0" rtl="0" algn="l">
              <a:lnSpc>
                <a:spcPct val="100000"/>
              </a:lnSpc>
              <a:spcBef>
                <a:spcPts val="0"/>
              </a:spcBef>
              <a:spcAft>
                <a:spcPts val="0"/>
              </a:spcAft>
              <a:buClr>
                <a:schemeClr val="dk1"/>
              </a:buClr>
              <a:buSzPct val="47826"/>
              <a:buFont typeface="Arial"/>
              <a:buNone/>
            </a:pPr>
            <a:r>
              <a:t/>
            </a:r>
            <a:endParaRPr sz="2300">
              <a:solidFill>
                <a:schemeClr val="dk1"/>
              </a:solidFill>
              <a:latin typeface="Raleway"/>
              <a:ea typeface="Raleway"/>
              <a:cs typeface="Raleway"/>
              <a:sym typeface="Raleway"/>
            </a:endParaRPr>
          </a:p>
          <a:p>
            <a:pPr indent="0" lvl="0" marL="0" rtl="0" algn="l">
              <a:lnSpc>
                <a:spcPct val="100000"/>
              </a:lnSpc>
              <a:spcBef>
                <a:spcPts val="0"/>
              </a:spcBef>
              <a:spcAft>
                <a:spcPts val="0"/>
              </a:spcAft>
              <a:buClr>
                <a:schemeClr val="dk1"/>
              </a:buClr>
              <a:buSzPct val="47826"/>
              <a:buFont typeface="Arial"/>
              <a:buNone/>
            </a:pPr>
            <a:r>
              <a:rPr lang="en" sz="2300" u="sng">
                <a:solidFill>
                  <a:schemeClr val="dk1"/>
                </a:solidFill>
                <a:latin typeface="Raleway"/>
                <a:ea typeface="Raleway"/>
                <a:cs typeface="Raleway"/>
                <a:sym typeface="Raleway"/>
              </a:rPr>
              <a:t>Example:</a:t>
            </a:r>
            <a:r>
              <a:rPr lang="en" sz="2300">
                <a:solidFill>
                  <a:schemeClr val="dk1"/>
                </a:solidFill>
                <a:latin typeface="Raleway"/>
                <a:ea typeface="Raleway"/>
                <a:cs typeface="Raleway"/>
                <a:sym typeface="Raleway"/>
              </a:rPr>
              <a:t> It’s OK for a 14 year old that’s never played football to have an employment PSG of playing football in the NFL. The activities will then be focused on understanding the steps of becoming an NFL football player - moving future PSGs towards more realistic targets.</a:t>
            </a:r>
            <a:endParaRPr>
              <a:solidFill>
                <a:srgbClr val="03149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sp>
        <p:nvSpPr>
          <p:cNvPr id="294" name="Google Shape;294;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4</a:t>
            </a:r>
            <a:endParaRPr b="1"/>
          </a:p>
          <a:p>
            <a:pPr indent="0" lvl="0" marL="0" rtl="0" algn="l">
              <a:lnSpc>
                <a:spcPct val="100000"/>
              </a:lnSpc>
              <a:spcBef>
                <a:spcPts val="0"/>
              </a:spcBef>
              <a:spcAft>
                <a:spcPts val="0"/>
              </a:spcAft>
              <a:buSzPct val="138614"/>
              <a:buNone/>
            </a:pPr>
            <a:r>
              <a:rPr lang="en" sz="2244"/>
              <a:t>(Requirements to indicate transition services and activities on the IEP)</a:t>
            </a:r>
            <a:endParaRPr sz="2244"/>
          </a:p>
        </p:txBody>
      </p:sp>
      <p:sp>
        <p:nvSpPr>
          <p:cNvPr id="295" name="Google Shape;295;p49"/>
          <p:cNvSpPr txBox="1"/>
          <p:nvPr>
            <p:ph idx="1" type="body"/>
          </p:nvPr>
        </p:nvSpPr>
        <p:spPr>
          <a:xfrm>
            <a:off x="311700" y="1442800"/>
            <a:ext cx="8520600" cy="2691600"/>
          </a:xfrm>
          <a:prstGeom prst="rect">
            <a:avLst/>
          </a:prstGeom>
          <a:solidFill>
            <a:srgbClr val="FFF2CC"/>
          </a:solid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lang="en"/>
              <a:t>Provide a </a:t>
            </a:r>
            <a:r>
              <a:rPr lang="en"/>
              <a:t>description</a:t>
            </a:r>
            <a:r>
              <a:rPr lang="en"/>
              <a:t> of the service or activity that will be completed</a:t>
            </a:r>
            <a:endParaRPr/>
          </a:p>
          <a:p>
            <a:pPr indent="-342900" lvl="0" marL="457200" rtl="0" algn="l">
              <a:lnSpc>
                <a:spcPct val="115000"/>
              </a:lnSpc>
              <a:spcBef>
                <a:spcPts val="0"/>
              </a:spcBef>
              <a:spcAft>
                <a:spcPts val="0"/>
              </a:spcAft>
              <a:buSzPts val="1800"/>
              <a:buAutoNum type="arabicPeriod"/>
            </a:pPr>
            <a:r>
              <a:rPr lang="en"/>
              <a:t>Provide the title and agency of the responsible adult to ensure the activity or service occurs - </a:t>
            </a:r>
            <a:r>
              <a:rPr b="1" lang="en"/>
              <a:t>note, this must be an adult</a:t>
            </a:r>
            <a:endParaRPr b="1"/>
          </a:p>
          <a:p>
            <a:pPr indent="-342900" lvl="0" marL="457200" rtl="0" algn="l">
              <a:lnSpc>
                <a:spcPct val="115000"/>
              </a:lnSpc>
              <a:spcBef>
                <a:spcPts val="0"/>
              </a:spcBef>
              <a:spcAft>
                <a:spcPts val="0"/>
              </a:spcAft>
              <a:buSzPts val="1800"/>
              <a:buAutoNum type="arabicPeriod"/>
            </a:pPr>
            <a:r>
              <a:rPr lang="en"/>
              <a:t>The district must ensure ALL transition activities are completed by the next annual IEP (it cannot be an </a:t>
            </a:r>
            <a:r>
              <a:rPr lang="en"/>
              <a:t>activity</a:t>
            </a:r>
            <a:r>
              <a:rPr lang="en"/>
              <a:t> that will be completed in 2 or 3 or 7 years)</a:t>
            </a:r>
            <a:endParaRPr/>
          </a:p>
          <a:p>
            <a:pPr indent="-342900" lvl="0" marL="457200" rtl="0" algn="l">
              <a:lnSpc>
                <a:spcPct val="115000"/>
              </a:lnSpc>
              <a:spcBef>
                <a:spcPts val="0"/>
              </a:spcBef>
              <a:spcAft>
                <a:spcPts val="0"/>
              </a:spcAft>
              <a:buSzPts val="1800"/>
              <a:buAutoNum type="arabicPeriod"/>
            </a:pPr>
            <a:r>
              <a:rPr lang="en"/>
              <a:t>Each </a:t>
            </a:r>
            <a:r>
              <a:rPr lang="en"/>
              <a:t>activity</a:t>
            </a:r>
            <a:r>
              <a:rPr lang="en"/>
              <a:t> </a:t>
            </a:r>
            <a:r>
              <a:rPr b="1" lang="en"/>
              <a:t>must</a:t>
            </a:r>
            <a:r>
              <a:rPr lang="en"/>
              <a:t> be linked to at least one PSG (it could align with two or three and that’s okay)</a:t>
            </a:r>
            <a:endParaRPr/>
          </a:p>
          <a:p>
            <a:pPr indent="-342900" lvl="0" marL="457200" rtl="0" algn="l">
              <a:lnSpc>
                <a:spcPct val="115000"/>
              </a:lnSpc>
              <a:spcBef>
                <a:spcPts val="0"/>
              </a:spcBef>
              <a:spcAft>
                <a:spcPts val="0"/>
              </a:spcAft>
              <a:buSzPts val="1800"/>
              <a:buAutoNum type="arabicPeriod"/>
            </a:pPr>
            <a:r>
              <a:rPr lang="en"/>
              <a:t>You must have a minimum of 2 transition services/activities per student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sp>
        <p:nvSpPr>
          <p:cNvPr id="300" name="Google Shape;300;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Indicator 13, Question 4</a:t>
            </a:r>
            <a:endParaRPr b="1"/>
          </a:p>
          <a:p>
            <a:pPr indent="0" lvl="0" marL="0" rtl="0" algn="l">
              <a:spcBef>
                <a:spcPts val="0"/>
              </a:spcBef>
              <a:spcAft>
                <a:spcPts val="0"/>
              </a:spcAft>
              <a:buClr>
                <a:schemeClr val="dk1"/>
              </a:buClr>
              <a:buSzPct val="39285"/>
              <a:buFont typeface="Arial"/>
              <a:buNone/>
            </a:pPr>
            <a:r>
              <a:rPr lang="en"/>
              <a:t>(Which adult should be listed as the individual responsible for ensuring transition activities occur?)</a:t>
            </a:r>
            <a:endParaRPr b="1"/>
          </a:p>
        </p:txBody>
      </p:sp>
      <p:sp>
        <p:nvSpPr>
          <p:cNvPr id="301" name="Google Shape;301;p50"/>
          <p:cNvSpPr txBox="1"/>
          <p:nvPr>
            <p:ph idx="1" type="body"/>
          </p:nvPr>
        </p:nvSpPr>
        <p:spPr>
          <a:xfrm>
            <a:off x="213625" y="1737025"/>
            <a:ext cx="8520600" cy="2691600"/>
          </a:xfrm>
          <a:prstGeom prst="rect">
            <a:avLst/>
          </a:prstGeom>
          <a:solidFill>
            <a:srgbClr val="FFF2CC"/>
          </a:solidFill>
          <a:ln>
            <a:noFill/>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*It should not always be the IEP Case Manager* Any adult can assist the student in completing transition activities, but they must be adult-led, meaning the adult gets the student rolling and supports the completion of the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solidFill>
                  <a:srgbClr val="031492"/>
                </a:solidFill>
              </a:rPr>
              <a:t>Example:</a:t>
            </a:r>
            <a:r>
              <a:rPr lang="en"/>
              <a:t> If a student is interested in joining the army after high school and the school counselor is the link to the army recruiter for all students; then the school counselor can (and should) be the one helping the student connect to the recruiters - you would list the school counselor as the adult who is responsible for this activity</a:t>
            </a:r>
            <a:endParaRPr/>
          </a:p>
          <a:p>
            <a:pPr indent="-325755" lvl="0" marL="457200" rtl="0" algn="l">
              <a:spcBef>
                <a:spcPts val="0"/>
              </a:spcBef>
              <a:spcAft>
                <a:spcPts val="0"/>
              </a:spcAft>
              <a:buSzPct val="100000"/>
              <a:buChar char="-"/>
            </a:pPr>
            <a:r>
              <a:rPr lang="en"/>
              <a:t>Think about using activities as a way for students to find the natural connection to a resource. (this is something we need to be able to do as adults, so we need to teach it now)</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b="1" lang="en"/>
              <a:t>Indicator 13, Question 4</a:t>
            </a:r>
            <a:endParaRPr b="1"/>
          </a:p>
          <a:p>
            <a:pPr indent="0" lvl="0" marL="0" rtl="0" algn="l">
              <a:spcBef>
                <a:spcPts val="0"/>
              </a:spcBef>
              <a:spcAft>
                <a:spcPts val="0"/>
              </a:spcAft>
              <a:buSzPct val="39285"/>
              <a:buNone/>
            </a:pPr>
            <a:r>
              <a:rPr lang="en"/>
              <a:t>(Evidence Tips for Activities and Services)</a:t>
            </a:r>
            <a:endParaRPr b="1"/>
          </a:p>
        </p:txBody>
      </p:sp>
      <p:sp>
        <p:nvSpPr>
          <p:cNvPr id="307" name="Google Shape;307;p51"/>
          <p:cNvSpPr txBox="1"/>
          <p:nvPr>
            <p:ph idx="1" type="body"/>
          </p:nvPr>
        </p:nvSpPr>
        <p:spPr>
          <a:xfrm>
            <a:off x="213625" y="1389500"/>
            <a:ext cx="8520600" cy="3039000"/>
          </a:xfrm>
          <a:prstGeom prst="rect">
            <a:avLst/>
          </a:prstGeom>
          <a:solidFill>
            <a:srgbClr val="FFF2CC"/>
          </a:solid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lang="en" sz="1942">
                <a:solidFill>
                  <a:schemeClr val="dk1"/>
                </a:solidFill>
                <a:latin typeface="Raleway"/>
                <a:ea typeface="Raleway"/>
                <a:cs typeface="Raleway"/>
                <a:sym typeface="Raleway"/>
              </a:rPr>
              <a:t>Capture transition activities with an artifact</a:t>
            </a:r>
            <a:endParaRPr sz="1942">
              <a:solidFill>
                <a:schemeClr val="dk1"/>
              </a:solidFill>
              <a:latin typeface="Raleway"/>
              <a:ea typeface="Raleway"/>
              <a:cs typeface="Raleway"/>
              <a:sym typeface="Raleway"/>
            </a:endParaRPr>
          </a:p>
          <a:p>
            <a:pPr indent="-342697" lvl="0" marL="342900" rtl="0" algn="l">
              <a:lnSpc>
                <a:spcPct val="115000"/>
              </a:lnSpc>
              <a:spcBef>
                <a:spcPts val="1200"/>
              </a:spcBef>
              <a:spcAft>
                <a:spcPts val="0"/>
              </a:spcAft>
              <a:buClr>
                <a:schemeClr val="dk1"/>
              </a:buClr>
              <a:buSzPct val="100000"/>
              <a:buFont typeface="Raleway"/>
              <a:buChar char="●"/>
            </a:pPr>
            <a:r>
              <a:rPr lang="en" sz="1942">
                <a:solidFill>
                  <a:schemeClr val="dk1"/>
                </a:solidFill>
                <a:latin typeface="Raleway"/>
                <a:ea typeface="Raleway"/>
                <a:cs typeface="Raleway"/>
                <a:sym typeface="Raleway"/>
              </a:rPr>
              <a:t>Demonstrate student completed activity</a:t>
            </a:r>
            <a:endParaRPr sz="1942">
              <a:solidFill>
                <a:schemeClr val="dk1"/>
              </a:solidFill>
              <a:latin typeface="Raleway"/>
              <a:ea typeface="Raleway"/>
              <a:cs typeface="Raleway"/>
              <a:sym typeface="Raleway"/>
            </a:endParaRPr>
          </a:p>
          <a:p>
            <a:pPr indent="-342697" lvl="0" marL="342900" rtl="0" algn="l">
              <a:lnSpc>
                <a:spcPct val="115000"/>
              </a:lnSpc>
              <a:spcBef>
                <a:spcPts val="0"/>
              </a:spcBef>
              <a:spcAft>
                <a:spcPts val="0"/>
              </a:spcAft>
              <a:buClr>
                <a:srgbClr val="02117F"/>
              </a:buClr>
              <a:buSzPct val="100000"/>
              <a:buFont typeface="Raleway"/>
              <a:buChar char="●"/>
            </a:pPr>
            <a:r>
              <a:rPr b="1" lang="en" sz="1942">
                <a:solidFill>
                  <a:srgbClr val="02117F"/>
                </a:solidFill>
                <a:latin typeface="Raleway"/>
                <a:ea typeface="Raleway"/>
                <a:cs typeface="Raleway"/>
                <a:sym typeface="Raleway"/>
              </a:rPr>
              <a:t>Conduct ongoing transition assessment</a:t>
            </a:r>
            <a:endParaRPr b="1" sz="1942">
              <a:solidFill>
                <a:srgbClr val="02117F"/>
              </a:solidFill>
              <a:latin typeface="Raleway"/>
              <a:ea typeface="Raleway"/>
              <a:cs typeface="Raleway"/>
              <a:sym typeface="Raleway"/>
            </a:endParaRPr>
          </a:p>
          <a:p>
            <a:pPr indent="-342697" lvl="0" marL="342900" rtl="0" algn="l">
              <a:lnSpc>
                <a:spcPct val="115000"/>
              </a:lnSpc>
              <a:spcBef>
                <a:spcPts val="0"/>
              </a:spcBef>
              <a:spcAft>
                <a:spcPts val="0"/>
              </a:spcAft>
              <a:buClr>
                <a:schemeClr val="dk1"/>
              </a:buClr>
              <a:buSzPct val="100000"/>
              <a:buFont typeface="Raleway"/>
              <a:buChar char="●"/>
            </a:pPr>
            <a:r>
              <a:rPr lang="en" sz="1942">
                <a:solidFill>
                  <a:schemeClr val="dk1"/>
                </a:solidFill>
                <a:latin typeface="Raleway"/>
                <a:ea typeface="Raleway"/>
                <a:cs typeface="Raleway"/>
                <a:sym typeface="Raleway"/>
              </a:rPr>
              <a:t>Help student make progress toward PSGs</a:t>
            </a:r>
            <a:endParaRPr sz="1942">
              <a:solidFill>
                <a:schemeClr val="dk1"/>
              </a:solidFill>
              <a:latin typeface="Raleway"/>
              <a:ea typeface="Raleway"/>
              <a:cs typeface="Raleway"/>
              <a:sym typeface="Raleway"/>
            </a:endParaRPr>
          </a:p>
          <a:p>
            <a:pPr indent="-342697" lvl="0" marL="342900" rtl="0" algn="l">
              <a:lnSpc>
                <a:spcPct val="115000"/>
              </a:lnSpc>
              <a:spcBef>
                <a:spcPts val="0"/>
              </a:spcBef>
              <a:spcAft>
                <a:spcPts val="0"/>
              </a:spcAft>
              <a:buClr>
                <a:schemeClr val="dk1"/>
              </a:buClr>
              <a:buSzPct val="100000"/>
              <a:buFont typeface="Raleway"/>
              <a:buChar char="●"/>
            </a:pPr>
            <a:r>
              <a:rPr lang="en" sz="1942">
                <a:solidFill>
                  <a:schemeClr val="dk1"/>
                </a:solidFill>
                <a:latin typeface="Raleway"/>
                <a:ea typeface="Raleway"/>
                <a:cs typeface="Raleway"/>
                <a:sym typeface="Raleway"/>
              </a:rPr>
              <a:t>Discuss results-make magic happen!</a:t>
            </a:r>
            <a:endParaRPr sz="1942">
              <a:solidFill>
                <a:schemeClr val="dk1"/>
              </a:solidFill>
              <a:latin typeface="Raleway"/>
              <a:ea typeface="Raleway"/>
              <a:cs typeface="Raleway"/>
              <a:sym typeface="Raleway"/>
            </a:endParaRPr>
          </a:p>
          <a:p>
            <a:pPr indent="0" lvl="0" marL="0" rtl="0" algn="l">
              <a:lnSpc>
                <a:spcPct val="115000"/>
              </a:lnSpc>
              <a:spcBef>
                <a:spcPts val="1200"/>
              </a:spcBef>
              <a:spcAft>
                <a:spcPts val="0"/>
              </a:spcAft>
              <a:buNone/>
            </a:pPr>
            <a:r>
              <a:rPr b="1" lang="en" sz="1942">
                <a:solidFill>
                  <a:srgbClr val="031492"/>
                </a:solidFill>
                <a:latin typeface="Raleway"/>
                <a:ea typeface="Raleway"/>
                <a:cs typeface="Raleway"/>
                <a:sym typeface="Raleway"/>
              </a:rPr>
              <a:t>Idea:</a:t>
            </a:r>
            <a:r>
              <a:rPr b="1" lang="en" sz="1942">
                <a:solidFill>
                  <a:schemeClr val="dk1"/>
                </a:solidFill>
                <a:latin typeface="Raleway"/>
                <a:ea typeface="Raleway"/>
                <a:cs typeface="Raleway"/>
                <a:sym typeface="Raleway"/>
              </a:rPr>
              <a:t> </a:t>
            </a:r>
            <a:r>
              <a:rPr lang="en" sz="1942">
                <a:solidFill>
                  <a:schemeClr val="dk1"/>
                </a:solidFill>
                <a:latin typeface="Raleway"/>
                <a:ea typeface="Raleway"/>
                <a:cs typeface="Raleway"/>
                <a:sym typeface="Raleway"/>
              </a:rPr>
              <a:t>duplicate present IEP after it’s finalized, and start capturing activities as they happen</a:t>
            </a:r>
            <a:endParaRPr sz="1942">
              <a:solidFill>
                <a:schemeClr val="dk1"/>
              </a:solidFill>
              <a:latin typeface="Raleway"/>
              <a:ea typeface="Raleway"/>
              <a:cs typeface="Raleway"/>
              <a:sym typeface="Raleway"/>
            </a:endParaRPr>
          </a:p>
          <a:p>
            <a:pPr indent="0" lvl="0" marL="0" rtl="0" algn="l">
              <a:lnSpc>
                <a:spcPct val="115000"/>
              </a:lnSpc>
              <a:spcBef>
                <a:spcPts val="1200"/>
              </a:spcBef>
              <a:spcAft>
                <a:spcPts val="1200"/>
              </a:spcAft>
              <a:buNone/>
            </a:pPr>
            <a:r>
              <a:rPr b="1" lang="en" sz="1942">
                <a:solidFill>
                  <a:srgbClr val="031492"/>
                </a:solidFill>
                <a:latin typeface="Raleway"/>
                <a:ea typeface="Raleway"/>
                <a:cs typeface="Raleway"/>
                <a:sym typeface="Raleway"/>
              </a:rPr>
              <a:t>Another idea:</a:t>
            </a:r>
            <a:r>
              <a:rPr lang="en" sz="1942">
                <a:solidFill>
                  <a:srgbClr val="031492"/>
                </a:solidFill>
                <a:latin typeface="Raleway"/>
                <a:ea typeface="Raleway"/>
                <a:cs typeface="Raleway"/>
                <a:sym typeface="Raleway"/>
              </a:rPr>
              <a:t> </a:t>
            </a:r>
            <a:r>
              <a:rPr lang="en" sz="1942">
                <a:solidFill>
                  <a:schemeClr val="dk1"/>
                </a:solidFill>
                <a:latin typeface="Raleway"/>
                <a:ea typeface="Raleway"/>
                <a:cs typeface="Raleway"/>
                <a:sym typeface="Raleway"/>
              </a:rPr>
              <a:t>upload all artifacts (informal transition assessments) as one notes page to document the completion of the year’s transition activities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6"/>
          <p:cNvSpPr txBox="1"/>
          <p:nvPr>
            <p:ph type="ctrTitle"/>
          </p:nvPr>
        </p:nvSpPr>
        <p:spPr>
          <a:xfrm>
            <a:off x="311708" y="9143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Indicator 13</a:t>
            </a:r>
            <a:endParaRPr/>
          </a:p>
        </p:txBody>
      </p:sp>
      <p:sp>
        <p:nvSpPr>
          <p:cNvPr id="77" name="Google Shape;77;p16"/>
          <p:cNvSpPr txBox="1"/>
          <p:nvPr>
            <p:ph idx="1" type="subTitle"/>
          </p:nvPr>
        </p:nvSpPr>
        <p:spPr>
          <a:xfrm>
            <a:off x="311700" y="2847025"/>
            <a:ext cx="8520600" cy="10236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n">
                <a:solidFill>
                  <a:schemeClr val="lt1"/>
                </a:solidFill>
              </a:rPr>
              <a:t>Training Support of Corrective Action Plans in the Area of Transition Planning</a:t>
            </a:r>
            <a:endParaRPr>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1" name="Shape 311"/>
        <p:cNvGrpSpPr/>
        <p:nvPr/>
      </p:nvGrpSpPr>
      <p:grpSpPr>
        <a:xfrm>
          <a:off x="0" y="0"/>
          <a:ext cx="0" cy="0"/>
          <a:chOff x="0" y="0"/>
          <a:chExt cx="0" cy="0"/>
        </a:xfrm>
      </p:grpSpPr>
      <p:sp>
        <p:nvSpPr>
          <p:cNvPr id="312" name="Google Shape;312;p52"/>
          <p:cNvSpPr txBox="1"/>
          <p:nvPr>
            <p:ph type="ctrTitle"/>
          </p:nvPr>
        </p:nvSpPr>
        <p:spPr>
          <a:xfrm>
            <a:off x="311708" y="9252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rPr>
              <a:t>Indicator 13 - Question 5</a:t>
            </a:r>
            <a:endParaRPr>
              <a:solidFill>
                <a:schemeClr val="lt1"/>
              </a:solidFill>
            </a:endParaRPr>
          </a:p>
          <a:p>
            <a:pPr indent="0" lvl="0" marL="0" rtl="0" algn="ctr">
              <a:spcBef>
                <a:spcPts val="0"/>
              </a:spcBef>
              <a:spcAft>
                <a:spcPts val="0"/>
              </a:spcAft>
              <a:buSzPts val="2800"/>
              <a:buNone/>
            </a:pPr>
            <a:r>
              <a:rPr b="1" lang="en" sz="2400">
                <a:solidFill>
                  <a:srgbClr val="053785"/>
                </a:solidFill>
              </a:rPr>
              <a:t>NDE Indicator 13 Data Collection Application Question 15</a:t>
            </a:r>
            <a:endParaRPr>
              <a:solidFill>
                <a:schemeClr val="lt1"/>
              </a:solidFill>
            </a:endParaRPr>
          </a:p>
        </p:txBody>
      </p:sp>
      <p:sp>
        <p:nvSpPr>
          <p:cNvPr id="313" name="Google Shape;313;p52"/>
          <p:cNvSpPr txBox="1"/>
          <p:nvPr>
            <p:ph idx="1" type="subTitle"/>
          </p:nvPr>
        </p:nvSpPr>
        <p:spPr>
          <a:xfrm>
            <a:off x="311700" y="3032275"/>
            <a:ext cx="8520600" cy="792600"/>
          </a:xfrm>
          <a:prstGeom prst="rect">
            <a:avLst/>
          </a:prstGeom>
          <a:noFill/>
          <a:ln>
            <a:noFill/>
          </a:ln>
        </p:spPr>
        <p:txBody>
          <a:bodyPr anchorCtr="0" anchor="t" bIns="91425" lIns="91425" spcFirstLastPara="1" rIns="91425" wrap="square" tIns="91425">
            <a:normAutofit fontScale="70000"/>
          </a:bodyPr>
          <a:lstStyle/>
          <a:p>
            <a:pPr indent="0" lvl="0" marL="0" rtl="0" algn="ctr">
              <a:lnSpc>
                <a:spcPct val="100000"/>
              </a:lnSpc>
              <a:spcBef>
                <a:spcPts val="0"/>
              </a:spcBef>
              <a:spcAft>
                <a:spcPts val="0"/>
              </a:spcAft>
              <a:buSzPct val="100000"/>
              <a:buNone/>
            </a:pPr>
            <a:r>
              <a:rPr lang="en">
                <a:solidFill>
                  <a:schemeClr val="lt1"/>
                </a:solidFill>
              </a:rPr>
              <a:t>Do the transition services include courses of study that will reasonably enable the student to meet his or her postsecondary goal(s)? </a:t>
            </a:r>
            <a:endParaRPr>
              <a:solidFill>
                <a:schemeClr val="lt1"/>
              </a:solidFill>
            </a:endParaRPr>
          </a:p>
        </p:txBody>
      </p:sp>
      <p:sp>
        <p:nvSpPr>
          <p:cNvPr id="314" name="Google Shape;314;p52"/>
          <p:cNvSpPr txBox="1"/>
          <p:nvPr/>
        </p:nvSpPr>
        <p:spPr>
          <a:xfrm>
            <a:off x="0" y="3893900"/>
            <a:ext cx="91698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lt1"/>
                </a:solidFill>
              </a:rPr>
              <a:t>Objective: IEP Team Members will be able to outline detailed courses of studies for their students age 14 and above from the date of the IEP through their expected graduation date</a:t>
            </a:r>
            <a:endParaRPr sz="170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8" name="Shape 318"/>
        <p:cNvGrpSpPr/>
        <p:nvPr/>
      </p:nvGrpSpPr>
      <p:grpSpPr>
        <a:xfrm>
          <a:off x="0" y="0"/>
          <a:ext cx="0" cy="0"/>
          <a:chOff x="0" y="0"/>
          <a:chExt cx="0" cy="0"/>
        </a:xfrm>
      </p:grpSpPr>
      <p:sp>
        <p:nvSpPr>
          <p:cNvPr id="319" name="Google Shape;319;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a:t>
            </a:r>
            <a:r>
              <a:rPr lang="en"/>
              <a:t>Checklist</a:t>
            </a:r>
            <a:r>
              <a:rPr lang="en"/>
              <a:t>, Question 5; Rule References</a:t>
            </a:r>
            <a:endParaRPr/>
          </a:p>
        </p:txBody>
      </p:sp>
      <p:sp>
        <p:nvSpPr>
          <p:cNvPr id="320" name="Google Shape;320;p53"/>
          <p:cNvSpPr txBox="1"/>
          <p:nvPr>
            <p:ph idx="1" type="body"/>
          </p:nvPr>
        </p:nvSpPr>
        <p:spPr>
          <a:xfrm>
            <a:off x="311700" y="1247650"/>
            <a:ext cx="8520600" cy="227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b="1" lang="en" sz="2400" u="sng">
                <a:solidFill>
                  <a:schemeClr val="dk1"/>
                </a:solidFill>
                <a:latin typeface="Arial Narrow"/>
                <a:ea typeface="Arial Narrow"/>
                <a:cs typeface="Arial Narrow"/>
                <a:sym typeface="Arial Narrow"/>
              </a:rPr>
              <a:t>92 NAC 51-007.07A9: </a:t>
            </a:r>
            <a:endParaRPr b="1" sz="2400" u="sng">
              <a:solidFill>
                <a:schemeClr val="dk1"/>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ts val="1100"/>
              <a:buFont typeface="Arial"/>
              <a:buNone/>
            </a:pPr>
            <a:r>
              <a:rPr lang="en" sz="2100">
                <a:solidFill>
                  <a:schemeClr val="dk1"/>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Clr>
                <a:schemeClr val="dk1"/>
              </a:buClr>
              <a:buSzPts val="1100"/>
              <a:buFont typeface="Arial"/>
              <a:buNone/>
            </a:pPr>
            <a:r>
              <a:t/>
            </a:r>
            <a:endParaRPr b="1" sz="21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Clr>
                <a:schemeClr val="dk1"/>
              </a:buClr>
              <a:buSzPts val="1100"/>
              <a:buFont typeface="Arial"/>
              <a:buNone/>
            </a:pPr>
            <a:r>
              <a:rPr b="1" lang="en" sz="2100">
                <a:solidFill>
                  <a:schemeClr val="dk1"/>
                </a:solidFill>
                <a:latin typeface="Arial Narrow"/>
                <a:ea typeface="Arial Narrow"/>
                <a:cs typeface="Arial Narrow"/>
                <a:sym typeface="Arial Narrow"/>
              </a:rPr>
              <a:t>   51-007.07A9b: </a:t>
            </a:r>
            <a:r>
              <a:rPr lang="en" sz="2100">
                <a:solidFill>
                  <a:schemeClr val="dk1"/>
                </a:solidFill>
                <a:latin typeface="Arial Narrow"/>
                <a:ea typeface="Arial Narrow"/>
                <a:cs typeface="Arial Narrow"/>
                <a:sym typeface="Arial Narrow"/>
              </a:rPr>
              <a:t>The transition services (including courses of study) needed to assist the child in reaching those goals;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Google Shape;325;p54"/>
          <p:cNvSpPr txBox="1"/>
          <p:nvPr>
            <p:ph type="title"/>
          </p:nvPr>
        </p:nvSpPr>
        <p:spPr>
          <a:xfrm>
            <a:off x="311700" y="646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5702"/>
              <a:buNone/>
            </a:pPr>
            <a:r>
              <a:rPr b="1" lang="en" sz="2688">
                <a:solidFill>
                  <a:srgbClr val="000000"/>
                </a:solidFill>
              </a:rPr>
              <a:t>Indicator 13 Checklist, Question 5; </a:t>
            </a:r>
            <a:r>
              <a:rPr b="1" lang="en" sz="1577">
                <a:solidFill>
                  <a:srgbClr val="000000"/>
                </a:solidFill>
              </a:rPr>
              <a:t>Student Data Collection Application </a:t>
            </a:r>
            <a:endParaRPr b="1" sz="1577">
              <a:solidFill>
                <a:srgbClr val="000000"/>
              </a:solidFill>
            </a:endParaRPr>
          </a:p>
          <a:p>
            <a:pPr indent="0" lvl="0" marL="0" rtl="0" algn="l">
              <a:spcBef>
                <a:spcPts val="0"/>
              </a:spcBef>
              <a:spcAft>
                <a:spcPts val="0"/>
              </a:spcAft>
              <a:buSzPct val="138614"/>
              <a:buNone/>
            </a:pPr>
            <a:r>
              <a:rPr lang="en" sz="2244">
                <a:solidFill>
                  <a:srgbClr val="FF0000"/>
                </a:solidFill>
              </a:rPr>
              <a:t>(What NDE required to be answered for each file review)</a:t>
            </a:r>
            <a:endParaRPr sz="2244">
              <a:solidFill>
                <a:srgbClr val="FF0000"/>
              </a:solidFill>
            </a:endParaRPr>
          </a:p>
          <a:p>
            <a:pPr indent="0" lvl="0" marL="0" rtl="0" algn="l">
              <a:lnSpc>
                <a:spcPct val="100000"/>
              </a:lnSpc>
              <a:spcBef>
                <a:spcPts val="0"/>
              </a:spcBef>
              <a:spcAft>
                <a:spcPts val="0"/>
              </a:spcAft>
              <a:buSzPct val="115702"/>
              <a:buNone/>
            </a:pPr>
            <a:r>
              <a:t/>
            </a:r>
            <a:endParaRPr b="1" sz="2688"/>
          </a:p>
        </p:txBody>
      </p:sp>
      <p:sp>
        <p:nvSpPr>
          <p:cNvPr id="326" name="Google Shape;326;p54"/>
          <p:cNvSpPr txBox="1"/>
          <p:nvPr/>
        </p:nvSpPr>
        <p:spPr>
          <a:xfrm>
            <a:off x="3455050" y="389325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pic>
        <p:nvPicPr>
          <p:cNvPr id="327" name="Google Shape;327;p54"/>
          <p:cNvPicPr preferRelativeResize="0"/>
          <p:nvPr/>
        </p:nvPicPr>
        <p:blipFill>
          <a:blip r:embed="rId4">
            <a:alphaModFix/>
          </a:blip>
          <a:stretch>
            <a:fillRect/>
          </a:stretch>
        </p:blipFill>
        <p:spPr>
          <a:xfrm>
            <a:off x="311700" y="1701600"/>
            <a:ext cx="8442050" cy="625537"/>
          </a:xfrm>
          <a:prstGeom prst="rect">
            <a:avLst/>
          </a:prstGeom>
          <a:noFill/>
          <a:ln cap="flat" cmpd="sng" w="28575">
            <a:solidFill>
              <a:schemeClr val="dk2"/>
            </a:solidFill>
            <a:prstDash val="solid"/>
            <a:round/>
            <a:headEnd len="sm" w="sm" type="none"/>
            <a:tailEnd len="sm" w="sm" type="none"/>
          </a:ln>
        </p:spPr>
      </p:pic>
      <p:pic>
        <p:nvPicPr>
          <p:cNvPr id="328" name="Google Shape;328;p54"/>
          <p:cNvPicPr preferRelativeResize="0"/>
          <p:nvPr/>
        </p:nvPicPr>
        <p:blipFill>
          <a:blip r:embed="rId5">
            <a:alphaModFix/>
          </a:blip>
          <a:stretch>
            <a:fillRect/>
          </a:stretch>
        </p:blipFill>
        <p:spPr>
          <a:xfrm>
            <a:off x="311700" y="2327137"/>
            <a:ext cx="8442050" cy="1277938"/>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sp>
        <p:nvSpPr>
          <p:cNvPr id="333" name="Google Shape;333;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62790"/>
              <a:buNone/>
            </a:pPr>
            <a:r>
              <a:rPr b="1" lang="en"/>
              <a:t>Indicator 13, Question 5; </a:t>
            </a:r>
            <a:r>
              <a:rPr lang="en" sz="1911"/>
              <a:t>Do the transition services include courses of study that will reasonably enable the student to meet their postsecondary goals?</a:t>
            </a:r>
            <a:endParaRPr sz="1911"/>
          </a:p>
        </p:txBody>
      </p:sp>
      <p:sp>
        <p:nvSpPr>
          <p:cNvPr id="334" name="Google Shape;334;p55"/>
          <p:cNvSpPr txBox="1"/>
          <p:nvPr>
            <p:ph idx="1" type="body"/>
          </p:nvPr>
        </p:nvSpPr>
        <p:spPr>
          <a:xfrm>
            <a:off x="311700" y="1335950"/>
            <a:ext cx="8520600" cy="3126000"/>
          </a:xfrm>
          <a:prstGeom prst="rect">
            <a:avLst/>
          </a:prstGeom>
          <a:solidFill>
            <a:srgbClr val="FFF2CC"/>
          </a:solidFill>
          <a:ln>
            <a:noFill/>
          </a:ln>
        </p:spPr>
        <p:txBody>
          <a:bodyPr anchorCtr="0" anchor="t" bIns="91425" lIns="91425" spcFirstLastPara="1" rIns="91425" wrap="square" tIns="91425">
            <a:normAutofit fontScale="70000" lnSpcReduction="10000"/>
          </a:bodyPr>
          <a:lstStyle/>
          <a:p>
            <a:pPr indent="0" lvl="0" marL="0" rtl="0" algn="l">
              <a:lnSpc>
                <a:spcPct val="115000"/>
              </a:lnSpc>
              <a:spcBef>
                <a:spcPts val="0"/>
              </a:spcBef>
              <a:spcAft>
                <a:spcPts val="0"/>
              </a:spcAft>
              <a:buClr>
                <a:schemeClr val="dk1"/>
              </a:buClr>
              <a:buSzPct val="50000"/>
              <a:buFont typeface="Arial"/>
              <a:buNone/>
            </a:pPr>
            <a:r>
              <a:rPr lang="en" sz="2200">
                <a:solidFill>
                  <a:srgbClr val="3A3A3A"/>
                </a:solidFill>
                <a:latin typeface="Raleway"/>
                <a:ea typeface="Raleway"/>
                <a:cs typeface="Raleway"/>
                <a:sym typeface="Raleway"/>
              </a:rPr>
              <a:t>Courses of study outline exact academic and functional performance requirements the student must complete to accomplish their PSGs, meet graduation requirements, and prepare for adulthood.</a:t>
            </a:r>
            <a:endParaRPr sz="2200">
              <a:solidFill>
                <a:srgbClr val="3A3A3A"/>
              </a:solidFill>
              <a:latin typeface="Raleway"/>
              <a:ea typeface="Raleway"/>
              <a:cs typeface="Raleway"/>
              <a:sym typeface="Raleway"/>
            </a:endParaRPr>
          </a:p>
          <a:p>
            <a:pPr indent="0" lvl="0" marL="0" rtl="0" algn="l">
              <a:lnSpc>
                <a:spcPct val="115000"/>
              </a:lnSpc>
              <a:spcBef>
                <a:spcPts val="0"/>
              </a:spcBef>
              <a:spcAft>
                <a:spcPts val="0"/>
              </a:spcAft>
              <a:buClr>
                <a:schemeClr val="dk1"/>
              </a:buClr>
              <a:buSzPct val="84615"/>
              <a:buFont typeface="Arial"/>
              <a:buNone/>
            </a:pPr>
            <a:r>
              <a:t/>
            </a:r>
            <a:endParaRPr sz="1300">
              <a:solidFill>
                <a:srgbClr val="3A3A3A"/>
              </a:solidFill>
              <a:latin typeface="Raleway"/>
              <a:ea typeface="Raleway"/>
              <a:cs typeface="Raleway"/>
              <a:sym typeface="Raleway"/>
            </a:endParaRPr>
          </a:p>
          <a:p>
            <a:pPr indent="-326390" lvl="0" marL="457200" rtl="0" algn="l">
              <a:lnSpc>
                <a:spcPct val="115000"/>
              </a:lnSpc>
              <a:spcBef>
                <a:spcPts val="0"/>
              </a:spcBef>
              <a:spcAft>
                <a:spcPts val="0"/>
              </a:spcAft>
              <a:buClr>
                <a:srgbClr val="3A3A3A"/>
              </a:buClr>
              <a:buSzPct val="100000"/>
              <a:buFont typeface="Raleway"/>
              <a:buChar char="●"/>
            </a:pPr>
            <a:r>
              <a:rPr lang="en" sz="2200">
                <a:solidFill>
                  <a:srgbClr val="3A3A3A"/>
                </a:solidFill>
                <a:latin typeface="Raleway"/>
                <a:ea typeface="Raleway"/>
                <a:cs typeface="Raleway"/>
                <a:sym typeface="Raleway"/>
              </a:rPr>
              <a:t>Multi-year description of coursework from today until graduation or the student exits at age 21 - required courses and electives</a:t>
            </a:r>
            <a:endParaRPr sz="2200">
              <a:solidFill>
                <a:srgbClr val="3A3A3A"/>
              </a:solidFill>
              <a:latin typeface="Raleway"/>
              <a:ea typeface="Raleway"/>
              <a:cs typeface="Raleway"/>
              <a:sym typeface="Raleway"/>
            </a:endParaRPr>
          </a:p>
          <a:p>
            <a:pPr indent="0" lvl="0" marL="0" rtl="0" algn="l">
              <a:lnSpc>
                <a:spcPct val="115000"/>
              </a:lnSpc>
              <a:spcBef>
                <a:spcPts val="0"/>
              </a:spcBef>
              <a:spcAft>
                <a:spcPts val="0"/>
              </a:spcAft>
              <a:buClr>
                <a:schemeClr val="dk1"/>
              </a:buClr>
              <a:buSzPct val="84615"/>
              <a:buFont typeface="Arial"/>
              <a:buNone/>
            </a:pPr>
            <a:r>
              <a:t/>
            </a:r>
            <a:endParaRPr sz="1300">
              <a:solidFill>
                <a:srgbClr val="3A3A3A"/>
              </a:solidFill>
              <a:latin typeface="Raleway"/>
              <a:ea typeface="Raleway"/>
              <a:cs typeface="Raleway"/>
              <a:sym typeface="Raleway"/>
            </a:endParaRPr>
          </a:p>
          <a:p>
            <a:pPr indent="-326390" lvl="0" marL="457200" rtl="0" algn="l">
              <a:lnSpc>
                <a:spcPct val="115000"/>
              </a:lnSpc>
              <a:spcBef>
                <a:spcPts val="0"/>
              </a:spcBef>
              <a:spcAft>
                <a:spcPts val="0"/>
              </a:spcAft>
              <a:buClr>
                <a:srgbClr val="3A3A3A"/>
              </a:buClr>
              <a:buSzPct val="100000"/>
              <a:buFont typeface="Raleway"/>
              <a:buChar char="●"/>
            </a:pPr>
            <a:r>
              <a:rPr lang="en" sz="2200">
                <a:solidFill>
                  <a:srgbClr val="3A3A3A"/>
                </a:solidFill>
                <a:latin typeface="Raleway"/>
                <a:ea typeface="Raleway"/>
                <a:cs typeface="Raleway"/>
                <a:sym typeface="Raleway"/>
              </a:rPr>
              <a:t>List specific courses by title for each year</a:t>
            </a:r>
            <a:endParaRPr sz="2200">
              <a:solidFill>
                <a:srgbClr val="3A3A3A"/>
              </a:solidFill>
              <a:latin typeface="Raleway"/>
              <a:ea typeface="Raleway"/>
              <a:cs typeface="Raleway"/>
              <a:sym typeface="Raleway"/>
            </a:endParaRPr>
          </a:p>
          <a:p>
            <a:pPr indent="0" lvl="0" marL="0" rtl="0" algn="l">
              <a:lnSpc>
                <a:spcPct val="115000"/>
              </a:lnSpc>
              <a:spcBef>
                <a:spcPts val="0"/>
              </a:spcBef>
              <a:spcAft>
                <a:spcPts val="0"/>
              </a:spcAft>
              <a:buClr>
                <a:schemeClr val="dk1"/>
              </a:buClr>
              <a:buSzPct val="84615"/>
              <a:buFont typeface="Arial"/>
              <a:buNone/>
            </a:pPr>
            <a:r>
              <a:t/>
            </a:r>
            <a:endParaRPr sz="1300">
              <a:solidFill>
                <a:srgbClr val="3A3A3A"/>
              </a:solidFill>
              <a:latin typeface="Raleway"/>
              <a:ea typeface="Raleway"/>
              <a:cs typeface="Raleway"/>
              <a:sym typeface="Raleway"/>
            </a:endParaRPr>
          </a:p>
          <a:p>
            <a:pPr indent="-326390" lvl="0" marL="457200" rtl="0" algn="l">
              <a:lnSpc>
                <a:spcPct val="115000"/>
              </a:lnSpc>
              <a:spcBef>
                <a:spcPts val="0"/>
              </a:spcBef>
              <a:spcAft>
                <a:spcPts val="0"/>
              </a:spcAft>
              <a:buClr>
                <a:srgbClr val="3A3A3A"/>
              </a:buClr>
              <a:buSzPct val="100000"/>
              <a:buFont typeface="Raleway"/>
              <a:buChar char="●"/>
            </a:pPr>
            <a:r>
              <a:rPr lang="en" sz="2200">
                <a:solidFill>
                  <a:srgbClr val="3A3A3A"/>
                </a:solidFill>
                <a:latin typeface="Raleway"/>
                <a:ea typeface="Raleway"/>
                <a:cs typeface="Raleway"/>
                <a:sym typeface="Raleway"/>
              </a:rPr>
              <a:t>Specify how courses help student meet their PSGs</a:t>
            </a:r>
            <a:endParaRPr sz="2200">
              <a:solidFill>
                <a:srgbClr val="3A3A3A"/>
              </a:solidFill>
              <a:latin typeface="Raleway"/>
              <a:ea typeface="Raleway"/>
              <a:cs typeface="Raleway"/>
              <a:sym typeface="Raleway"/>
            </a:endParaRPr>
          </a:p>
          <a:p>
            <a:pPr indent="0" lvl="0" marL="0" rtl="0" algn="l">
              <a:lnSpc>
                <a:spcPct val="115000"/>
              </a:lnSpc>
              <a:spcBef>
                <a:spcPts val="0"/>
              </a:spcBef>
              <a:spcAft>
                <a:spcPts val="0"/>
              </a:spcAft>
              <a:buClr>
                <a:schemeClr val="dk1"/>
              </a:buClr>
              <a:buSzPct val="84615"/>
              <a:buFont typeface="Arial"/>
              <a:buNone/>
            </a:pPr>
            <a:r>
              <a:t/>
            </a:r>
            <a:endParaRPr sz="1300">
              <a:solidFill>
                <a:srgbClr val="3A3A3A"/>
              </a:solidFill>
              <a:latin typeface="Raleway"/>
              <a:ea typeface="Raleway"/>
              <a:cs typeface="Raleway"/>
              <a:sym typeface="Raleway"/>
            </a:endParaRPr>
          </a:p>
          <a:p>
            <a:pPr indent="-326390" lvl="0" marL="457200" rtl="0" algn="l">
              <a:lnSpc>
                <a:spcPct val="115000"/>
              </a:lnSpc>
              <a:spcBef>
                <a:spcPts val="0"/>
              </a:spcBef>
              <a:spcAft>
                <a:spcPts val="0"/>
              </a:spcAft>
              <a:buClr>
                <a:srgbClr val="3A3A3A"/>
              </a:buClr>
              <a:buSzPct val="100000"/>
              <a:buFont typeface="Raleway"/>
              <a:buChar char="●"/>
            </a:pPr>
            <a:r>
              <a:rPr lang="en" sz="2200">
                <a:solidFill>
                  <a:srgbClr val="3A3A3A"/>
                </a:solidFill>
                <a:latin typeface="Raleway"/>
                <a:ea typeface="Raleway"/>
                <a:cs typeface="Raleway"/>
                <a:sym typeface="Raleway"/>
              </a:rPr>
              <a:t>Review and update annually </a:t>
            </a:r>
            <a:endParaRPr sz="2200">
              <a:solidFill>
                <a:srgbClr val="3A3A3A"/>
              </a:solidFill>
              <a:latin typeface="Raleway"/>
              <a:ea typeface="Raleway"/>
              <a:cs typeface="Raleway"/>
              <a:sym typeface="Raleway"/>
            </a:endParaRPr>
          </a:p>
          <a:p>
            <a:pPr indent="0" lvl="0" marL="914400" rtl="0" algn="l">
              <a:lnSpc>
                <a:spcPct val="115000"/>
              </a:lnSpc>
              <a:spcBef>
                <a:spcPts val="0"/>
              </a:spcBef>
              <a:spcAft>
                <a:spcPts val="0"/>
              </a:spcAft>
              <a:buNone/>
            </a:pPr>
            <a:r>
              <a:rPr lang="en" sz="2200">
                <a:solidFill>
                  <a:srgbClr val="3A3A3A"/>
                </a:solidFill>
                <a:latin typeface="Raleway"/>
                <a:ea typeface="Raleway"/>
                <a:cs typeface="Raleway"/>
                <a:sym typeface="Raleway"/>
              </a:rPr>
              <a:t>Transition PLEP: student passed courses, drop course, class was not available, etc.</a:t>
            </a:r>
            <a:endParaRPr>
              <a:latin typeface="Raleway"/>
              <a:ea typeface="Raleway"/>
              <a:cs typeface="Raleway"/>
              <a:sym typeface="Ralew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56"/>
          <p:cNvSpPr txBox="1"/>
          <p:nvPr>
            <p:ph type="title"/>
          </p:nvPr>
        </p:nvSpPr>
        <p:spPr>
          <a:xfrm>
            <a:off x="330300" y="440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Question 5; Course of Study Examples and Non Examples</a:t>
            </a:r>
            <a:endParaRPr/>
          </a:p>
        </p:txBody>
      </p:sp>
      <p:sp>
        <p:nvSpPr>
          <p:cNvPr id="340" name="Google Shape;340;p56"/>
          <p:cNvSpPr txBox="1"/>
          <p:nvPr>
            <p:ph idx="1" type="body"/>
          </p:nvPr>
        </p:nvSpPr>
        <p:spPr>
          <a:xfrm>
            <a:off x="311700" y="1442800"/>
            <a:ext cx="8520600" cy="3126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latin typeface="Raleway"/>
                <a:ea typeface="Raleway"/>
                <a:cs typeface="Raleway"/>
                <a:sym typeface="Raleway"/>
              </a:rPr>
              <a:t>Example: (include the official course names)</a:t>
            </a:r>
            <a:endParaRPr b="1" sz="1000">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8th Grade:</a:t>
            </a:r>
            <a:endParaRPr sz="1000" u="sng">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Science, Social Studies, English, Band, Reading, Art, Band, PE, Choir</a:t>
            </a:r>
            <a:endParaRPr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9th Grade:</a:t>
            </a:r>
            <a:r>
              <a:rPr lang="en" sz="1000">
                <a:solidFill>
                  <a:srgbClr val="353744"/>
                </a:solidFill>
                <a:latin typeface="Raleway"/>
                <a:ea typeface="Raleway"/>
                <a:cs typeface="Raleway"/>
                <a:sym typeface="Raleway"/>
              </a:rPr>
              <a:t> </a:t>
            </a:r>
            <a:endParaRPr sz="1000">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English 1, Algebra 1, Physical Science, PE, American History, Art, Band</a:t>
            </a:r>
            <a:endParaRPr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10th Grade:</a:t>
            </a:r>
            <a:r>
              <a:rPr lang="en" sz="1000">
                <a:solidFill>
                  <a:srgbClr val="353744"/>
                </a:solidFill>
                <a:latin typeface="Raleway"/>
                <a:ea typeface="Raleway"/>
                <a:cs typeface="Raleway"/>
                <a:sym typeface="Raleway"/>
              </a:rPr>
              <a:t> </a:t>
            </a:r>
            <a:endParaRPr sz="1000">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English 2, Geometry, Biology, Personal Finance, Western Civ, Weights, Band</a:t>
            </a:r>
            <a:endParaRPr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11th Grade:</a:t>
            </a:r>
            <a:r>
              <a:rPr lang="en" sz="1000">
                <a:solidFill>
                  <a:srgbClr val="353744"/>
                </a:solidFill>
                <a:latin typeface="Raleway"/>
                <a:ea typeface="Raleway"/>
                <a:cs typeface="Raleway"/>
                <a:sym typeface="Raleway"/>
              </a:rPr>
              <a:t> </a:t>
            </a:r>
            <a:endParaRPr sz="1000">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English 3, Algebra 2, Applied Science, Computer Tech, Industrial Tech, Band, Welding</a:t>
            </a:r>
            <a:endParaRPr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12th Grade</a:t>
            </a:r>
            <a:r>
              <a:rPr lang="en" sz="1000">
                <a:solidFill>
                  <a:srgbClr val="353744"/>
                </a:solidFill>
                <a:latin typeface="Raleway"/>
                <a:ea typeface="Raleway"/>
                <a:cs typeface="Raleway"/>
                <a:sym typeface="Raleway"/>
              </a:rPr>
              <a:t>: </a:t>
            </a:r>
            <a:endParaRPr sz="1000">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English 4, Technical Math, Civics, Small Engines, Drafting, Electronics, Band</a:t>
            </a:r>
            <a:endParaRPr sz="1000">
              <a:solidFill>
                <a:srgbClr val="353744"/>
              </a:solidFill>
              <a:latin typeface="Raleway"/>
              <a:ea typeface="Raleway"/>
              <a:cs typeface="Raleway"/>
              <a:sym typeface="Raleway"/>
            </a:endParaRPr>
          </a:p>
          <a:p>
            <a:pPr indent="0" lvl="0" marL="0" rtl="0" algn="l">
              <a:lnSpc>
                <a:spcPct val="115000"/>
              </a:lnSpc>
              <a:spcBef>
                <a:spcPts val="0"/>
              </a:spcBef>
              <a:spcAft>
                <a:spcPts val="0"/>
              </a:spcAft>
              <a:buNone/>
            </a:pPr>
            <a:r>
              <a:t/>
            </a:r>
            <a:endParaRPr b="1" sz="1000">
              <a:solidFill>
                <a:srgbClr val="353744"/>
              </a:solidFill>
              <a:latin typeface="Raleway"/>
              <a:ea typeface="Raleway"/>
              <a:cs typeface="Raleway"/>
              <a:sym typeface="Raleway"/>
            </a:endParaRPr>
          </a:p>
          <a:p>
            <a:pPr indent="0" lvl="0" marL="0" rtl="0" algn="l">
              <a:lnSpc>
                <a:spcPct val="115000"/>
              </a:lnSpc>
              <a:spcBef>
                <a:spcPts val="0"/>
              </a:spcBef>
              <a:spcAft>
                <a:spcPts val="0"/>
              </a:spcAft>
              <a:buNone/>
            </a:pPr>
            <a:r>
              <a:rPr b="1" lang="en" sz="1000">
                <a:solidFill>
                  <a:srgbClr val="353744"/>
                </a:solidFill>
                <a:latin typeface="Raleway"/>
                <a:ea typeface="Raleway"/>
                <a:cs typeface="Raleway"/>
                <a:sym typeface="Raleway"/>
              </a:rPr>
              <a:t>Reminders</a:t>
            </a:r>
            <a:endParaRPr b="1"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AutoNum type="arabicPeriod"/>
            </a:pPr>
            <a:r>
              <a:rPr b="1" lang="en" sz="1000">
                <a:solidFill>
                  <a:srgbClr val="353744"/>
                </a:solidFill>
                <a:latin typeface="Raleway"/>
                <a:ea typeface="Raleway"/>
                <a:cs typeface="Raleway"/>
                <a:sym typeface="Raleway"/>
              </a:rPr>
              <a:t>If a course is not a general education course, narrative must be provided that describes WHAT will be taught</a:t>
            </a:r>
            <a:endParaRPr b="1"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AutoNum type="arabicPeriod"/>
            </a:pPr>
            <a:r>
              <a:rPr b="1" lang="en" sz="1000">
                <a:solidFill>
                  <a:srgbClr val="353744"/>
                </a:solidFill>
                <a:latin typeface="Raleway"/>
                <a:ea typeface="Raleway"/>
                <a:cs typeface="Raleway"/>
                <a:sym typeface="Raleway"/>
              </a:rPr>
              <a:t>You must include current year’s courses and all years following until expected graduation</a:t>
            </a:r>
            <a:endParaRPr b="1" sz="1000">
              <a:solidFill>
                <a:srgbClr val="353744"/>
              </a:solidFill>
              <a:latin typeface="Raleway"/>
              <a:ea typeface="Raleway"/>
              <a:cs typeface="Raleway"/>
              <a:sym typeface="Raleway"/>
            </a:endParaRPr>
          </a:p>
          <a:p>
            <a:pPr indent="0" lvl="0" marL="457200" rtl="0" algn="l">
              <a:lnSpc>
                <a:spcPct val="115000"/>
              </a:lnSpc>
              <a:spcBef>
                <a:spcPts val="0"/>
              </a:spcBef>
              <a:spcAft>
                <a:spcPts val="0"/>
              </a:spcAft>
              <a:buNone/>
            </a:pPr>
            <a:r>
              <a:t/>
            </a:r>
            <a:endParaRPr b="1" sz="1000">
              <a:solidFill>
                <a:srgbClr val="353744"/>
              </a:solidFill>
              <a:latin typeface="Raleway"/>
              <a:ea typeface="Raleway"/>
              <a:cs typeface="Raleway"/>
              <a:sym typeface="Raleway"/>
            </a:endParaRPr>
          </a:p>
          <a:p>
            <a:pPr indent="0" lvl="0" marL="0" rtl="0" algn="l">
              <a:lnSpc>
                <a:spcPct val="115000"/>
              </a:lnSpc>
              <a:spcBef>
                <a:spcPts val="0"/>
              </a:spcBef>
              <a:spcAft>
                <a:spcPts val="0"/>
              </a:spcAft>
              <a:buNone/>
            </a:pPr>
            <a:r>
              <a:rPr b="1" lang="en" sz="1000">
                <a:solidFill>
                  <a:srgbClr val="053785"/>
                </a:solidFill>
                <a:latin typeface="Raleway"/>
                <a:ea typeface="Raleway"/>
                <a:cs typeface="Raleway"/>
                <a:sym typeface="Raleway"/>
              </a:rPr>
              <a:t>Non Example: </a:t>
            </a:r>
            <a:r>
              <a:rPr lang="en" sz="1000">
                <a:solidFill>
                  <a:srgbClr val="053785"/>
                </a:solidFill>
                <a:latin typeface="Raleway"/>
                <a:ea typeface="Raleway"/>
                <a:cs typeface="Raleway"/>
                <a:sym typeface="Raleway"/>
              </a:rPr>
              <a:t>Student is enrolled in the classes needed to graduate. Student is taking elective courses they find interesting.</a:t>
            </a:r>
            <a:endParaRPr b="1" sz="1000">
              <a:solidFill>
                <a:srgbClr val="353744"/>
              </a:solidFill>
              <a:latin typeface="Raleway"/>
              <a:ea typeface="Raleway"/>
              <a:cs typeface="Raleway"/>
              <a:sym typeface="Ralew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57"/>
          <p:cNvSpPr txBox="1"/>
          <p:nvPr>
            <p:ph type="title"/>
          </p:nvPr>
        </p:nvSpPr>
        <p:spPr>
          <a:xfrm>
            <a:off x="330300" y="440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Question 5; Course of Study Examples for Students that will continue through age 21</a:t>
            </a:r>
            <a:endParaRPr/>
          </a:p>
        </p:txBody>
      </p:sp>
      <p:sp>
        <p:nvSpPr>
          <p:cNvPr id="346" name="Google Shape;346;p57"/>
          <p:cNvSpPr txBox="1"/>
          <p:nvPr>
            <p:ph idx="1" type="body"/>
          </p:nvPr>
        </p:nvSpPr>
        <p:spPr>
          <a:xfrm>
            <a:off x="311700" y="1442800"/>
            <a:ext cx="8520600" cy="3126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300">
                <a:solidFill>
                  <a:srgbClr val="303336"/>
                </a:solidFill>
                <a:latin typeface="Raleway"/>
                <a:ea typeface="Raleway"/>
                <a:cs typeface="Raleway"/>
                <a:sym typeface="Raleway"/>
              </a:rPr>
              <a:t>If the student is staying past their cohort’s senior year and attending school until age 21, you must write the course of study to reflect the academic AND functional performance skills that will be taught each year, example below:</a:t>
            </a:r>
            <a:endParaRPr b="1" sz="1300">
              <a:solidFill>
                <a:srgbClr val="303336"/>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t/>
            </a:r>
            <a:endParaRPr sz="1300">
              <a:solidFill>
                <a:srgbClr val="303336"/>
              </a:solidFill>
              <a:latin typeface="Raleway"/>
              <a:ea typeface="Raleway"/>
              <a:cs typeface="Raleway"/>
              <a:sym typeface="Raleway"/>
            </a:endParaRPr>
          </a:p>
          <a:p>
            <a:pPr indent="-311150" lvl="0" marL="457200" rtl="0" algn="l">
              <a:lnSpc>
                <a:spcPct val="100000"/>
              </a:lnSpc>
              <a:spcBef>
                <a:spcPts val="0"/>
              </a:spcBef>
              <a:spcAft>
                <a:spcPts val="0"/>
              </a:spcAft>
              <a:buClr>
                <a:srgbClr val="303336"/>
              </a:buClr>
              <a:buSzPts val="1300"/>
              <a:buFont typeface="Raleway"/>
              <a:buChar char="●"/>
            </a:pPr>
            <a:r>
              <a:rPr lang="en" sz="1300" u="sng">
                <a:solidFill>
                  <a:srgbClr val="303336"/>
                </a:solidFill>
                <a:latin typeface="Raleway"/>
                <a:ea typeface="Raleway"/>
                <a:cs typeface="Raleway"/>
                <a:sym typeface="Raleway"/>
              </a:rPr>
              <a:t>Year 1 of 18-21 programming: </a:t>
            </a:r>
            <a:endParaRPr sz="1300" u="sng">
              <a:solidFill>
                <a:srgbClr val="303336"/>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rPr lang="en" sz="1300">
                <a:solidFill>
                  <a:srgbClr val="303336"/>
                </a:solidFill>
                <a:latin typeface="Raleway"/>
                <a:ea typeface="Raleway"/>
                <a:cs typeface="Raleway"/>
                <a:sym typeface="Raleway"/>
              </a:rPr>
              <a:t>personal preferences class, meal prep and cooking class, community safety class, life skills math and reading classes</a:t>
            </a:r>
            <a:endParaRPr sz="1300">
              <a:solidFill>
                <a:srgbClr val="303336"/>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t/>
            </a:r>
            <a:endParaRPr sz="1300">
              <a:solidFill>
                <a:srgbClr val="303336"/>
              </a:solidFill>
              <a:latin typeface="Raleway"/>
              <a:ea typeface="Raleway"/>
              <a:cs typeface="Raleway"/>
              <a:sym typeface="Raleway"/>
            </a:endParaRPr>
          </a:p>
          <a:p>
            <a:pPr indent="-311150" lvl="0" marL="457200" rtl="0" algn="l">
              <a:lnSpc>
                <a:spcPct val="100000"/>
              </a:lnSpc>
              <a:spcBef>
                <a:spcPts val="0"/>
              </a:spcBef>
              <a:spcAft>
                <a:spcPts val="0"/>
              </a:spcAft>
              <a:buClr>
                <a:srgbClr val="303336"/>
              </a:buClr>
              <a:buSzPts val="1300"/>
              <a:buFont typeface="Raleway"/>
              <a:buChar char="●"/>
            </a:pPr>
            <a:r>
              <a:rPr lang="en" sz="1300" u="sng">
                <a:solidFill>
                  <a:srgbClr val="303336"/>
                </a:solidFill>
                <a:latin typeface="Raleway"/>
                <a:ea typeface="Raleway"/>
                <a:cs typeface="Raleway"/>
                <a:sym typeface="Raleway"/>
              </a:rPr>
              <a:t>Year 2 of 18-21 programming:</a:t>
            </a:r>
            <a:endParaRPr sz="1300" u="sng">
              <a:solidFill>
                <a:srgbClr val="303336"/>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rPr lang="en" sz="1300">
                <a:solidFill>
                  <a:srgbClr val="303336"/>
                </a:solidFill>
                <a:latin typeface="Raleway"/>
                <a:ea typeface="Raleway"/>
                <a:cs typeface="Raleway"/>
                <a:sym typeface="Raleway"/>
              </a:rPr>
              <a:t>self-advocacy class, social skills class, interpersonal relationships class, life skills math and reading classes</a:t>
            </a:r>
            <a:endParaRPr sz="1300">
              <a:solidFill>
                <a:srgbClr val="303336"/>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t/>
            </a:r>
            <a:endParaRPr sz="1300">
              <a:solidFill>
                <a:srgbClr val="303336"/>
              </a:solidFill>
              <a:latin typeface="Raleway"/>
              <a:ea typeface="Raleway"/>
              <a:cs typeface="Raleway"/>
              <a:sym typeface="Raleway"/>
            </a:endParaRPr>
          </a:p>
          <a:p>
            <a:pPr indent="-311150" lvl="0" marL="457200" rtl="0" algn="l">
              <a:lnSpc>
                <a:spcPct val="100000"/>
              </a:lnSpc>
              <a:spcBef>
                <a:spcPts val="0"/>
              </a:spcBef>
              <a:spcAft>
                <a:spcPts val="0"/>
              </a:spcAft>
              <a:buClr>
                <a:srgbClr val="303336"/>
              </a:buClr>
              <a:buSzPts val="1300"/>
              <a:buFont typeface="Raleway"/>
              <a:buChar char="●"/>
            </a:pPr>
            <a:r>
              <a:rPr lang="en" sz="1300" u="sng">
                <a:solidFill>
                  <a:srgbClr val="303336"/>
                </a:solidFill>
                <a:latin typeface="Raleway"/>
                <a:ea typeface="Raleway"/>
                <a:cs typeface="Raleway"/>
                <a:sym typeface="Raleway"/>
              </a:rPr>
              <a:t>Year 3 of 18-21 programming</a:t>
            </a:r>
            <a:endParaRPr sz="1300" u="sng">
              <a:solidFill>
                <a:srgbClr val="303336"/>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rPr lang="en" sz="1300">
                <a:solidFill>
                  <a:srgbClr val="303336"/>
                </a:solidFill>
                <a:latin typeface="Raleway"/>
                <a:ea typeface="Raleway"/>
                <a:cs typeface="Raleway"/>
                <a:sym typeface="Raleway"/>
              </a:rPr>
              <a:t>personal finance class, home safety class, community living class, emergency first aid class, life skills math and reading classes</a:t>
            </a:r>
            <a:endParaRPr sz="1300">
              <a:solidFill>
                <a:srgbClr val="303336"/>
              </a:solidFill>
              <a:latin typeface="Raleway"/>
              <a:ea typeface="Raleway"/>
              <a:cs typeface="Raleway"/>
              <a:sym typeface="Raleway"/>
            </a:endParaRPr>
          </a:p>
          <a:p>
            <a:pPr indent="0" lvl="0" marL="0" rtl="0" algn="l">
              <a:lnSpc>
                <a:spcPct val="115000"/>
              </a:lnSpc>
              <a:spcBef>
                <a:spcPts val="0"/>
              </a:spcBef>
              <a:spcAft>
                <a:spcPts val="0"/>
              </a:spcAft>
              <a:buNone/>
            </a:pPr>
            <a:r>
              <a:t/>
            </a:r>
            <a:endParaRPr b="1" sz="1300">
              <a:latin typeface="Raleway"/>
              <a:ea typeface="Raleway"/>
              <a:cs typeface="Raleway"/>
              <a:sym typeface="Ralew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sp>
        <p:nvSpPr>
          <p:cNvPr id="351" name="Google Shape;351;p58"/>
          <p:cNvSpPr txBox="1"/>
          <p:nvPr>
            <p:ph type="title"/>
          </p:nvPr>
        </p:nvSpPr>
        <p:spPr>
          <a:xfrm>
            <a:off x="330300" y="440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Question 5; Course of Study Description Examples</a:t>
            </a:r>
            <a:endParaRPr/>
          </a:p>
        </p:txBody>
      </p:sp>
      <p:sp>
        <p:nvSpPr>
          <p:cNvPr id="352" name="Google Shape;352;p58"/>
          <p:cNvSpPr txBox="1"/>
          <p:nvPr>
            <p:ph idx="1" type="body"/>
          </p:nvPr>
        </p:nvSpPr>
        <p:spPr>
          <a:xfrm>
            <a:off x="240750" y="1456725"/>
            <a:ext cx="8662500" cy="3126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solidFill>
                  <a:schemeClr val="dk1"/>
                </a:solidFill>
                <a:latin typeface="Raleway"/>
                <a:ea typeface="Raleway"/>
                <a:cs typeface="Raleway"/>
                <a:sym typeface="Raleway"/>
              </a:rPr>
              <a:t>'Student'</a:t>
            </a:r>
            <a:r>
              <a:rPr lang="en" sz="1500">
                <a:solidFill>
                  <a:schemeClr val="dk1"/>
                </a:solidFill>
                <a:latin typeface="Raleway"/>
                <a:ea typeface="Raleway"/>
                <a:cs typeface="Raleway"/>
                <a:sym typeface="Raleway"/>
              </a:rPr>
              <a:t> is a freshman at Paradise High School. Presently, he is enrolled in the following classes: English 1, Algebra 1, Physical Science, PE, American History, Art, Band</a:t>
            </a:r>
            <a:endParaRPr sz="15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5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lang="en" sz="1500">
                <a:solidFill>
                  <a:schemeClr val="dk1"/>
                </a:solidFill>
                <a:latin typeface="Raleway"/>
                <a:ea typeface="Raleway"/>
                <a:cs typeface="Raleway"/>
                <a:sym typeface="Raleway"/>
              </a:rPr>
              <a:t>At this time, </a:t>
            </a:r>
            <a:r>
              <a:rPr lang="en" sz="1500">
                <a:solidFill>
                  <a:schemeClr val="dk1"/>
                </a:solidFill>
                <a:latin typeface="Raleway"/>
                <a:ea typeface="Raleway"/>
                <a:cs typeface="Raleway"/>
                <a:sym typeface="Raleway"/>
              </a:rPr>
              <a:t>'Student'</a:t>
            </a:r>
            <a:r>
              <a:rPr lang="en" sz="1500">
                <a:solidFill>
                  <a:schemeClr val="dk1"/>
                </a:solidFill>
                <a:latin typeface="Raleway"/>
                <a:ea typeface="Raleway"/>
                <a:cs typeface="Raleway"/>
                <a:sym typeface="Raleway"/>
              </a:rPr>
              <a:t> is earning credits to graduate with his peers at the end of his senior year in May of 20XX. Because </a:t>
            </a:r>
            <a:r>
              <a:rPr lang="en" sz="1500">
                <a:solidFill>
                  <a:schemeClr val="dk1"/>
                </a:solidFill>
                <a:latin typeface="Raleway"/>
                <a:ea typeface="Raleway"/>
                <a:cs typeface="Raleway"/>
                <a:sym typeface="Raleway"/>
              </a:rPr>
              <a:t>'Student'</a:t>
            </a:r>
            <a:r>
              <a:rPr lang="en" sz="1500">
                <a:solidFill>
                  <a:schemeClr val="dk1"/>
                </a:solidFill>
                <a:latin typeface="Raleway"/>
                <a:ea typeface="Raleway"/>
                <a:cs typeface="Raleway"/>
                <a:sym typeface="Raleway"/>
              </a:rPr>
              <a:t> is interested in a career in welding, the geometry and English classes he will take next year will prepare him for reading college level textbooks and blueprints, and provide math instruction beneficial for a career in welding. This coursework will also provide the foundation for earning a welding certificate and aligns with our district’s graduation requirements.</a:t>
            </a:r>
            <a:endParaRPr sz="15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5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lang="en" sz="1500">
                <a:solidFill>
                  <a:schemeClr val="dk1"/>
                </a:solidFill>
                <a:latin typeface="Raleway"/>
                <a:ea typeface="Raleway"/>
                <a:cs typeface="Raleway"/>
                <a:sym typeface="Raleway"/>
              </a:rPr>
              <a:t>When </a:t>
            </a:r>
            <a:r>
              <a:rPr lang="en" sz="1500">
                <a:solidFill>
                  <a:schemeClr val="dk1"/>
                </a:solidFill>
                <a:latin typeface="Raleway"/>
                <a:ea typeface="Raleway"/>
                <a:cs typeface="Raleway"/>
                <a:sym typeface="Raleway"/>
              </a:rPr>
              <a:t>'Student'</a:t>
            </a:r>
            <a:r>
              <a:rPr lang="en" sz="1500">
                <a:solidFill>
                  <a:schemeClr val="dk1"/>
                </a:solidFill>
                <a:latin typeface="Raleway"/>
                <a:ea typeface="Raleway"/>
                <a:cs typeface="Raleway"/>
                <a:sym typeface="Raleway"/>
              </a:rPr>
              <a:t> is a junior and senior, he will take upper level English, math, and science courses, and career/technical education classes. These courses will also prepare </a:t>
            </a:r>
            <a:r>
              <a:rPr lang="en" sz="1500">
                <a:solidFill>
                  <a:schemeClr val="dk1"/>
                </a:solidFill>
                <a:latin typeface="Raleway"/>
                <a:ea typeface="Raleway"/>
                <a:cs typeface="Raleway"/>
                <a:sym typeface="Raleway"/>
              </a:rPr>
              <a:t>'Student'</a:t>
            </a:r>
            <a:r>
              <a:rPr lang="en" sz="1500">
                <a:solidFill>
                  <a:schemeClr val="dk1"/>
                </a:solidFill>
                <a:latin typeface="Raleway"/>
                <a:ea typeface="Raleway"/>
                <a:cs typeface="Raleway"/>
                <a:sym typeface="Raleway"/>
              </a:rPr>
              <a:t> for college coursework necessary for him to enter a welding certificate program at a community college.</a:t>
            </a:r>
            <a:endParaRPr b="1" sz="1500">
              <a:solidFill>
                <a:srgbClr val="303336"/>
              </a:solidFill>
              <a:latin typeface="Raleway"/>
              <a:ea typeface="Raleway"/>
              <a:cs typeface="Raleway"/>
              <a:sym typeface="Raleway"/>
            </a:endParaRPr>
          </a:p>
          <a:p>
            <a:pPr indent="0" lvl="0" marL="0" rtl="0" algn="l">
              <a:lnSpc>
                <a:spcPct val="115000"/>
              </a:lnSpc>
              <a:spcBef>
                <a:spcPts val="0"/>
              </a:spcBef>
              <a:spcAft>
                <a:spcPts val="0"/>
              </a:spcAft>
              <a:buNone/>
            </a:pPr>
            <a:r>
              <a:t/>
            </a:r>
            <a:endParaRPr b="1" sz="1500">
              <a:latin typeface="Raleway"/>
              <a:ea typeface="Raleway"/>
              <a:cs typeface="Raleway"/>
              <a:sym typeface="Ralew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6" name="Shape 356"/>
        <p:cNvGrpSpPr/>
        <p:nvPr/>
      </p:nvGrpSpPr>
      <p:grpSpPr>
        <a:xfrm>
          <a:off x="0" y="0"/>
          <a:ext cx="0" cy="0"/>
          <a:chOff x="0" y="0"/>
          <a:chExt cx="0" cy="0"/>
        </a:xfrm>
      </p:grpSpPr>
      <p:sp>
        <p:nvSpPr>
          <p:cNvPr id="357" name="Google Shape;357;p59"/>
          <p:cNvSpPr txBox="1"/>
          <p:nvPr>
            <p:ph type="title"/>
          </p:nvPr>
        </p:nvSpPr>
        <p:spPr>
          <a:xfrm>
            <a:off x="330300" y="440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Question 5; Course of Study Description Examples for Students with More Significant </a:t>
            </a:r>
            <a:r>
              <a:rPr lang="en"/>
              <a:t>Disabilities</a:t>
            </a:r>
            <a:endParaRPr/>
          </a:p>
        </p:txBody>
      </p:sp>
      <p:sp>
        <p:nvSpPr>
          <p:cNvPr id="358" name="Google Shape;358;p59"/>
          <p:cNvSpPr txBox="1"/>
          <p:nvPr>
            <p:ph idx="1" type="body"/>
          </p:nvPr>
        </p:nvSpPr>
        <p:spPr>
          <a:xfrm>
            <a:off x="240750" y="1456725"/>
            <a:ext cx="8662500" cy="3126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latin typeface="Raleway"/>
                <a:ea typeface="Raleway"/>
                <a:cs typeface="Raleway"/>
                <a:sym typeface="Raleway"/>
              </a:rPr>
              <a:t>Students with significant disabilities will have a different narrative here. That’s OK. </a:t>
            </a:r>
            <a:endParaRPr sz="1200">
              <a:solidFill>
                <a:schemeClr val="dk1"/>
              </a:solidFill>
              <a:latin typeface="Raleway"/>
              <a:ea typeface="Raleway"/>
              <a:cs typeface="Raleway"/>
              <a:sym typeface="Raleway"/>
            </a:endParaRPr>
          </a:p>
          <a:p>
            <a:pPr indent="-304800" lvl="0" marL="457200" rtl="0" algn="l">
              <a:lnSpc>
                <a:spcPct val="100000"/>
              </a:lnSpc>
              <a:spcBef>
                <a:spcPts val="0"/>
              </a:spcBef>
              <a:spcAft>
                <a:spcPts val="0"/>
              </a:spcAft>
              <a:buClr>
                <a:schemeClr val="dk1"/>
              </a:buClr>
              <a:buSzPts val="1200"/>
              <a:buFont typeface="Raleway"/>
              <a:buChar char="●"/>
            </a:pPr>
            <a:r>
              <a:rPr lang="en" sz="1200">
                <a:solidFill>
                  <a:schemeClr val="dk1"/>
                </a:solidFill>
                <a:latin typeface="Raleway"/>
                <a:ea typeface="Raleway"/>
                <a:cs typeface="Raleway"/>
                <a:sym typeface="Raleway"/>
              </a:rPr>
              <a:t>Describe the significance of their disability in a sentence or two. </a:t>
            </a:r>
            <a:endParaRPr sz="12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2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lang="en" sz="1200">
                <a:solidFill>
                  <a:schemeClr val="dk1"/>
                </a:solidFill>
                <a:latin typeface="Raleway"/>
                <a:ea typeface="Raleway"/>
                <a:cs typeface="Raleway"/>
                <a:sym typeface="Raleway"/>
              </a:rPr>
              <a:t>Describe the life skill academics and functional performance (daily living and pre-employment skills) you anticipate them needing from now until graduation. Example below:</a:t>
            </a:r>
            <a:endParaRPr sz="12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lang="en" sz="1200">
                <a:solidFill>
                  <a:schemeClr val="dk1"/>
                </a:solidFill>
                <a:latin typeface="Raleway"/>
                <a:ea typeface="Raleway"/>
                <a:cs typeface="Raleway"/>
                <a:sym typeface="Raleway"/>
              </a:rPr>
              <a:t> </a:t>
            </a:r>
            <a:endParaRPr sz="12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i="1" lang="en" sz="1200">
                <a:solidFill>
                  <a:schemeClr val="dk1"/>
                </a:solidFill>
                <a:latin typeface="Raleway"/>
                <a:ea typeface="Raleway"/>
                <a:cs typeface="Raleway"/>
                <a:sym typeface="Raleway"/>
              </a:rPr>
              <a:t>‘Student’ is enrolled in life skills reading, math, daily living, and pre-employment classes. </a:t>
            </a:r>
            <a:r>
              <a:rPr i="1" lang="en" sz="1200">
                <a:solidFill>
                  <a:schemeClr val="dk1"/>
                </a:solidFill>
                <a:latin typeface="Raleway"/>
                <a:ea typeface="Raleway"/>
                <a:cs typeface="Raleway"/>
                <a:sym typeface="Raleway"/>
              </a:rPr>
              <a:t>‘Student’</a:t>
            </a:r>
            <a:r>
              <a:rPr i="1" lang="en" sz="1200">
                <a:solidFill>
                  <a:schemeClr val="dk1"/>
                </a:solidFill>
                <a:latin typeface="Raleway"/>
                <a:ea typeface="Raleway"/>
                <a:cs typeface="Raleway"/>
                <a:sym typeface="Raleway"/>
              </a:rPr>
              <a:t> will work on recognizing environmental print and community signage during reading instruction. </a:t>
            </a:r>
            <a:r>
              <a:rPr i="1" lang="en" sz="1200">
                <a:solidFill>
                  <a:schemeClr val="dk1"/>
                </a:solidFill>
                <a:latin typeface="Raleway"/>
                <a:ea typeface="Raleway"/>
                <a:cs typeface="Raleway"/>
                <a:sym typeface="Raleway"/>
              </a:rPr>
              <a:t>‘Student’</a:t>
            </a:r>
            <a:r>
              <a:rPr i="1" lang="en" sz="1200">
                <a:solidFill>
                  <a:schemeClr val="dk1"/>
                </a:solidFill>
                <a:latin typeface="Raleway"/>
                <a:ea typeface="Raleway"/>
                <a:cs typeface="Raleway"/>
                <a:sym typeface="Raleway"/>
              </a:rPr>
              <a:t> will work on 1-1 object correlation (up to 6 objects) and using measuring cups/spoons during math instruction. Daily living instruction will focus on hygiene, laundry, and cooking. Pre-employment skills will be developed through completing one-step directions utilizing task boxes. The nature and severity of </a:t>
            </a:r>
            <a:r>
              <a:rPr i="1" lang="en" sz="1200">
                <a:solidFill>
                  <a:schemeClr val="dk1"/>
                </a:solidFill>
                <a:latin typeface="Raleway"/>
                <a:ea typeface="Raleway"/>
                <a:cs typeface="Raleway"/>
                <a:sym typeface="Raleway"/>
              </a:rPr>
              <a:t>‘Student’s’</a:t>
            </a:r>
            <a:r>
              <a:rPr i="1" lang="en" sz="1200">
                <a:solidFill>
                  <a:schemeClr val="dk1"/>
                </a:solidFill>
                <a:latin typeface="Raleway"/>
                <a:ea typeface="Raleway"/>
                <a:cs typeface="Raleway"/>
                <a:sym typeface="Raleway"/>
              </a:rPr>
              <a:t> disability requires hand-over hand support to complete most curriculum tasks. </a:t>
            </a:r>
            <a:r>
              <a:rPr i="1" lang="en" sz="1200">
                <a:solidFill>
                  <a:schemeClr val="dk1"/>
                </a:solidFill>
                <a:latin typeface="Raleway"/>
                <a:ea typeface="Raleway"/>
                <a:cs typeface="Raleway"/>
                <a:sym typeface="Raleway"/>
              </a:rPr>
              <a:t>‘Student’</a:t>
            </a:r>
            <a:r>
              <a:rPr i="1" lang="en" sz="1200">
                <a:solidFill>
                  <a:schemeClr val="dk1"/>
                </a:solidFill>
                <a:latin typeface="Raleway"/>
                <a:ea typeface="Raleway"/>
                <a:cs typeface="Raleway"/>
                <a:sym typeface="Raleway"/>
              </a:rPr>
              <a:t> also requires frequent breaks during the day for feeding via g-tube, personal hygiene care, and to stretch on the floor. </a:t>
            </a:r>
            <a:r>
              <a:rPr i="1" lang="en" sz="1200">
                <a:solidFill>
                  <a:schemeClr val="dk1"/>
                </a:solidFill>
                <a:latin typeface="Raleway"/>
                <a:ea typeface="Raleway"/>
                <a:cs typeface="Raleway"/>
                <a:sym typeface="Raleway"/>
              </a:rPr>
              <a:t>‘Student’</a:t>
            </a:r>
            <a:r>
              <a:rPr i="1" lang="en" sz="1200">
                <a:solidFill>
                  <a:schemeClr val="dk1"/>
                </a:solidFill>
                <a:latin typeface="Raleway"/>
                <a:ea typeface="Raleway"/>
                <a:cs typeface="Raleway"/>
                <a:sym typeface="Raleway"/>
              </a:rPr>
              <a:t> loves animals and wants to live in a community-based residential apartment after graduation, </a:t>
            </a:r>
            <a:r>
              <a:rPr i="1" lang="en" sz="1200">
                <a:solidFill>
                  <a:schemeClr val="dk1"/>
                </a:solidFill>
                <a:latin typeface="Raleway"/>
                <a:ea typeface="Raleway"/>
                <a:cs typeface="Raleway"/>
                <a:sym typeface="Raleway"/>
              </a:rPr>
              <a:t>‘Student’s’</a:t>
            </a:r>
            <a:r>
              <a:rPr i="1" lang="en" sz="1200">
                <a:solidFill>
                  <a:schemeClr val="dk1"/>
                </a:solidFill>
                <a:latin typeface="Raleway"/>
                <a:ea typeface="Raleway"/>
                <a:cs typeface="Raleway"/>
                <a:sym typeface="Raleway"/>
              </a:rPr>
              <a:t> life skill coursework is designed to maximize his independence and develop pre-employment skills to gain supported employment in a setting with animals. </a:t>
            </a:r>
            <a:endParaRPr sz="12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2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b="1" sz="1200">
              <a:latin typeface="Raleway"/>
              <a:ea typeface="Raleway"/>
              <a:cs typeface="Raleway"/>
              <a:sym typeface="Ralew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2" name="Shape 362"/>
        <p:cNvGrpSpPr/>
        <p:nvPr/>
      </p:nvGrpSpPr>
      <p:grpSpPr>
        <a:xfrm>
          <a:off x="0" y="0"/>
          <a:ext cx="0" cy="0"/>
          <a:chOff x="0" y="0"/>
          <a:chExt cx="0" cy="0"/>
        </a:xfrm>
      </p:grpSpPr>
      <p:sp>
        <p:nvSpPr>
          <p:cNvPr id="363" name="Google Shape;363;p60"/>
          <p:cNvSpPr txBox="1"/>
          <p:nvPr>
            <p:ph type="title"/>
          </p:nvPr>
        </p:nvSpPr>
        <p:spPr>
          <a:xfrm>
            <a:off x="330300" y="440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Question 5; </a:t>
            </a:r>
            <a:endParaRPr/>
          </a:p>
          <a:p>
            <a:pPr indent="0" lvl="0" marL="0" rtl="0" algn="l">
              <a:lnSpc>
                <a:spcPct val="100000"/>
              </a:lnSpc>
              <a:spcBef>
                <a:spcPts val="0"/>
              </a:spcBef>
              <a:spcAft>
                <a:spcPts val="0"/>
              </a:spcAft>
              <a:buSzPct val="120689"/>
              <a:buNone/>
            </a:pPr>
            <a:r>
              <a:rPr lang="en" sz="2577"/>
              <a:t>Additional compliance item within the realm of Course of Study</a:t>
            </a:r>
            <a:endParaRPr sz="2577"/>
          </a:p>
        </p:txBody>
      </p:sp>
      <p:sp>
        <p:nvSpPr>
          <p:cNvPr id="364" name="Google Shape;364;p60"/>
          <p:cNvSpPr txBox="1"/>
          <p:nvPr>
            <p:ph idx="1" type="body"/>
          </p:nvPr>
        </p:nvSpPr>
        <p:spPr>
          <a:xfrm>
            <a:off x="240750" y="1456725"/>
            <a:ext cx="8662500" cy="3126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u="sng">
                <a:solidFill>
                  <a:schemeClr val="dk1"/>
                </a:solidFill>
                <a:latin typeface="Raleway"/>
                <a:ea typeface="Raleway"/>
                <a:cs typeface="Raleway"/>
                <a:sym typeface="Raleway"/>
              </a:rPr>
              <a:t>Projected Date and Description of </a:t>
            </a:r>
            <a:r>
              <a:rPr b="1" lang="en" sz="1500" u="sng">
                <a:solidFill>
                  <a:schemeClr val="dk1"/>
                </a:solidFill>
                <a:latin typeface="Raleway"/>
                <a:ea typeface="Raleway"/>
                <a:cs typeface="Raleway"/>
                <a:sym typeface="Raleway"/>
              </a:rPr>
              <a:t>Anticipated</a:t>
            </a:r>
            <a:r>
              <a:rPr b="1" lang="en" sz="1500" u="sng">
                <a:solidFill>
                  <a:schemeClr val="dk1"/>
                </a:solidFill>
                <a:latin typeface="Raleway"/>
                <a:ea typeface="Raleway"/>
                <a:cs typeface="Raleway"/>
                <a:sym typeface="Raleway"/>
              </a:rPr>
              <a:t> Graduation Program Completion Examples:</a:t>
            </a:r>
            <a:endParaRPr b="1" sz="1500" u="sng">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b="1" sz="1200">
              <a:solidFill>
                <a:schemeClr val="dk1"/>
              </a:solidFill>
              <a:latin typeface="Raleway"/>
              <a:ea typeface="Raleway"/>
              <a:cs typeface="Raleway"/>
              <a:sym typeface="Raleway"/>
            </a:endParaRPr>
          </a:p>
          <a:p>
            <a:pPr indent="-330200" lvl="0" marL="457200" rtl="0" algn="l">
              <a:lnSpc>
                <a:spcPct val="85000"/>
              </a:lnSpc>
              <a:spcBef>
                <a:spcPts val="0"/>
              </a:spcBef>
              <a:spcAft>
                <a:spcPts val="0"/>
              </a:spcAft>
              <a:buClr>
                <a:srgbClr val="3A3A3A"/>
              </a:buClr>
              <a:buSzPts val="1600"/>
              <a:buFont typeface="Raleway"/>
              <a:buChar char="●"/>
            </a:pPr>
            <a:r>
              <a:rPr lang="en" sz="1600">
                <a:solidFill>
                  <a:srgbClr val="3A3A3A"/>
                </a:solidFill>
                <a:latin typeface="Raleway"/>
                <a:ea typeface="Raleway"/>
                <a:cs typeface="Raleway"/>
                <a:sym typeface="Raleway"/>
              </a:rPr>
              <a:t>Student A is projected to graduate with their class in May of 20XX upon completion of their previously outlined course of study</a:t>
            </a:r>
            <a:endParaRPr sz="1600">
              <a:solidFill>
                <a:srgbClr val="3A3A3A"/>
              </a:solidFill>
              <a:latin typeface="Raleway"/>
              <a:ea typeface="Raleway"/>
              <a:cs typeface="Raleway"/>
              <a:sym typeface="Raleway"/>
            </a:endParaRPr>
          </a:p>
          <a:p>
            <a:pPr indent="0" lvl="0" marL="0" rtl="0" algn="l">
              <a:lnSpc>
                <a:spcPct val="85000"/>
              </a:lnSpc>
              <a:spcBef>
                <a:spcPts val="0"/>
              </a:spcBef>
              <a:spcAft>
                <a:spcPts val="0"/>
              </a:spcAft>
              <a:buNone/>
            </a:pPr>
            <a:r>
              <a:t/>
            </a:r>
            <a:endParaRPr sz="1100">
              <a:solidFill>
                <a:srgbClr val="3A3A3A"/>
              </a:solidFill>
              <a:latin typeface="Raleway"/>
              <a:ea typeface="Raleway"/>
              <a:cs typeface="Raleway"/>
              <a:sym typeface="Raleway"/>
            </a:endParaRPr>
          </a:p>
          <a:p>
            <a:pPr indent="-330200" lvl="0" marL="457200" rtl="0" algn="l">
              <a:lnSpc>
                <a:spcPct val="85000"/>
              </a:lnSpc>
              <a:spcBef>
                <a:spcPts val="0"/>
              </a:spcBef>
              <a:spcAft>
                <a:spcPts val="0"/>
              </a:spcAft>
              <a:buClr>
                <a:srgbClr val="3A3A3A"/>
              </a:buClr>
              <a:buSzPts val="1600"/>
              <a:buFont typeface="Raleway"/>
              <a:buChar char="●"/>
            </a:pPr>
            <a:r>
              <a:rPr lang="en" sz="1600">
                <a:solidFill>
                  <a:srgbClr val="3A3A3A"/>
                </a:solidFill>
                <a:latin typeface="Raleway"/>
                <a:ea typeface="Raleway"/>
                <a:cs typeface="Raleway"/>
                <a:sym typeface="Raleway"/>
              </a:rPr>
              <a:t>Student B is projected to participate in social graduation with their class in May of 20XX and receive a certificate of attendance at the graduation ceremony. They will continue with special education services as outlined in their courses of study until Student B finishes the year in which they turn 21 years of age. Then Student B will transition to an adult service provider of their choosing, as Student B is eligible for adult services from DHHS-Developmental Disabilities</a:t>
            </a:r>
            <a:endParaRPr sz="1600">
              <a:solidFill>
                <a:srgbClr val="3A3A3A"/>
              </a:solidFill>
              <a:latin typeface="Raleway"/>
              <a:ea typeface="Raleway"/>
              <a:cs typeface="Raleway"/>
              <a:sym typeface="Raleway"/>
            </a:endParaRPr>
          </a:p>
          <a:p>
            <a:pPr indent="0" lvl="0" marL="0" rtl="0" algn="l">
              <a:lnSpc>
                <a:spcPct val="85000"/>
              </a:lnSpc>
              <a:spcBef>
                <a:spcPts val="0"/>
              </a:spcBef>
              <a:spcAft>
                <a:spcPts val="0"/>
              </a:spcAft>
              <a:buNone/>
            </a:pPr>
            <a:r>
              <a:t/>
            </a:r>
            <a:endParaRPr sz="1100">
              <a:solidFill>
                <a:srgbClr val="3A3A3A"/>
              </a:solidFill>
              <a:latin typeface="Raleway"/>
              <a:ea typeface="Raleway"/>
              <a:cs typeface="Raleway"/>
              <a:sym typeface="Raleway"/>
            </a:endParaRPr>
          </a:p>
          <a:p>
            <a:pPr indent="-330200" lvl="0" marL="457200" rtl="0" algn="l">
              <a:lnSpc>
                <a:spcPct val="85000"/>
              </a:lnSpc>
              <a:spcBef>
                <a:spcPts val="0"/>
              </a:spcBef>
              <a:spcAft>
                <a:spcPts val="0"/>
              </a:spcAft>
              <a:buClr>
                <a:srgbClr val="3A3A3A"/>
              </a:buClr>
              <a:buSzPts val="1600"/>
              <a:buFont typeface="Raleway"/>
              <a:buChar char="●"/>
            </a:pPr>
            <a:r>
              <a:rPr lang="en" sz="1600">
                <a:solidFill>
                  <a:srgbClr val="3A3A3A"/>
                </a:solidFill>
                <a:latin typeface="Raleway"/>
                <a:ea typeface="Raleway"/>
                <a:cs typeface="Raleway"/>
                <a:sym typeface="Raleway"/>
              </a:rPr>
              <a:t>Student C is completing credit recovery and the IEP team has identified the courses and the timeline needed to graduate with Student C’s peers in May of 20XX. Student C’s plan of credit recovery is described within the courses of study section</a:t>
            </a:r>
            <a:endParaRPr sz="1600">
              <a:solidFill>
                <a:srgbClr val="3A3A3A"/>
              </a:solidFill>
              <a:latin typeface="Raleway"/>
              <a:ea typeface="Raleway"/>
              <a:cs typeface="Raleway"/>
              <a:sym typeface="Raleway"/>
            </a:endParaRPr>
          </a:p>
          <a:p>
            <a:pPr indent="0" lvl="0" marL="0" rtl="0" algn="l">
              <a:lnSpc>
                <a:spcPct val="100000"/>
              </a:lnSpc>
              <a:spcBef>
                <a:spcPts val="0"/>
              </a:spcBef>
              <a:spcAft>
                <a:spcPts val="0"/>
              </a:spcAft>
              <a:buNone/>
            </a:pPr>
            <a:r>
              <a:t/>
            </a:r>
            <a:endParaRPr sz="12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lang="en" sz="1200">
                <a:solidFill>
                  <a:schemeClr val="dk1"/>
                </a:solidFill>
                <a:latin typeface="Raleway"/>
                <a:ea typeface="Raleway"/>
                <a:cs typeface="Raleway"/>
                <a:sym typeface="Raleway"/>
              </a:rPr>
              <a:t> </a:t>
            </a:r>
            <a:endParaRPr sz="12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b="1" sz="12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2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b="1" sz="1200">
              <a:latin typeface="Raleway"/>
              <a:ea typeface="Raleway"/>
              <a:cs typeface="Raleway"/>
              <a:sym typeface="Ralewa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8" name="Shape 368"/>
        <p:cNvGrpSpPr/>
        <p:nvPr/>
      </p:nvGrpSpPr>
      <p:grpSpPr>
        <a:xfrm>
          <a:off x="0" y="0"/>
          <a:ext cx="0" cy="0"/>
          <a:chOff x="0" y="0"/>
          <a:chExt cx="0" cy="0"/>
        </a:xfrm>
      </p:grpSpPr>
      <p:sp>
        <p:nvSpPr>
          <p:cNvPr id="369" name="Google Shape;369;p61"/>
          <p:cNvSpPr txBox="1"/>
          <p:nvPr>
            <p:ph type="ctrTitle"/>
          </p:nvPr>
        </p:nvSpPr>
        <p:spPr>
          <a:xfrm>
            <a:off x="311708" y="9252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rPr>
              <a:t>Indicator 13 - Question 6</a:t>
            </a:r>
            <a:endParaRPr>
              <a:solidFill>
                <a:schemeClr val="lt1"/>
              </a:solidFill>
            </a:endParaRPr>
          </a:p>
          <a:p>
            <a:pPr indent="0" lvl="0" marL="0" rtl="0" algn="ctr">
              <a:spcBef>
                <a:spcPts val="0"/>
              </a:spcBef>
              <a:spcAft>
                <a:spcPts val="0"/>
              </a:spcAft>
              <a:buSzPts val="2800"/>
              <a:buNone/>
            </a:pPr>
            <a:r>
              <a:rPr b="1" lang="en" sz="2400">
                <a:solidFill>
                  <a:srgbClr val="053785"/>
                </a:solidFill>
              </a:rPr>
              <a:t>NDE Indicator 13 Data Collection Application Question 13</a:t>
            </a:r>
            <a:endParaRPr>
              <a:solidFill>
                <a:schemeClr val="lt1"/>
              </a:solidFill>
            </a:endParaRPr>
          </a:p>
        </p:txBody>
      </p:sp>
      <p:sp>
        <p:nvSpPr>
          <p:cNvPr id="370" name="Google Shape;370;p61"/>
          <p:cNvSpPr txBox="1"/>
          <p:nvPr>
            <p:ph idx="1" type="subTitle"/>
          </p:nvPr>
        </p:nvSpPr>
        <p:spPr>
          <a:xfrm>
            <a:off x="311700" y="3032275"/>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100000"/>
              <a:buNone/>
            </a:pPr>
            <a:r>
              <a:rPr lang="en">
                <a:solidFill>
                  <a:schemeClr val="lt1"/>
                </a:solidFill>
              </a:rPr>
              <a:t>Is (are) there annual IEP goal(s) related to the student’s transition services needs?</a:t>
            </a:r>
            <a:endParaRPr>
              <a:solidFill>
                <a:schemeClr val="lt1"/>
              </a:solidFill>
            </a:endParaRPr>
          </a:p>
        </p:txBody>
      </p:sp>
      <p:sp>
        <p:nvSpPr>
          <p:cNvPr id="371" name="Google Shape;371;p61"/>
          <p:cNvSpPr txBox="1"/>
          <p:nvPr/>
        </p:nvSpPr>
        <p:spPr>
          <a:xfrm>
            <a:off x="0" y="3893900"/>
            <a:ext cx="91440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Objective: IEP Team Members will be able to connect every postsecondary goal (PSGs) and it’s connecting service or </a:t>
            </a:r>
            <a:r>
              <a:rPr lang="en" sz="1800">
                <a:solidFill>
                  <a:schemeClr val="lt1"/>
                </a:solidFill>
              </a:rPr>
              <a:t>activity</a:t>
            </a:r>
            <a:r>
              <a:rPr lang="en" sz="1800">
                <a:solidFill>
                  <a:schemeClr val="lt1"/>
                </a:solidFill>
              </a:rPr>
              <a:t>, to at least one annual IEP goal</a:t>
            </a:r>
            <a:endParaRPr sz="1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29729"/>
              <a:buFont typeface="Arial"/>
              <a:buNone/>
            </a:pPr>
            <a:r>
              <a:rPr lang="en" sz="3700">
                <a:solidFill>
                  <a:srgbClr val="053785"/>
                </a:solidFill>
                <a:latin typeface="Oswald"/>
                <a:ea typeface="Oswald"/>
                <a:cs typeface="Oswald"/>
                <a:sym typeface="Oswald"/>
              </a:rPr>
              <a:t>Indicator 13 CAP Training Objectives</a:t>
            </a:r>
            <a:endParaRPr sz="2000">
              <a:solidFill>
                <a:srgbClr val="053785"/>
              </a:solidFill>
              <a:latin typeface="Oswald"/>
              <a:ea typeface="Oswald"/>
              <a:cs typeface="Oswald"/>
              <a:sym typeface="Oswald"/>
            </a:endParaRPr>
          </a:p>
          <a:p>
            <a:pPr indent="0" lvl="0" marL="0" rtl="0" algn="l">
              <a:lnSpc>
                <a:spcPct val="100000"/>
              </a:lnSpc>
              <a:spcBef>
                <a:spcPts val="0"/>
              </a:spcBef>
              <a:spcAft>
                <a:spcPts val="0"/>
              </a:spcAft>
              <a:buSzPct val="111111"/>
              <a:buNone/>
            </a:pPr>
            <a:r>
              <a:t/>
            </a:r>
            <a:endParaRPr>
              <a:solidFill>
                <a:srgbClr val="053785"/>
              </a:solidFill>
            </a:endParaRPr>
          </a:p>
        </p:txBody>
      </p:sp>
      <p:sp>
        <p:nvSpPr>
          <p:cNvPr id="83" name="Google Shape;83;p17"/>
          <p:cNvSpPr txBox="1"/>
          <p:nvPr>
            <p:ph idx="1" type="body"/>
          </p:nvPr>
        </p:nvSpPr>
        <p:spPr>
          <a:xfrm>
            <a:off x="169725" y="1442800"/>
            <a:ext cx="8809500" cy="2887800"/>
          </a:xfrm>
          <a:prstGeom prst="rect">
            <a:avLst/>
          </a:prstGeom>
          <a:solidFill>
            <a:srgbClr val="FFF2CC"/>
          </a:solid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b="1" lang="en" sz="2300">
                <a:solidFill>
                  <a:srgbClr val="31394D"/>
                </a:solidFill>
                <a:latin typeface="Raleway"/>
                <a:ea typeface="Raleway"/>
                <a:cs typeface="Raleway"/>
                <a:sym typeface="Raleway"/>
              </a:rPr>
              <a:t>Objective 1: </a:t>
            </a:r>
            <a:r>
              <a:rPr lang="en" sz="2300">
                <a:solidFill>
                  <a:srgbClr val="31394D"/>
                </a:solidFill>
                <a:latin typeface="Raleway"/>
                <a:ea typeface="Raleway"/>
                <a:cs typeface="Raleway"/>
                <a:sym typeface="Raleway"/>
              </a:rPr>
              <a:t>Individuals will understand what Indicator 13 is and how it connects to Student IEPs in the area of transition planning</a:t>
            </a:r>
            <a:endParaRPr sz="23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t/>
            </a:r>
            <a:endParaRPr sz="23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rPr b="1" lang="en" sz="2300">
                <a:solidFill>
                  <a:srgbClr val="31394D"/>
                </a:solidFill>
                <a:latin typeface="Raleway"/>
                <a:ea typeface="Raleway"/>
                <a:cs typeface="Raleway"/>
                <a:sym typeface="Raleway"/>
              </a:rPr>
              <a:t>Objective 2: </a:t>
            </a:r>
            <a:r>
              <a:rPr lang="en" sz="2300">
                <a:solidFill>
                  <a:srgbClr val="31394D"/>
                </a:solidFill>
                <a:latin typeface="Raleway"/>
                <a:ea typeface="Raleway"/>
                <a:cs typeface="Raleway"/>
                <a:sym typeface="Raleway"/>
              </a:rPr>
              <a:t>Individuals will understand the components of creating a meaningful transition plan for </a:t>
            </a:r>
            <a:r>
              <a:rPr lang="en" sz="2300">
                <a:solidFill>
                  <a:srgbClr val="31394D"/>
                </a:solidFill>
                <a:latin typeface="Raleway"/>
                <a:ea typeface="Raleway"/>
                <a:cs typeface="Raleway"/>
                <a:sym typeface="Raleway"/>
              </a:rPr>
              <a:t>students</a:t>
            </a:r>
            <a:r>
              <a:rPr lang="en" sz="2300">
                <a:solidFill>
                  <a:srgbClr val="31394D"/>
                </a:solidFill>
                <a:latin typeface="Raleway"/>
                <a:ea typeface="Raleway"/>
                <a:cs typeface="Raleway"/>
                <a:sym typeface="Raleway"/>
              </a:rPr>
              <a:t> with IEPs that are age 14 or older</a:t>
            </a:r>
            <a:endParaRPr sz="23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t/>
            </a:r>
            <a:endParaRPr sz="23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rPr b="1" lang="en" sz="2300">
                <a:solidFill>
                  <a:srgbClr val="31394D"/>
                </a:solidFill>
                <a:latin typeface="Raleway"/>
                <a:ea typeface="Raleway"/>
                <a:cs typeface="Raleway"/>
                <a:sym typeface="Raleway"/>
              </a:rPr>
              <a:t>Objective 3:</a:t>
            </a:r>
            <a:r>
              <a:rPr lang="en" sz="2300">
                <a:solidFill>
                  <a:srgbClr val="31394D"/>
                </a:solidFill>
                <a:latin typeface="Raleway"/>
                <a:ea typeface="Raleway"/>
                <a:cs typeface="Raleway"/>
                <a:sym typeface="Raleway"/>
              </a:rPr>
              <a:t> Individuals will be given explicit instruction surrounding components of Indicator 13 in which their district was served corrective action planning on</a:t>
            </a:r>
            <a:endParaRPr sz="2300">
              <a:solidFill>
                <a:srgbClr val="31394D"/>
              </a:solidFill>
              <a:latin typeface="Raleway"/>
              <a:ea typeface="Raleway"/>
              <a:cs typeface="Raleway"/>
              <a:sym typeface="Ralew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Google Shape;376;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000000"/>
              </a:buClr>
              <a:buSzPct val="111111"/>
              <a:buFont typeface="Arial"/>
              <a:buNone/>
            </a:pPr>
            <a:r>
              <a:rPr lang="en"/>
              <a:t>Indicator 13 Checklist, Question 6; Rule References</a:t>
            </a:r>
            <a:endParaRPr/>
          </a:p>
        </p:txBody>
      </p:sp>
      <p:sp>
        <p:nvSpPr>
          <p:cNvPr id="377" name="Google Shape;377;p62"/>
          <p:cNvSpPr txBox="1"/>
          <p:nvPr>
            <p:ph idx="1" type="body"/>
          </p:nvPr>
        </p:nvSpPr>
        <p:spPr>
          <a:xfrm>
            <a:off x="311700" y="1247650"/>
            <a:ext cx="8520600" cy="227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400" u="sng">
                <a:solidFill>
                  <a:schemeClr val="dk1"/>
                </a:solidFill>
                <a:latin typeface="Arial Narrow"/>
                <a:ea typeface="Arial Narrow"/>
                <a:cs typeface="Arial Narrow"/>
                <a:sym typeface="Arial Narrow"/>
              </a:rPr>
              <a:t>92 NAC 51-007.07A9: </a:t>
            </a:r>
            <a:endParaRPr b="1" sz="2400" u="sng">
              <a:solidFill>
                <a:schemeClr val="dk1"/>
              </a:solidFill>
              <a:latin typeface="Arial Narrow"/>
              <a:ea typeface="Arial Narrow"/>
              <a:cs typeface="Arial Narrow"/>
              <a:sym typeface="Arial Narrow"/>
            </a:endParaRPr>
          </a:p>
          <a:p>
            <a:pPr indent="0" lvl="0" marL="0" rtl="0" algn="l">
              <a:lnSpc>
                <a:spcPct val="100000"/>
              </a:lnSpc>
              <a:spcBef>
                <a:spcPts val="0"/>
              </a:spcBef>
              <a:spcAft>
                <a:spcPts val="0"/>
              </a:spcAft>
              <a:buNone/>
            </a:pPr>
            <a:r>
              <a:rPr lang="en" sz="2100">
                <a:solidFill>
                  <a:schemeClr val="dk1"/>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None/>
            </a:pPr>
            <a:r>
              <a:t/>
            </a:r>
            <a:endParaRPr b="1" sz="21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None/>
            </a:pPr>
            <a:r>
              <a:rPr b="1" lang="en" sz="2100">
                <a:solidFill>
                  <a:schemeClr val="dk1"/>
                </a:solidFill>
                <a:latin typeface="Arial Narrow"/>
                <a:ea typeface="Arial Narrow"/>
                <a:cs typeface="Arial Narrow"/>
                <a:sym typeface="Arial Narrow"/>
              </a:rPr>
              <a:t>   51-007.07A9b: </a:t>
            </a:r>
            <a:r>
              <a:rPr lang="en" sz="2100">
                <a:solidFill>
                  <a:schemeClr val="dk1"/>
                </a:solidFill>
                <a:latin typeface="Arial Narrow"/>
                <a:ea typeface="Arial Narrow"/>
                <a:cs typeface="Arial Narrow"/>
                <a:sym typeface="Arial Narrow"/>
              </a:rPr>
              <a:t>The transition services (including courses of study) needed to assist the child in reaching those goals;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1" name="Shape 381"/>
        <p:cNvGrpSpPr/>
        <p:nvPr/>
      </p:nvGrpSpPr>
      <p:grpSpPr>
        <a:xfrm>
          <a:off x="0" y="0"/>
          <a:ext cx="0" cy="0"/>
          <a:chOff x="0" y="0"/>
          <a:chExt cx="0" cy="0"/>
        </a:xfrm>
      </p:grpSpPr>
      <p:sp>
        <p:nvSpPr>
          <p:cNvPr id="382" name="Google Shape;382;p63"/>
          <p:cNvSpPr txBox="1"/>
          <p:nvPr>
            <p:ph type="title"/>
          </p:nvPr>
        </p:nvSpPr>
        <p:spPr>
          <a:xfrm>
            <a:off x="311700" y="646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5702"/>
              <a:buNone/>
            </a:pPr>
            <a:r>
              <a:rPr b="1" lang="en" sz="2688"/>
              <a:t>Indicator 13 Checklist, Question 6; </a:t>
            </a:r>
            <a:r>
              <a:rPr b="1" lang="en" sz="1577"/>
              <a:t>Student Data Collection Application </a:t>
            </a:r>
            <a:endParaRPr b="1" sz="1577"/>
          </a:p>
          <a:p>
            <a:pPr indent="0" lvl="0" marL="0" rtl="0" algn="l">
              <a:lnSpc>
                <a:spcPct val="100000"/>
              </a:lnSpc>
              <a:spcBef>
                <a:spcPts val="0"/>
              </a:spcBef>
              <a:spcAft>
                <a:spcPts val="0"/>
              </a:spcAft>
              <a:buSzPct val="138614"/>
              <a:buNone/>
            </a:pPr>
            <a:r>
              <a:rPr lang="en" sz="2244">
                <a:solidFill>
                  <a:srgbClr val="FF0000"/>
                </a:solidFill>
              </a:rPr>
              <a:t>(What NDE required to be answered for each file review)</a:t>
            </a:r>
            <a:endParaRPr sz="2244">
              <a:solidFill>
                <a:srgbClr val="FF0000"/>
              </a:solidFill>
            </a:endParaRPr>
          </a:p>
        </p:txBody>
      </p:sp>
      <p:sp>
        <p:nvSpPr>
          <p:cNvPr id="383" name="Google Shape;383;p63"/>
          <p:cNvSpPr txBox="1"/>
          <p:nvPr/>
        </p:nvSpPr>
        <p:spPr>
          <a:xfrm>
            <a:off x="3389450" y="337980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pic>
        <p:nvPicPr>
          <p:cNvPr id="384" name="Google Shape;384;p63"/>
          <p:cNvPicPr preferRelativeResize="0"/>
          <p:nvPr/>
        </p:nvPicPr>
        <p:blipFill>
          <a:blip r:embed="rId4">
            <a:alphaModFix/>
          </a:blip>
          <a:stretch>
            <a:fillRect/>
          </a:stretch>
        </p:blipFill>
        <p:spPr>
          <a:xfrm>
            <a:off x="629825" y="1882588"/>
            <a:ext cx="7410450" cy="12573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8" name="Shape 388"/>
        <p:cNvGrpSpPr/>
        <p:nvPr/>
      </p:nvGrpSpPr>
      <p:grpSpPr>
        <a:xfrm>
          <a:off x="0" y="0"/>
          <a:ext cx="0" cy="0"/>
          <a:chOff x="0" y="0"/>
          <a:chExt cx="0" cy="0"/>
        </a:xfrm>
      </p:grpSpPr>
      <p:sp>
        <p:nvSpPr>
          <p:cNvPr id="389" name="Google Shape;389;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Question 6; </a:t>
            </a:r>
            <a:endParaRPr/>
          </a:p>
          <a:p>
            <a:pPr indent="0" lvl="0" marL="0" rtl="0" algn="l">
              <a:lnSpc>
                <a:spcPct val="100000"/>
              </a:lnSpc>
              <a:spcBef>
                <a:spcPts val="0"/>
              </a:spcBef>
              <a:spcAft>
                <a:spcPts val="0"/>
              </a:spcAft>
              <a:buSzPct val="111111"/>
              <a:buNone/>
            </a:pPr>
            <a:r>
              <a:rPr lang="en"/>
              <a:t>Is (are) there annual IEP goal(s) related to the student’s transition services needs?</a:t>
            </a:r>
            <a:endParaRPr/>
          </a:p>
        </p:txBody>
      </p:sp>
      <p:sp>
        <p:nvSpPr>
          <p:cNvPr id="390" name="Google Shape;390;p64"/>
          <p:cNvSpPr txBox="1"/>
          <p:nvPr>
            <p:ph idx="1" type="body"/>
          </p:nvPr>
        </p:nvSpPr>
        <p:spPr>
          <a:xfrm>
            <a:off x="311700" y="1849500"/>
            <a:ext cx="8520600" cy="2719200"/>
          </a:xfrm>
          <a:prstGeom prst="rect">
            <a:avLst/>
          </a:prstGeom>
          <a:solidFill>
            <a:srgbClr val="FFF2CC"/>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t>Step 1: Ensure that each PSG has at least one transition service or activity linked to it </a:t>
            </a:r>
            <a:r>
              <a:rPr lang="en"/>
              <a:t>within</a:t>
            </a:r>
            <a:r>
              <a:rPr lang="en"/>
              <a:t> the transition plan</a:t>
            </a:r>
            <a:endParaRPr/>
          </a:p>
          <a:p>
            <a:pPr indent="0" lvl="0" marL="0" rtl="0" algn="l">
              <a:lnSpc>
                <a:spcPct val="115000"/>
              </a:lnSpc>
              <a:spcBef>
                <a:spcPts val="1200"/>
              </a:spcBef>
              <a:spcAft>
                <a:spcPts val="0"/>
              </a:spcAft>
              <a:buNone/>
            </a:pPr>
            <a:r>
              <a:rPr lang="en"/>
              <a:t>Step 2: Ensure each PSG is somehow linked to at least one annual IEP goal - one annual IEP goal could be linked to one, two, or all three PSGs</a:t>
            </a:r>
            <a:endParaRPr/>
          </a:p>
          <a:p>
            <a:pPr indent="0" lvl="0" marL="0" rtl="0" algn="l">
              <a:lnSpc>
                <a:spcPct val="115000"/>
              </a:lnSpc>
              <a:spcBef>
                <a:spcPts val="1200"/>
              </a:spcBef>
              <a:spcAft>
                <a:spcPts val="1200"/>
              </a:spcAft>
              <a:buNone/>
            </a:pPr>
            <a:r>
              <a:rPr lang="en"/>
              <a:t>If Step 1 and Step 2 are done correctly then…..</a:t>
            </a:r>
            <a:r>
              <a:rPr lang="en">
                <a:solidFill>
                  <a:srgbClr val="031492"/>
                </a:solidFill>
              </a:rPr>
              <a:t> a transition service/activity </a:t>
            </a:r>
            <a:r>
              <a:rPr lang="en">
                <a:solidFill>
                  <a:srgbClr val="BF9000"/>
                </a:solidFill>
              </a:rPr>
              <a:t>is linked to a PSG</a:t>
            </a:r>
            <a:r>
              <a:rPr lang="en"/>
              <a:t> and </a:t>
            </a:r>
            <a:r>
              <a:rPr lang="en">
                <a:solidFill>
                  <a:srgbClr val="BF9000"/>
                </a:solidFill>
              </a:rPr>
              <a:t>a PSG</a:t>
            </a:r>
            <a:r>
              <a:rPr lang="en">
                <a:solidFill>
                  <a:srgbClr val="7F6000"/>
                </a:solidFill>
              </a:rPr>
              <a:t> </a:t>
            </a:r>
            <a:r>
              <a:rPr lang="en">
                <a:solidFill>
                  <a:srgbClr val="053785"/>
                </a:solidFill>
              </a:rPr>
              <a:t>is linked to an Annual IEP Goal</a:t>
            </a:r>
            <a:r>
              <a:rPr lang="en"/>
              <a:t>; therefore,</a:t>
            </a:r>
            <a:r>
              <a:rPr lang="en"/>
              <a:t> the </a:t>
            </a:r>
            <a:r>
              <a:rPr b="1" lang="en">
                <a:solidFill>
                  <a:srgbClr val="053785"/>
                </a:solidFill>
              </a:rPr>
              <a:t>transition service/activity should be able to be linked to the Annual IEP Goal.</a:t>
            </a:r>
            <a:endParaRPr b="1">
              <a:solidFill>
                <a:srgbClr val="05378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4" name="Shape 394"/>
        <p:cNvGrpSpPr/>
        <p:nvPr/>
      </p:nvGrpSpPr>
      <p:grpSpPr>
        <a:xfrm>
          <a:off x="0" y="0"/>
          <a:ext cx="0" cy="0"/>
          <a:chOff x="0" y="0"/>
          <a:chExt cx="0" cy="0"/>
        </a:xfrm>
      </p:grpSpPr>
      <p:sp>
        <p:nvSpPr>
          <p:cNvPr id="395" name="Google Shape;395;p65"/>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6;</a:t>
            </a:r>
            <a:endParaRPr b="1"/>
          </a:p>
          <a:p>
            <a:pPr indent="0" lvl="0" marL="0" rtl="0" algn="l">
              <a:lnSpc>
                <a:spcPct val="100000"/>
              </a:lnSpc>
              <a:spcBef>
                <a:spcPts val="0"/>
              </a:spcBef>
              <a:spcAft>
                <a:spcPts val="0"/>
              </a:spcAft>
              <a:buSzPct val="132075"/>
              <a:buNone/>
            </a:pPr>
            <a:r>
              <a:rPr lang="en" sz="2355"/>
              <a:t>How do we align Annual Goals to PSGs and their Transition Activities/Services?</a:t>
            </a:r>
            <a:endParaRPr sz="2355"/>
          </a:p>
        </p:txBody>
      </p:sp>
      <p:sp>
        <p:nvSpPr>
          <p:cNvPr id="396" name="Google Shape;396;p65"/>
          <p:cNvSpPr txBox="1"/>
          <p:nvPr>
            <p:ph idx="1" type="body"/>
          </p:nvPr>
        </p:nvSpPr>
        <p:spPr>
          <a:xfrm>
            <a:off x="311700" y="1442800"/>
            <a:ext cx="8520600" cy="3126000"/>
          </a:xfrm>
          <a:prstGeom prst="rect">
            <a:avLst/>
          </a:prstGeom>
          <a:solidFill>
            <a:srgbClr val="FFF2CC"/>
          </a:solid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lang="en"/>
              <a:t>Step 1: Start by thinking about the reason the student needs specialized instruction from a special education? (why are they in special education)</a:t>
            </a:r>
            <a:endParaRPr/>
          </a:p>
          <a:p>
            <a:pPr indent="0" lvl="0" marL="0" rtl="0" algn="l">
              <a:lnSpc>
                <a:spcPct val="115000"/>
              </a:lnSpc>
              <a:spcBef>
                <a:spcPts val="1200"/>
              </a:spcBef>
              <a:spcAft>
                <a:spcPts val="0"/>
              </a:spcAft>
              <a:buNone/>
            </a:pPr>
            <a:r>
              <a:rPr lang="en"/>
              <a:t>Step 2: Consider the minimum industry standards needed to move from high school toward their postsecondary goals</a:t>
            </a:r>
            <a:endParaRPr/>
          </a:p>
          <a:p>
            <a:pPr indent="0" lvl="0" marL="0" rtl="0" algn="l">
              <a:lnSpc>
                <a:spcPct val="115000"/>
              </a:lnSpc>
              <a:spcBef>
                <a:spcPts val="1200"/>
              </a:spcBef>
              <a:spcAft>
                <a:spcPts val="0"/>
              </a:spcAft>
              <a:buNone/>
            </a:pPr>
            <a:r>
              <a:rPr lang="en"/>
              <a:t>Example: A student’s employment postsecondary goal requires a 4 year degree. Think about why the student needs special education supports and what skills do they still need to acquire in order to be </a:t>
            </a:r>
            <a:r>
              <a:rPr lang="en"/>
              <a:t>accepted</a:t>
            </a:r>
            <a:r>
              <a:rPr lang="en"/>
              <a:t> into college and be successful in college.</a:t>
            </a:r>
            <a:endParaRPr/>
          </a:p>
          <a:p>
            <a:pPr indent="-325755" lvl="0" marL="457200" rtl="0" algn="l">
              <a:lnSpc>
                <a:spcPct val="115000"/>
              </a:lnSpc>
              <a:spcBef>
                <a:spcPts val="1200"/>
              </a:spcBef>
              <a:spcAft>
                <a:spcPts val="0"/>
              </a:spcAft>
              <a:buSzPct val="100000"/>
              <a:buChar char="-"/>
            </a:pPr>
            <a:r>
              <a:rPr lang="en"/>
              <a:t>If the student struggles with meeting homework deadlines, there may be an annual IEP goal that supports executive functioning skills with organization, time management, etc. - that goal could then be linked to the employment PSG and/or education PSG since it is a necessity to meet both</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0" name="Shape 400"/>
        <p:cNvGrpSpPr/>
        <p:nvPr/>
      </p:nvGrpSpPr>
      <p:grpSpPr>
        <a:xfrm>
          <a:off x="0" y="0"/>
          <a:ext cx="0" cy="0"/>
          <a:chOff x="0" y="0"/>
          <a:chExt cx="0" cy="0"/>
        </a:xfrm>
      </p:grpSpPr>
      <p:sp>
        <p:nvSpPr>
          <p:cNvPr id="401" name="Google Shape;401;p66"/>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6;</a:t>
            </a:r>
            <a:endParaRPr b="1"/>
          </a:p>
          <a:p>
            <a:pPr indent="0" lvl="0" marL="0" rtl="0" algn="l">
              <a:lnSpc>
                <a:spcPct val="100000"/>
              </a:lnSpc>
              <a:spcBef>
                <a:spcPts val="0"/>
              </a:spcBef>
              <a:spcAft>
                <a:spcPts val="0"/>
              </a:spcAft>
              <a:buSzPct val="153846"/>
              <a:buNone/>
            </a:pPr>
            <a:r>
              <a:rPr lang="en" sz="2022"/>
              <a:t>Additional example to think through when </a:t>
            </a:r>
            <a:r>
              <a:rPr lang="en" sz="2022"/>
              <a:t>aligning Annual Goals to PSGs and their Transition Activities/Services?</a:t>
            </a:r>
            <a:endParaRPr sz="2022"/>
          </a:p>
        </p:txBody>
      </p:sp>
      <p:sp>
        <p:nvSpPr>
          <p:cNvPr id="402" name="Google Shape;402;p66"/>
          <p:cNvSpPr txBox="1"/>
          <p:nvPr>
            <p:ph idx="1" type="body"/>
          </p:nvPr>
        </p:nvSpPr>
        <p:spPr>
          <a:xfrm>
            <a:off x="311700" y="1361050"/>
            <a:ext cx="8520600" cy="3126000"/>
          </a:xfrm>
          <a:prstGeom prst="rect">
            <a:avLst/>
          </a:prstGeom>
          <a:solidFill>
            <a:srgbClr val="FFF2CC"/>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400">
                <a:solidFill>
                  <a:srgbClr val="053785"/>
                </a:solidFill>
              </a:rPr>
              <a:t>Example: Student wants to go to college to be a teacher. </a:t>
            </a:r>
            <a:r>
              <a:rPr b="1" i="1" lang="en" sz="1400" u="sng">
                <a:solidFill>
                  <a:srgbClr val="031492"/>
                </a:solidFill>
                <a:hlinkClick r:id="rId4">
                  <a:extLst>
                    <a:ext uri="{A12FA001-AC4F-418D-AE19-62706E023703}">
                      <ahyp:hlinkClr val="tx"/>
                    </a:ext>
                  </a:extLst>
                </a:hlinkClick>
              </a:rPr>
              <a:t>The Landmark Guide to College Readiness</a:t>
            </a:r>
            <a:r>
              <a:rPr lang="en" sz="1400">
                <a:solidFill>
                  <a:srgbClr val="053785"/>
                </a:solidFill>
              </a:rPr>
              <a:t> states that student needs the below </a:t>
            </a:r>
            <a:r>
              <a:rPr lang="en" sz="1400">
                <a:solidFill>
                  <a:srgbClr val="053785"/>
                </a:solidFill>
              </a:rPr>
              <a:t>academic</a:t>
            </a:r>
            <a:r>
              <a:rPr lang="en" sz="1400">
                <a:solidFill>
                  <a:srgbClr val="053785"/>
                </a:solidFill>
              </a:rPr>
              <a:t> skills as a minimum skills set to consider a successful college </a:t>
            </a:r>
            <a:r>
              <a:rPr lang="en" sz="1400">
                <a:solidFill>
                  <a:srgbClr val="053785"/>
                </a:solidFill>
              </a:rPr>
              <a:t>experience</a:t>
            </a:r>
            <a:r>
              <a:rPr lang="en" sz="1400">
                <a:solidFill>
                  <a:srgbClr val="053785"/>
                </a:solidFill>
              </a:rPr>
              <a:t>. Can your student complete these necessary skills? If not, what activities or IEP goals could you implement to bridge that gap for your student?</a:t>
            </a:r>
            <a:endParaRPr sz="1400">
              <a:solidFill>
                <a:srgbClr val="053785"/>
              </a:solidFill>
            </a:endParaRPr>
          </a:p>
        </p:txBody>
      </p:sp>
      <p:pic>
        <p:nvPicPr>
          <p:cNvPr id="403" name="Google Shape;403;p66"/>
          <p:cNvPicPr preferRelativeResize="0"/>
          <p:nvPr/>
        </p:nvPicPr>
        <p:blipFill>
          <a:blip r:embed="rId5">
            <a:alphaModFix/>
          </a:blip>
          <a:stretch>
            <a:fillRect/>
          </a:stretch>
        </p:blipFill>
        <p:spPr>
          <a:xfrm>
            <a:off x="198628" y="2419353"/>
            <a:ext cx="8639900" cy="21801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7" name="Shape 407"/>
        <p:cNvGrpSpPr/>
        <p:nvPr/>
      </p:nvGrpSpPr>
      <p:grpSpPr>
        <a:xfrm>
          <a:off x="0" y="0"/>
          <a:ext cx="0" cy="0"/>
          <a:chOff x="0" y="0"/>
          <a:chExt cx="0" cy="0"/>
        </a:xfrm>
      </p:grpSpPr>
      <p:sp>
        <p:nvSpPr>
          <p:cNvPr id="408" name="Google Shape;408;p67"/>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Indicator 13, Question 6;</a:t>
            </a:r>
            <a:endParaRPr b="1"/>
          </a:p>
          <a:p>
            <a:pPr indent="0" lvl="0" marL="0" rtl="0" algn="l">
              <a:lnSpc>
                <a:spcPct val="100000"/>
              </a:lnSpc>
              <a:spcBef>
                <a:spcPts val="0"/>
              </a:spcBef>
              <a:spcAft>
                <a:spcPts val="0"/>
              </a:spcAft>
              <a:buSzPct val="212120"/>
              <a:buNone/>
            </a:pPr>
            <a:r>
              <a:rPr lang="en" sz="1466"/>
              <a:t>Additional Resource to assist in </a:t>
            </a:r>
            <a:r>
              <a:rPr lang="en" sz="1466"/>
              <a:t>aligning Annual Goals to PSGs and their Transition Activities/Services?</a:t>
            </a:r>
            <a:endParaRPr sz="1466"/>
          </a:p>
        </p:txBody>
      </p:sp>
      <p:sp>
        <p:nvSpPr>
          <p:cNvPr id="409" name="Google Shape;409;p67"/>
          <p:cNvSpPr txBox="1"/>
          <p:nvPr>
            <p:ph idx="1" type="body"/>
          </p:nvPr>
        </p:nvSpPr>
        <p:spPr>
          <a:xfrm>
            <a:off x="492925" y="2177200"/>
            <a:ext cx="2641200" cy="21606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solidFill>
                  <a:srgbClr val="31394D"/>
                </a:solidFill>
                <a:latin typeface="Raleway"/>
                <a:ea typeface="Raleway"/>
                <a:cs typeface="Raleway"/>
                <a:sym typeface="Raleway"/>
              </a:rPr>
              <a:t>NDE’s </a:t>
            </a:r>
            <a:r>
              <a:rPr b="1" lang="en" u="sng">
                <a:solidFill>
                  <a:srgbClr val="053785"/>
                </a:solidFill>
                <a:latin typeface="Raleway"/>
                <a:ea typeface="Raleway"/>
                <a:cs typeface="Raleway"/>
                <a:sym typeface="Raleway"/>
                <a:hlinkClick r:id="rId4">
                  <a:extLst>
                    <a:ext uri="{A12FA001-AC4F-418D-AE19-62706E023703}">
                      <ahyp:hlinkClr val="tx"/>
                    </a:ext>
                  </a:extLst>
                </a:hlinkClick>
              </a:rPr>
              <a:t>Career Ready Standards </a:t>
            </a:r>
            <a:endParaRPr b="1" sz="1400">
              <a:solidFill>
                <a:srgbClr val="053785"/>
              </a:solidFill>
            </a:endParaRPr>
          </a:p>
          <a:p>
            <a:pPr indent="0" lvl="0" marL="0" rtl="0" algn="ctr">
              <a:lnSpc>
                <a:spcPct val="100000"/>
              </a:lnSpc>
              <a:spcBef>
                <a:spcPts val="0"/>
              </a:spcBef>
              <a:spcAft>
                <a:spcPts val="0"/>
              </a:spcAft>
              <a:buNone/>
            </a:pPr>
            <a:r>
              <a:t/>
            </a:r>
            <a:endParaRPr sz="1400"/>
          </a:p>
          <a:p>
            <a:pPr indent="0" lvl="0" marL="0" rtl="0" algn="ctr">
              <a:lnSpc>
                <a:spcPct val="100000"/>
              </a:lnSpc>
              <a:spcBef>
                <a:spcPts val="0"/>
              </a:spcBef>
              <a:spcAft>
                <a:spcPts val="0"/>
              </a:spcAft>
              <a:buNone/>
            </a:pPr>
            <a:r>
              <a:rPr lang="en" sz="1400"/>
              <a:t>These are aligned to state standards and provides the list of skills that an individual should be able to demonstrate to show they are career ready in their selected field</a:t>
            </a:r>
            <a:endParaRPr sz="1400"/>
          </a:p>
        </p:txBody>
      </p:sp>
      <p:pic>
        <p:nvPicPr>
          <p:cNvPr id="410" name="Google Shape;410;p67"/>
          <p:cNvPicPr preferRelativeResize="0"/>
          <p:nvPr/>
        </p:nvPicPr>
        <p:blipFill>
          <a:blip r:embed="rId5">
            <a:alphaModFix/>
          </a:blip>
          <a:stretch>
            <a:fillRect/>
          </a:stretch>
        </p:blipFill>
        <p:spPr>
          <a:xfrm>
            <a:off x="209500" y="1122750"/>
            <a:ext cx="3128825" cy="945150"/>
          </a:xfrm>
          <a:prstGeom prst="rect">
            <a:avLst/>
          </a:prstGeom>
          <a:noFill/>
          <a:ln>
            <a:noFill/>
          </a:ln>
        </p:spPr>
      </p:pic>
      <p:pic>
        <p:nvPicPr>
          <p:cNvPr id="411" name="Google Shape;411;p67"/>
          <p:cNvPicPr preferRelativeResize="0"/>
          <p:nvPr/>
        </p:nvPicPr>
        <p:blipFill>
          <a:blip r:embed="rId6">
            <a:alphaModFix/>
          </a:blip>
          <a:stretch>
            <a:fillRect/>
          </a:stretch>
        </p:blipFill>
        <p:spPr>
          <a:xfrm>
            <a:off x="3949675" y="1264950"/>
            <a:ext cx="1768489" cy="3072850"/>
          </a:xfrm>
          <a:prstGeom prst="rect">
            <a:avLst/>
          </a:prstGeom>
          <a:noFill/>
          <a:ln>
            <a:noFill/>
          </a:ln>
        </p:spPr>
      </p:pic>
      <p:pic>
        <p:nvPicPr>
          <p:cNvPr id="412" name="Google Shape;412;p67"/>
          <p:cNvPicPr preferRelativeResize="0"/>
          <p:nvPr/>
        </p:nvPicPr>
        <p:blipFill>
          <a:blip r:embed="rId7">
            <a:alphaModFix/>
          </a:blip>
          <a:stretch>
            <a:fillRect/>
          </a:stretch>
        </p:blipFill>
        <p:spPr>
          <a:xfrm>
            <a:off x="5718176" y="1264950"/>
            <a:ext cx="2280275" cy="305986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6" name="Shape 416"/>
        <p:cNvGrpSpPr/>
        <p:nvPr/>
      </p:nvGrpSpPr>
      <p:grpSpPr>
        <a:xfrm>
          <a:off x="0" y="0"/>
          <a:ext cx="0" cy="0"/>
          <a:chOff x="0" y="0"/>
          <a:chExt cx="0" cy="0"/>
        </a:xfrm>
      </p:grpSpPr>
      <p:sp>
        <p:nvSpPr>
          <p:cNvPr id="417" name="Google Shape;417;p68"/>
          <p:cNvSpPr txBox="1"/>
          <p:nvPr>
            <p:ph type="ctrTitle"/>
          </p:nvPr>
        </p:nvSpPr>
        <p:spPr>
          <a:xfrm>
            <a:off x="311708" y="9252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rPr>
              <a:t>Indicator 13 - Question 7</a:t>
            </a:r>
            <a:endParaRPr>
              <a:solidFill>
                <a:schemeClr val="lt1"/>
              </a:solidFill>
            </a:endParaRPr>
          </a:p>
          <a:p>
            <a:pPr indent="0" lvl="0" marL="0" rtl="0" algn="ctr">
              <a:spcBef>
                <a:spcPts val="0"/>
              </a:spcBef>
              <a:spcAft>
                <a:spcPts val="0"/>
              </a:spcAft>
              <a:buSzPts val="2800"/>
              <a:buNone/>
            </a:pPr>
            <a:r>
              <a:rPr b="1" lang="en" sz="2400">
                <a:solidFill>
                  <a:srgbClr val="053785"/>
                </a:solidFill>
              </a:rPr>
              <a:t>NDE Indicator 13 Data Collection Application Question 6</a:t>
            </a:r>
            <a:endParaRPr>
              <a:solidFill>
                <a:schemeClr val="lt1"/>
              </a:solidFill>
            </a:endParaRPr>
          </a:p>
        </p:txBody>
      </p:sp>
      <p:sp>
        <p:nvSpPr>
          <p:cNvPr id="418" name="Google Shape;418;p68"/>
          <p:cNvSpPr txBox="1"/>
          <p:nvPr>
            <p:ph idx="1" type="subTitle"/>
          </p:nvPr>
        </p:nvSpPr>
        <p:spPr>
          <a:xfrm>
            <a:off x="311700" y="2956075"/>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100000"/>
              <a:buNone/>
            </a:pPr>
            <a:r>
              <a:rPr lang="en">
                <a:solidFill>
                  <a:schemeClr val="lt1"/>
                </a:solidFill>
              </a:rPr>
              <a:t>Is there evidence that the student was invited to the IEP Team meeting where transition services were discussed?</a:t>
            </a:r>
            <a:endParaRPr>
              <a:solidFill>
                <a:schemeClr val="lt1"/>
              </a:solidFill>
            </a:endParaRPr>
          </a:p>
        </p:txBody>
      </p:sp>
      <p:sp>
        <p:nvSpPr>
          <p:cNvPr id="419" name="Google Shape;419;p68"/>
          <p:cNvSpPr txBox="1"/>
          <p:nvPr/>
        </p:nvSpPr>
        <p:spPr>
          <a:xfrm>
            <a:off x="0" y="3884625"/>
            <a:ext cx="91440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Objective: IEP Team Members will be able to identify the necessary components required to ensure each student is invited to participate in their IEP during the year in which they are turning 14 years of age or older and what evidence will support such invite</a:t>
            </a:r>
            <a:endParaRPr>
              <a:solidFill>
                <a:schemeClr val="l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3" name="Shape 423"/>
        <p:cNvGrpSpPr/>
        <p:nvPr/>
      </p:nvGrpSpPr>
      <p:grpSpPr>
        <a:xfrm>
          <a:off x="0" y="0"/>
          <a:ext cx="0" cy="0"/>
          <a:chOff x="0" y="0"/>
          <a:chExt cx="0" cy="0"/>
        </a:xfrm>
      </p:grpSpPr>
      <p:sp>
        <p:nvSpPr>
          <p:cNvPr id="424" name="Google Shape;424;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Question 7 </a:t>
            </a:r>
            <a:r>
              <a:rPr lang="en"/>
              <a:t>Checklist</a:t>
            </a:r>
            <a:r>
              <a:rPr lang="en"/>
              <a:t>; Rule References</a:t>
            </a:r>
            <a:endParaRPr/>
          </a:p>
        </p:txBody>
      </p:sp>
      <p:sp>
        <p:nvSpPr>
          <p:cNvPr id="425" name="Google Shape;425;p69"/>
          <p:cNvSpPr txBox="1"/>
          <p:nvPr>
            <p:ph idx="1" type="body"/>
          </p:nvPr>
        </p:nvSpPr>
        <p:spPr>
          <a:xfrm>
            <a:off x="311700" y="1118900"/>
            <a:ext cx="8021400" cy="2098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900" u="sng">
                <a:solidFill>
                  <a:schemeClr val="dk1"/>
                </a:solidFill>
                <a:latin typeface="Arial Narrow"/>
                <a:ea typeface="Arial Narrow"/>
                <a:cs typeface="Arial Narrow"/>
                <a:sym typeface="Arial Narrow"/>
              </a:rPr>
              <a:t>92 NAC 007.03A10 </a:t>
            </a:r>
            <a:endParaRPr b="1" sz="1900" u="sng">
              <a:solidFill>
                <a:schemeClr val="dk1"/>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ts val="1100"/>
              <a:buFont typeface="Arial"/>
              <a:buNone/>
            </a:pPr>
            <a:r>
              <a:rPr lang="en" sz="1808">
                <a:solidFill>
                  <a:schemeClr val="dk1"/>
                </a:solidFill>
                <a:latin typeface="Arial Narrow"/>
                <a:ea typeface="Arial Narrow"/>
                <a:cs typeface="Arial Narrow"/>
                <a:sym typeface="Arial Narrow"/>
              </a:rPr>
              <a:t>If the purpose of the meeting is to consider postsecondary goals for the child and the transition services needed to assist the child in reaching those goals:  </a:t>
            </a:r>
            <a:endParaRPr sz="1808">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Clr>
                <a:schemeClr val="dk1"/>
              </a:buClr>
              <a:buSzPts val="1100"/>
              <a:buFont typeface="Arial"/>
              <a:buNone/>
            </a:pPr>
            <a:r>
              <a:rPr lang="en" sz="1808">
                <a:solidFill>
                  <a:schemeClr val="dk1"/>
                </a:solidFill>
                <a:latin typeface="Arial Narrow"/>
                <a:ea typeface="Arial Narrow"/>
                <a:cs typeface="Arial Narrow"/>
                <a:sym typeface="Arial Narrow"/>
              </a:rPr>
              <a:t>   </a:t>
            </a:r>
            <a:r>
              <a:rPr b="1" lang="en" sz="1808">
                <a:solidFill>
                  <a:schemeClr val="dk1"/>
                </a:solidFill>
                <a:latin typeface="Arial Narrow"/>
                <a:ea typeface="Arial Narrow"/>
                <a:cs typeface="Arial Narrow"/>
                <a:sym typeface="Arial Narrow"/>
              </a:rPr>
              <a:t>007.03A10a</a:t>
            </a:r>
            <a:r>
              <a:rPr lang="en" sz="1808">
                <a:solidFill>
                  <a:schemeClr val="dk1"/>
                </a:solidFill>
                <a:latin typeface="Arial Narrow"/>
                <a:ea typeface="Arial Narrow"/>
                <a:cs typeface="Arial Narrow"/>
                <a:sym typeface="Arial Narrow"/>
              </a:rPr>
              <a:t> The school district or approved cooperative must invite the child;</a:t>
            </a:r>
            <a:endParaRPr sz="1808">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Clr>
                <a:schemeClr val="dk1"/>
              </a:buClr>
              <a:buSzPts val="1100"/>
              <a:buFont typeface="Arial"/>
              <a:buNone/>
            </a:pPr>
            <a:r>
              <a:rPr lang="en" sz="1808">
                <a:solidFill>
                  <a:schemeClr val="dk1"/>
                </a:solidFill>
                <a:latin typeface="Arial Narrow"/>
                <a:ea typeface="Arial Narrow"/>
                <a:cs typeface="Arial Narrow"/>
                <a:sym typeface="Arial Narrow"/>
              </a:rPr>
              <a:t>   </a:t>
            </a:r>
            <a:r>
              <a:rPr b="1" lang="en" sz="1808">
                <a:solidFill>
                  <a:schemeClr val="dk1"/>
                </a:solidFill>
                <a:latin typeface="Arial Narrow"/>
                <a:ea typeface="Arial Narrow"/>
                <a:cs typeface="Arial Narrow"/>
                <a:sym typeface="Arial Narrow"/>
              </a:rPr>
              <a:t>007.03A10a(1)</a:t>
            </a:r>
            <a:r>
              <a:rPr lang="en" sz="1808">
                <a:solidFill>
                  <a:schemeClr val="dk1"/>
                </a:solidFill>
                <a:latin typeface="Arial Narrow"/>
                <a:ea typeface="Arial Narrow"/>
                <a:cs typeface="Arial Narrow"/>
                <a:sym typeface="Arial Narrow"/>
              </a:rPr>
              <a:t> If the child does not attend the IEP meeting, the school district or approved cooperative shall take other steps to ensure that the child’s preferences and interests are considered.</a:t>
            </a:r>
            <a:endParaRPr sz="1600">
              <a:solidFill>
                <a:srgbClr val="053785"/>
              </a:solidFill>
              <a:latin typeface="Arial Narrow"/>
              <a:ea typeface="Arial Narrow"/>
              <a:cs typeface="Arial Narrow"/>
              <a:sym typeface="Arial Narrow"/>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9" name="Shape 429"/>
        <p:cNvGrpSpPr/>
        <p:nvPr/>
      </p:nvGrpSpPr>
      <p:grpSpPr>
        <a:xfrm>
          <a:off x="0" y="0"/>
          <a:ext cx="0" cy="0"/>
          <a:chOff x="0" y="0"/>
          <a:chExt cx="0" cy="0"/>
        </a:xfrm>
      </p:grpSpPr>
      <p:sp>
        <p:nvSpPr>
          <p:cNvPr id="430" name="Google Shape;430;p70"/>
          <p:cNvSpPr txBox="1"/>
          <p:nvPr>
            <p:ph type="title"/>
          </p:nvPr>
        </p:nvSpPr>
        <p:spPr>
          <a:xfrm>
            <a:off x="311700" y="646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5702"/>
              <a:buNone/>
            </a:pPr>
            <a:r>
              <a:rPr b="1" lang="en" sz="2688"/>
              <a:t>Indicator 13 Checklist, Question 7; </a:t>
            </a:r>
            <a:r>
              <a:rPr b="1" lang="en" sz="1577"/>
              <a:t>Student Data Collection Application </a:t>
            </a:r>
            <a:endParaRPr b="1" sz="1577"/>
          </a:p>
          <a:p>
            <a:pPr indent="0" lvl="0" marL="0" rtl="0" algn="l">
              <a:lnSpc>
                <a:spcPct val="100000"/>
              </a:lnSpc>
              <a:spcBef>
                <a:spcPts val="0"/>
              </a:spcBef>
              <a:spcAft>
                <a:spcPts val="0"/>
              </a:spcAft>
              <a:buSzPct val="138614"/>
              <a:buNone/>
            </a:pPr>
            <a:r>
              <a:rPr lang="en" sz="2244">
                <a:solidFill>
                  <a:srgbClr val="FF0000"/>
                </a:solidFill>
              </a:rPr>
              <a:t>(What NDE required to be answered for each file review)</a:t>
            </a:r>
            <a:endParaRPr sz="2244">
              <a:solidFill>
                <a:srgbClr val="FF0000"/>
              </a:solidFill>
            </a:endParaRPr>
          </a:p>
        </p:txBody>
      </p:sp>
      <p:sp>
        <p:nvSpPr>
          <p:cNvPr id="431" name="Google Shape;431;p70"/>
          <p:cNvSpPr txBox="1"/>
          <p:nvPr/>
        </p:nvSpPr>
        <p:spPr>
          <a:xfrm>
            <a:off x="3461500" y="3812175"/>
            <a:ext cx="18912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Meeting Invite</a:t>
            </a:r>
            <a:endParaRPr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Signature Page</a:t>
            </a:r>
            <a:endParaRPr sz="1200"/>
          </a:p>
        </p:txBody>
      </p:sp>
      <p:pic>
        <p:nvPicPr>
          <p:cNvPr id="432" name="Google Shape;432;p70"/>
          <p:cNvPicPr preferRelativeResize="0"/>
          <p:nvPr/>
        </p:nvPicPr>
        <p:blipFill>
          <a:blip r:embed="rId4">
            <a:alphaModFix/>
          </a:blip>
          <a:stretch>
            <a:fillRect/>
          </a:stretch>
        </p:blipFill>
        <p:spPr>
          <a:xfrm>
            <a:off x="359575" y="1732050"/>
            <a:ext cx="8189825" cy="17829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6" name="Shape 436"/>
        <p:cNvGrpSpPr/>
        <p:nvPr/>
      </p:nvGrpSpPr>
      <p:grpSpPr>
        <a:xfrm>
          <a:off x="0" y="0"/>
          <a:ext cx="0" cy="0"/>
          <a:chOff x="0" y="0"/>
          <a:chExt cx="0" cy="0"/>
        </a:xfrm>
      </p:grpSpPr>
      <p:sp>
        <p:nvSpPr>
          <p:cNvPr id="437" name="Google Shape;437;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Question 7; </a:t>
            </a:r>
            <a:endParaRPr/>
          </a:p>
          <a:p>
            <a:pPr indent="0" lvl="0" marL="0" rtl="0" algn="l">
              <a:lnSpc>
                <a:spcPct val="100000"/>
              </a:lnSpc>
              <a:spcBef>
                <a:spcPts val="0"/>
              </a:spcBef>
              <a:spcAft>
                <a:spcPts val="0"/>
              </a:spcAft>
              <a:buSzPct val="145833"/>
              <a:buNone/>
            </a:pPr>
            <a:r>
              <a:rPr lang="en" sz="2133"/>
              <a:t>Is there evidence that the student was invited to the IEP team meeting where transition services were discussed?</a:t>
            </a:r>
            <a:endParaRPr sz="2133"/>
          </a:p>
        </p:txBody>
      </p:sp>
      <p:sp>
        <p:nvSpPr>
          <p:cNvPr id="438" name="Google Shape;438;p71"/>
          <p:cNvSpPr txBox="1"/>
          <p:nvPr>
            <p:ph idx="1" type="body"/>
          </p:nvPr>
        </p:nvSpPr>
        <p:spPr>
          <a:xfrm>
            <a:off x="311700" y="1598600"/>
            <a:ext cx="8520600" cy="2970300"/>
          </a:xfrm>
          <a:prstGeom prst="rect">
            <a:avLst/>
          </a:prstGeom>
          <a:solidFill>
            <a:srgbClr val="FFF2CC"/>
          </a:solid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b="1" lang="en"/>
              <a:t>**Indicator 13 states we </a:t>
            </a:r>
            <a:r>
              <a:rPr b="1" lang="en" u="sng"/>
              <a:t>must invite</a:t>
            </a:r>
            <a:r>
              <a:rPr b="1" lang="en"/>
              <a:t> the student to the IEP meeting. It does not state they must attend the meeting**</a:t>
            </a:r>
            <a:endParaRPr b="1"/>
          </a:p>
          <a:p>
            <a:pPr indent="0" lvl="0" marL="0" rtl="0" algn="l">
              <a:lnSpc>
                <a:spcPct val="115000"/>
              </a:lnSpc>
              <a:spcBef>
                <a:spcPts val="1200"/>
              </a:spcBef>
              <a:spcAft>
                <a:spcPts val="0"/>
              </a:spcAft>
              <a:buNone/>
            </a:pPr>
            <a:r>
              <a:rPr b="1" lang="en"/>
              <a:t>Step 1: Ensure the meeting Notice Invite includes the student as an invited participant</a:t>
            </a:r>
            <a:endParaRPr b="1"/>
          </a:p>
          <a:p>
            <a:pPr indent="0" lvl="0" marL="0" rtl="0" algn="l">
              <a:lnSpc>
                <a:spcPct val="115000"/>
              </a:lnSpc>
              <a:spcBef>
                <a:spcPts val="1200"/>
              </a:spcBef>
              <a:spcAft>
                <a:spcPts val="0"/>
              </a:spcAft>
              <a:buNone/>
            </a:pPr>
            <a:r>
              <a:rPr b="1" lang="en"/>
              <a:t>Step 2: Ensure prior to the IEP meeting that the student has provided their strengths, preferences, interests and needs in regards to their </a:t>
            </a:r>
            <a:r>
              <a:rPr b="1" lang="en"/>
              <a:t>transition</a:t>
            </a:r>
            <a:r>
              <a:rPr b="1" lang="en"/>
              <a:t> planning and that those are documented in the IEP</a:t>
            </a:r>
            <a:endParaRPr b="1"/>
          </a:p>
          <a:p>
            <a:pPr indent="0" lvl="0" marL="0" rtl="0" algn="l">
              <a:lnSpc>
                <a:spcPct val="115000"/>
              </a:lnSpc>
              <a:spcBef>
                <a:spcPts val="1200"/>
              </a:spcBef>
              <a:spcAft>
                <a:spcPts val="1200"/>
              </a:spcAft>
              <a:buNone/>
            </a:pPr>
            <a:r>
              <a:rPr b="1" lang="en"/>
              <a:t>Step 3: If the student attends, ensure that they sign in at the meeting or that it is documented they were in attendance</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29729"/>
              <a:buNone/>
            </a:pPr>
            <a:r>
              <a:rPr lang="en" sz="3700">
                <a:solidFill>
                  <a:srgbClr val="053785"/>
                </a:solidFill>
                <a:latin typeface="Oswald"/>
                <a:ea typeface="Oswald"/>
                <a:cs typeface="Oswald"/>
                <a:sym typeface="Oswald"/>
              </a:rPr>
              <a:t>First…… What are Federal Compliance Indicators?</a:t>
            </a:r>
            <a:endParaRPr sz="2000">
              <a:solidFill>
                <a:srgbClr val="053785"/>
              </a:solidFill>
              <a:latin typeface="Oswald"/>
              <a:ea typeface="Oswald"/>
              <a:cs typeface="Oswald"/>
              <a:sym typeface="Oswald"/>
            </a:endParaRPr>
          </a:p>
          <a:p>
            <a:pPr indent="0" lvl="0" marL="0" rtl="0" algn="l">
              <a:lnSpc>
                <a:spcPct val="100000"/>
              </a:lnSpc>
              <a:spcBef>
                <a:spcPts val="0"/>
              </a:spcBef>
              <a:spcAft>
                <a:spcPts val="0"/>
              </a:spcAft>
              <a:buSzPct val="111111"/>
              <a:buNone/>
            </a:pPr>
            <a:r>
              <a:t/>
            </a:r>
            <a:endParaRPr>
              <a:solidFill>
                <a:srgbClr val="053785"/>
              </a:solidFill>
            </a:endParaRPr>
          </a:p>
        </p:txBody>
      </p:sp>
      <p:sp>
        <p:nvSpPr>
          <p:cNvPr id="89" name="Google Shape;89;p18"/>
          <p:cNvSpPr txBox="1"/>
          <p:nvPr>
            <p:ph idx="1" type="body"/>
          </p:nvPr>
        </p:nvSpPr>
        <p:spPr>
          <a:xfrm>
            <a:off x="169725" y="1442800"/>
            <a:ext cx="8809500" cy="2887800"/>
          </a:xfrm>
          <a:prstGeom prst="rect">
            <a:avLst/>
          </a:prstGeom>
          <a:solidFill>
            <a:srgbClr val="FFF2CC"/>
          </a:solidFill>
          <a:ln>
            <a:noFill/>
          </a:ln>
        </p:spPr>
        <p:txBody>
          <a:bodyPr anchorCtr="0" anchor="t" bIns="91425" lIns="91425" spcFirstLastPara="1" rIns="91425" wrap="square" tIns="91425">
            <a:normAutofit fontScale="85000" lnSpcReduction="20000"/>
          </a:bodyPr>
          <a:lstStyle/>
          <a:p>
            <a:pPr indent="0" lvl="0" marL="0" rtl="0" algn="l">
              <a:lnSpc>
                <a:spcPct val="90000"/>
              </a:lnSpc>
              <a:spcBef>
                <a:spcPts val="0"/>
              </a:spcBef>
              <a:spcAft>
                <a:spcPts val="0"/>
              </a:spcAft>
              <a:buNone/>
            </a:pPr>
            <a:r>
              <a:rPr lang="en" sz="2300">
                <a:solidFill>
                  <a:srgbClr val="31394D"/>
                </a:solidFill>
                <a:latin typeface="Raleway"/>
                <a:ea typeface="Raleway"/>
                <a:cs typeface="Raleway"/>
                <a:sym typeface="Raleway"/>
              </a:rPr>
              <a:t>Indicators are measures of compliance and effectiveness of a state’s implementation of Individuals with Disabilities Education Act (IDEA), Part B.</a:t>
            </a:r>
            <a:endParaRPr sz="2300">
              <a:solidFill>
                <a:srgbClr val="31394D"/>
              </a:solidFill>
              <a:latin typeface="Raleway"/>
              <a:ea typeface="Raleway"/>
              <a:cs typeface="Raleway"/>
              <a:sym typeface="Raleway"/>
            </a:endParaRPr>
          </a:p>
          <a:p>
            <a:pPr indent="0" lvl="0" marL="0" rtl="0" algn="l">
              <a:lnSpc>
                <a:spcPct val="90000"/>
              </a:lnSpc>
              <a:spcBef>
                <a:spcPts val="0"/>
              </a:spcBef>
              <a:spcAft>
                <a:spcPts val="0"/>
              </a:spcAft>
              <a:buNone/>
            </a:pPr>
            <a:r>
              <a:t/>
            </a:r>
            <a:endParaRPr sz="1700">
              <a:solidFill>
                <a:srgbClr val="31394D"/>
              </a:solidFill>
              <a:latin typeface="Raleway"/>
              <a:ea typeface="Raleway"/>
              <a:cs typeface="Raleway"/>
              <a:sym typeface="Raleway"/>
            </a:endParaRPr>
          </a:p>
          <a:p>
            <a:pPr indent="0" lvl="0" marL="0" rtl="0" algn="l">
              <a:lnSpc>
                <a:spcPct val="90000"/>
              </a:lnSpc>
              <a:spcBef>
                <a:spcPts val="0"/>
              </a:spcBef>
              <a:spcAft>
                <a:spcPts val="0"/>
              </a:spcAft>
              <a:buNone/>
            </a:pPr>
            <a:r>
              <a:rPr lang="en" sz="2300">
                <a:solidFill>
                  <a:srgbClr val="31394D"/>
                </a:solidFill>
                <a:latin typeface="Raleway"/>
                <a:ea typeface="Raleway"/>
                <a:cs typeface="Raleway"/>
                <a:sym typeface="Raleway"/>
              </a:rPr>
              <a:t>IDEA Part B is a federal statute which deals with individuals ages 3 through 21 years of age who are receiving special education and/or related services. Part B lists 20 indicators of effectiveness on which states collect and report data to the federal Office for Special Education Programs (OSEP).</a:t>
            </a:r>
            <a:endParaRPr sz="2300">
              <a:solidFill>
                <a:srgbClr val="31394D"/>
              </a:solidFill>
              <a:latin typeface="Raleway"/>
              <a:ea typeface="Raleway"/>
              <a:cs typeface="Raleway"/>
              <a:sym typeface="Raleway"/>
            </a:endParaRPr>
          </a:p>
          <a:p>
            <a:pPr indent="0" lvl="0" marL="0" rtl="0" algn="l">
              <a:lnSpc>
                <a:spcPct val="90000"/>
              </a:lnSpc>
              <a:spcBef>
                <a:spcPts val="0"/>
              </a:spcBef>
              <a:spcAft>
                <a:spcPts val="0"/>
              </a:spcAft>
              <a:buNone/>
            </a:pPr>
            <a:r>
              <a:t/>
            </a:r>
            <a:endParaRPr sz="2300">
              <a:solidFill>
                <a:srgbClr val="31394D"/>
              </a:solidFill>
              <a:latin typeface="Raleway"/>
              <a:ea typeface="Raleway"/>
              <a:cs typeface="Raleway"/>
              <a:sym typeface="Raleway"/>
            </a:endParaRPr>
          </a:p>
          <a:p>
            <a:pPr indent="0" lvl="0" marL="0" rtl="0" algn="l">
              <a:lnSpc>
                <a:spcPct val="90000"/>
              </a:lnSpc>
              <a:spcBef>
                <a:spcPts val="0"/>
              </a:spcBef>
              <a:spcAft>
                <a:spcPts val="0"/>
              </a:spcAft>
              <a:buNone/>
            </a:pPr>
            <a:r>
              <a:rPr b="1" lang="en" sz="2300">
                <a:solidFill>
                  <a:srgbClr val="31394D"/>
                </a:solidFill>
                <a:latin typeface="Raleway"/>
                <a:ea typeface="Raleway"/>
                <a:cs typeface="Raleway"/>
                <a:sym typeface="Raleway"/>
              </a:rPr>
              <a:t>States are required to report indicator outcomes in their State Performance Plan (SPP) and Annual Performance Report (APR) to OSEP annually and that is where Indicator 13 File Reviews were born from.</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2" name="Shape 442"/>
        <p:cNvGrpSpPr/>
        <p:nvPr/>
      </p:nvGrpSpPr>
      <p:grpSpPr>
        <a:xfrm>
          <a:off x="0" y="0"/>
          <a:ext cx="0" cy="0"/>
          <a:chOff x="0" y="0"/>
          <a:chExt cx="0" cy="0"/>
        </a:xfrm>
      </p:grpSpPr>
      <p:sp>
        <p:nvSpPr>
          <p:cNvPr id="443" name="Google Shape;443;p72"/>
          <p:cNvSpPr txBox="1"/>
          <p:nvPr>
            <p:ph type="ctrTitle"/>
          </p:nvPr>
        </p:nvSpPr>
        <p:spPr>
          <a:xfrm>
            <a:off x="311708" y="9252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rPr>
              <a:t>Indicator 13 - Question 8</a:t>
            </a:r>
            <a:endParaRPr>
              <a:solidFill>
                <a:schemeClr val="lt1"/>
              </a:solidFill>
            </a:endParaRPr>
          </a:p>
          <a:p>
            <a:pPr indent="0" lvl="0" marL="0" rtl="0" algn="ctr">
              <a:spcBef>
                <a:spcPts val="0"/>
              </a:spcBef>
              <a:spcAft>
                <a:spcPts val="0"/>
              </a:spcAft>
              <a:buSzPts val="2800"/>
              <a:buNone/>
            </a:pPr>
            <a:r>
              <a:rPr b="1" lang="en" sz="2400">
                <a:solidFill>
                  <a:srgbClr val="053785"/>
                </a:solidFill>
              </a:rPr>
              <a:t>NDE Indicator 13 Data Collection Application Question 7</a:t>
            </a:r>
            <a:endParaRPr>
              <a:solidFill>
                <a:schemeClr val="lt1"/>
              </a:solidFill>
            </a:endParaRPr>
          </a:p>
        </p:txBody>
      </p:sp>
      <p:sp>
        <p:nvSpPr>
          <p:cNvPr id="444" name="Google Shape;444;p72"/>
          <p:cNvSpPr txBox="1"/>
          <p:nvPr>
            <p:ph idx="1" type="subTitle"/>
          </p:nvPr>
        </p:nvSpPr>
        <p:spPr>
          <a:xfrm>
            <a:off x="311700" y="3032275"/>
            <a:ext cx="8520600" cy="8841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ctr">
              <a:lnSpc>
                <a:spcPct val="100000"/>
              </a:lnSpc>
              <a:spcBef>
                <a:spcPts val="0"/>
              </a:spcBef>
              <a:spcAft>
                <a:spcPts val="0"/>
              </a:spcAft>
              <a:buSzPct val="100000"/>
              <a:buNone/>
            </a:pPr>
            <a:r>
              <a:rPr lang="en">
                <a:solidFill>
                  <a:schemeClr val="lt1"/>
                </a:solidFill>
              </a:rPr>
              <a:t>If appropriate, is there evidence that a representative of any participating agency was invited to the IEP Team meeting with the prior consent of the parent or student who has reached the age of majority?</a:t>
            </a:r>
            <a:endParaRPr>
              <a:solidFill>
                <a:schemeClr val="lt1"/>
              </a:solidFill>
            </a:endParaRPr>
          </a:p>
        </p:txBody>
      </p:sp>
      <p:sp>
        <p:nvSpPr>
          <p:cNvPr id="445" name="Google Shape;445;p72"/>
          <p:cNvSpPr txBox="1"/>
          <p:nvPr/>
        </p:nvSpPr>
        <p:spPr>
          <a:xfrm>
            <a:off x="0" y="3893900"/>
            <a:ext cx="89442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Objective: IEP Team Members will be able to identify the steps required prior to inviting a </a:t>
            </a:r>
            <a:r>
              <a:rPr lang="en" sz="1800">
                <a:solidFill>
                  <a:schemeClr val="lt1"/>
                </a:solidFill>
              </a:rPr>
              <a:t>representative</a:t>
            </a:r>
            <a:r>
              <a:rPr lang="en" sz="1800">
                <a:solidFill>
                  <a:schemeClr val="lt1"/>
                </a:solidFill>
              </a:rPr>
              <a:t> of any outside agency to a student’s IEP meeting</a:t>
            </a:r>
            <a:endParaRPr sz="1800">
              <a:solidFill>
                <a:schemeClr val="lt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9" name="Shape 449"/>
        <p:cNvGrpSpPr/>
        <p:nvPr/>
      </p:nvGrpSpPr>
      <p:grpSpPr>
        <a:xfrm>
          <a:off x="0" y="0"/>
          <a:ext cx="0" cy="0"/>
          <a:chOff x="0" y="0"/>
          <a:chExt cx="0" cy="0"/>
        </a:xfrm>
      </p:grpSpPr>
      <p:sp>
        <p:nvSpPr>
          <p:cNvPr id="450" name="Google Shape;450;p73"/>
          <p:cNvSpPr txBox="1"/>
          <p:nvPr>
            <p:ph type="title"/>
          </p:nvPr>
        </p:nvSpPr>
        <p:spPr>
          <a:xfrm>
            <a:off x="311700" y="462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 13 </a:t>
            </a:r>
            <a:r>
              <a:rPr lang="en"/>
              <a:t>Checklist</a:t>
            </a:r>
            <a:r>
              <a:rPr lang="en"/>
              <a:t>, Question 8; Rule References</a:t>
            </a:r>
            <a:endParaRPr/>
          </a:p>
        </p:txBody>
      </p:sp>
      <p:sp>
        <p:nvSpPr>
          <p:cNvPr id="451" name="Google Shape;451;p73"/>
          <p:cNvSpPr txBox="1"/>
          <p:nvPr>
            <p:ph idx="1" type="body"/>
          </p:nvPr>
        </p:nvSpPr>
        <p:spPr>
          <a:xfrm>
            <a:off x="311700" y="1082875"/>
            <a:ext cx="8520600" cy="17835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000" u="sng">
                <a:solidFill>
                  <a:schemeClr val="dk1"/>
                </a:solidFill>
                <a:latin typeface="Arial Narrow"/>
                <a:ea typeface="Arial Narrow"/>
                <a:cs typeface="Arial Narrow"/>
                <a:sym typeface="Arial Narrow"/>
              </a:rPr>
              <a:t>92 NAC 007.03A10 </a:t>
            </a:r>
            <a:endParaRPr b="1" sz="2000" u="sng">
              <a:solidFill>
                <a:schemeClr val="dk1"/>
              </a:solidFill>
              <a:latin typeface="Arial Narrow"/>
              <a:ea typeface="Arial Narrow"/>
              <a:cs typeface="Arial Narrow"/>
              <a:sym typeface="Arial Narrow"/>
            </a:endParaRPr>
          </a:p>
          <a:p>
            <a:pPr indent="0" lvl="0" marL="0" rtl="0" algn="l">
              <a:lnSpc>
                <a:spcPct val="100000"/>
              </a:lnSpc>
              <a:spcBef>
                <a:spcPts val="0"/>
              </a:spcBef>
              <a:spcAft>
                <a:spcPts val="0"/>
              </a:spcAft>
              <a:buNone/>
            </a:pPr>
            <a:r>
              <a:rPr lang="en" sz="1700">
                <a:solidFill>
                  <a:schemeClr val="dk1"/>
                </a:solidFill>
                <a:latin typeface="Arial Narrow"/>
                <a:ea typeface="Arial Narrow"/>
                <a:cs typeface="Arial Narrow"/>
                <a:sym typeface="Arial Narrow"/>
              </a:rPr>
              <a:t>If the purpose of the meeting is to consider postsecondary goals for the child and the transition services needed to assist the child in reaching those goals:  </a:t>
            </a:r>
            <a:endParaRPr sz="1700">
              <a:solidFill>
                <a:schemeClr val="dk1"/>
              </a:solidFill>
              <a:latin typeface="Arial Narrow"/>
              <a:ea typeface="Arial Narrow"/>
              <a:cs typeface="Arial Narrow"/>
              <a:sym typeface="Arial Narrow"/>
            </a:endParaRPr>
          </a:p>
          <a:p>
            <a:pPr indent="-113029" lvl="0" marL="113029" rtl="0" algn="l">
              <a:lnSpc>
                <a:spcPct val="100000"/>
              </a:lnSpc>
              <a:spcBef>
                <a:spcPts val="0"/>
              </a:spcBef>
              <a:spcAft>
                <a:spcPts val="0"/>
              </a:spcAft>
              <a:buClr>
                <a:schemeClr val="dk1"/>
              </a:buClr>
              <a:buSzPts val="1100"/>
              <a:buFont typeface="Arial"/>
              <a:buNone/>
            </a:pPr>
            <a:r>
              <a:rPr b="1" lang="en" sz="1700">
                <a:solidFill>
                  <a:schemeClr val="dk1"/>
                </a:solidFill>
                <a:latin typeface="Arial Narrow"/>
                <a:ea typeface="Arial Narrow"/>
                <a:cs typeface="Arial Narrow"/>
                <a:sym typeface="Arial Narrow"/>
              </a:rPr>
              <a:t>   007.03A10b: </a:t>
            </a:r>
            <a:r>
              <a:rPr lang="en" sz="1700">
                <a:solidFill>
                  <a:schemeClr val="dk1"/>
                </a:solidFill>
                <a:latin typeface="Arial Narrow"/>
                <a:ea typeface="Arial Narrow"/>
                <a:cs typeface="Arial Narrow"/>
                <a:sym typeface="Arial Narrow"/>
              </a:rPr>
              <a:t>To the extent appropriate, with the consent of the parents or a child who has reached the age of majority, the school district or approved cooperative must invite a representative of any participating agency that is likely to be responsible for providing or paying for the transition services. </a:t>
            </a:r>
            <a:endParaRPr sz="1700">
              <a:solidFill>
                <a:schemeClr val="dk1"/>
              </a:solidFill>
              <a:latin typeface="Arial Narrow"/>
              <a:ea typeface="Arial Narrow"/>
              <a:cs typeface="Arial Narrow"/>
              <a:sym typeface="Arial Narrow"/>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5" name="Shape 455"/>
        <p:cNvGrpSpPr/>
        <p:nvPr/>
      </p:nvGrpSpPr>
      <p:grpSpPr>
        <a:xfrm>
          <a:off x="0" y="0"/>
          <a:ext cx="0" cy="0"/>
          <a:chOff x="0" y="0"/>
          <a:chExt cx="0" cy="0"/>
        </a:xfrm>
      </p:grpSpPr>
      <p:sp>
        <p:nvSpPr>
          <p:cNvPr id="456" name="Google Shape;456;p74"/>
          <p:cNvSpPr txBox="1"/>
          <p:nvPr>
            <p:ph type="title"/>
          </p:nvPr>
        </p:nvSpPr>
        <p:spPr>
          <a:xfrm>
            <a:off x="311700" y="418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5702"/>
              <a:buNone/>
            </a:pPr>
            <a:r>
              <a:rPr b="1" lang="en" sz="2688"/>
              <a:t>Indicator 13 Checklist, Question 8; </a:t>
            </a:r>
            <a:r>
              <a:rPr b="1" lang="en" sz="1577"/>
              <a:t>Student Data Collection Application </a:t>
            </a:r>
            <a:endParaRPr b="1" sz="1577"/>
          </a:p>
          <a:p>
            <a:pPr indent="0" lvl="0" marL="0" rtl="0" algn="l">
              <a:lnSpc>
                <a:spcPct val="100000"/>
              </a:lnSpc>
              <a:spcBef>
                <a:spcPts val="0"/>
              </a:spcBef>
              <a:spcAft>
                <a:spcPts val="0"/>
              </a:spcAft>
              <a:buSzPct val="138614"/>
              <a:buNone/>
            </a:pPr>
            <a:r>
              <a:rPr lang="en" sz="2244">
                <a:solidFill>
                  <a:srgbClr val="FF0000"/>
                </a:solidFill>
              </a:rPr>
              <a:t>(What NDE required to be answered for each file review)</a:t>
            </a:r>
            <a:endParaRPr sz="2244">
              <a:solidFill>
                <a:srgbClr val="FF0000"/>
              </a:solidFill>
            </a:endParaRPr>
          </a:p>
        </p:txBody>
      </p:sp>
      <p:sp>
        <p:nvSpPr>
          <p:cNvPr id="457" name="Google Shape;457;p74"/>
          <p:cNvSpPr txBox="1"/>
          <p:nvPr/>
        </p:nvSpPr>
        <p:spPr>
          <a:xfrm>
            <a:off x="2524438" y="3695800"/>
            <a:ext cx="36753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Meeting Invite</a:t>
            </a:r>
            <a:endParaRPr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Consent to Invite Outside Agency</a:t>
            </a:r>
            <a:endParaRPr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Signature page</a:t>
            </a:r>
            <a:endParaRPr sz="1200"/>
          </a:p>
        </p:txBody>
      </p:sp>
      <p:pic>
        <p:nvPicPr>
          <p:cNvPr id="458" name="Google Shape;458;p74"/>
          <p:cNvPicPr preferRelativeResize="0"/>
          <p:nvPr/>
        </p:nvPicPr>
        <p:blipFill>
          <a:blip r:embed="rId4">
            <a:alphaModFix/>
          </a:blip>
          <a:stretch>
            <a:fillRect/>
          </a:stretch>
        </p:blipFill>
        <p:spPr>
          <a:xfrm>
            <a:off x="811313" y="1295525"/>
            <a:ext cx="7101530" cy="23871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2" name="Shape 462"/>
        <p:cNvGrpSpPr/>
        <p:nvPr/>
      </p:nvGrpSpPr>
      <p:grpSpPr>
        <a:xfrm>
          <a:off x="0" y="0"/>
          <a:ext cx="0" cy="0"/>
          <a:chOff x="0" y="0"/>
          <a:chExt cx="0" cy="0"/>
        </a:xfrm>
      </p:grpSpPr>
      <p:sp>
        <p:nvSpPr>
          <p:cNvPr id="463" name="Google Shape;463;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SRS Specific Districts - Indicator 13, Question 8</a:t>
            </a:r>
            <a:endParaRPr b="1"/>
          </a:p>
          <a:p>
            <a:pPr indent="0" lvl="0" marL="0" rtl="0" algn="l">
              <a:spcBef>
                <a:spcPts val="0"/>
              </a:spcBef>
              <a:spcAft>
                <a:spcPts val="0"/>
              </a:spcAft>
              <a:buClr>
                <a:schemeClr val="dk1"/>
              </a:buClr>
              <a:buSzPct val="181295"/>
              <a:buFont typeface="Arial"/>
              <a:buNone/>
            </a:pPr>
            <a:r>
              <a:rPr lang="en" sz="1544"/>
              <a:t>If appropriate, is there evidence that a representative of any participating agency was invited to the IEP Team meeting with the prior consent of the parent or student who has reached the age of majority?</a:t>
            </a:r>
            <a:endParaRPr b="1" sz="1544"/>
          </a:p>
          <a:p>
            <a:pPr indent="0" lvl="0" marL="0" rtl="0" algn="l">
              <a:lnSpc>
                <a:spcPct val="100000"/>
              </a:lnSpc>
              <a:spcBef>
                <a:spcPts val="0"/>
              </a:spcBef>
              <a:spcAft>
                <a:spcPts val="0"/>
              </a:spcAft>
              <a:buSzPct val="111111"/>
              <a:buNone/>
            </a:pPr>
            <a:r>
              <a:t/>
            </a:r>
            <a:endParaRPr/>
          </a:p>
        </p:txBody>
      </p:sp>
      <p:sp>
        <p:nvSpPr>
          <p:cNvPr id="464" name="Google Shape;464;p75"/>
          <p:cNvSpPr txBox="1"/>
          <p:nvPr>
            <p:ph idx="1" type="body"/>
          </p:nvPr>
        </p:nvSpPr>
        <p:spPr>
          <a:xfrm>
            <a:off x="311700" y="1631950"/>
            <a:ext cx="8520600" cy="2901000"/>
          </a:xfrm>
          <a:prstGeom prst="rect">
            <a:avLst/>
          </a:prstGeom>
          <a:solidFill>
            <a:srgbClr val="FFF2CC"/>
          </a:solid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a:t>SRS is creating an update to their system…..</a:t>
            </a:r>
            <a:endParaRPr/>
          </a:p>
          <a:p>
            <a:pPr indent="0" lvl="0" marL="457200" rtl="0" algn="l">
              <a:lnSpc>
                <a:spcPct val="115000"/>
              </a:lnSpc>
              <a:spcBef>
                <a:spcPts val="1200"/>
              </a:spcBef>
              <a:spcAft>
                <a:spcPts val="0"/>
              </a:spcAft>
              <a:buNone/>
            </a:pPr>
            <a:r>
              <a:rPr lang="en"/>
              <a:t>The Notice of Meeting and the Consent for an Outside Agency to Participate in the meeting will now be two </a:t>
            </a:r>
            <a:r>
              <a:rPr lang="en"/>
              <a:t>separate</a:t>
            </a:r>
            <a:r>
              <a:rPr lang="en"/>
              <a:t> forms</a:t>
            </a:r>
            <a:endParaRPr/>
          </a:p>
          <a:p>
            <a:pPr indent="0" lvl="0" marL="914400" rtl="0" algn="l">
              <a:lnSpc>
                <a:spcPct val="115000"/>
              </a:lnSpc>
              <a:spcBef>
                <a:spcPts val="1200"/>
              </a:spcBef>
              <a:spcAft>
                <a:spcPts val="0"/>
              </a:spcAft>
              <a:buNone/>
            </a:pPr>
            <a:r>
              <a:rPr lang="en" sz="1400"/>
              <a:t>Step 1: Send the Consent for an Outside Agency to Participate in the Meeting to parents prior to the Notice of Meeting</a:t>
            </a:r>
            <a:endParaRPr sz="1400"/>
          </a:p>
          <a:p>
            <a:pPr indent="0" lvl="0" marL="914400" rtl="0" algn="l">
              <a:lnSpc>
                <a:spcPct val="115000"/>
              </a:lnSpc>
              <a:spcBef>
                <a:spcPts val="1200"/>
              </a:spcBef>
              <a:spcAft>
                <a:spcPts val="0"/>
              </a:spcAft>
              <a:buNone/>
            </a:pPr>
            <a:r>
              <a:rPr lang="en" sz="1400"/>
              <a:t>Step 2: Once the Consent for an Outside Agency to Participate in the Meeting is returned, send out the Notice of Meeting with the appropriate individuals listed on such notice</a:t>
            </a:r>
            <a:endParaRPr sz="1400"/>
          </a:p>
          <a:p>
            <a:pPr indent="0" lvl="0" marL="0" rtl="0" algn="l">
              <a:lnSpc>
                <a:spcPct val="115000"/>
              </a:lnSpc>
              <a:spcBef>
                <a:spcPts val="1200"/>
              </a:spcBef>
              <a:spcAft>
                <a:spcPts val="1200"/>
              </a:spcAft>
              <a:buNone/>
            </a:pPr>
            <a:r>
              <a:rPr b="1" lang="en" sz="1400"/>
              <a:t>**This will be live in SRS prior to August 2024</a:t>
            </a:r>
            <a:endParaRPr b="1" sz="14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8" name="Shape 468"/>
        <p:cNvGrpSpPr/>
        <p:nvPr/>
      </p:nvGrpSpPr>
      <p:grpSpPr>
        <a:xfrm>
          <a:off x="0" y="0"/>
          <a:ext cx="0" cy="0"/>
          <a:chOff x="0" y="0"/>
          <a:chExt cx="0" cy="0"/>
        </a:xfrm>
      </p:grpSpPr>
      <p:sp>
        <p:nvSpPr>
          <p:cNvPr id="469" name="Google Shape;469;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Non-</a:t>
            </a:r>
            <a:r>
              <a:rPr b="1" lang="en"/>
              <a:t>SRS Specific Districts - Indicator 13, Question 8</a:t>
            </a:r>
            <a:endParaRPr b="1"/>
          </a:p>
          <a:p>
            <a:pPr indent="0" lvl="0" marL="0" rtl="0" algn="l">
              <a:spcBef>
                <a:spcPts val="0"/>
              </a:spcBef>
              <a:spcAft>
                <a:spcPts val="0"/>
              </a:spcAft>
              <a:buSzPct val="181295"/>
              <a:buNone/>
            </a:pPr>
            <a:r>
              <a:rPr lang="en" sz="1544"/>
              <a:t>If appropriate, is there evidence that a representative of any participating agency was invited to the IEP Team meeting with the prior consent of the parent or student who has reached the age of majority?</a:t>
            </a:r>
            <a:endParaRPr b="1" sz="1544"/>
          </a:p>
          <a:p>
            <a:pPr indent="0" lvl="0" marL="0" rtl="0" algn="l">
              <a:lnSpc>
                <a:spcPct val="100000"/>
              </a:lnSpc>
              <a:spcBef>
                <a:spcPts val="0"/>
              </a:spcBef>
              <a:spcAft>
                <a:spcPts val="0"/>
              </a:spcAft>
              <a:buSzPct val="111111"/>
              <a:buNone/>
            </a:pPr>
            <a:r>
              <a:t/>
            </a:r>
            <a:endParaRPr/>
          </a:p>
        </p:txBody>
      </p:sp>
      <p:sp>
        <p:nvSpPr>
          <p:cNvPr id="470" name="Google Shape;470;p76"/>
          <p:cNvSpPr txBox="1"/>
          <p:nvPr>
            <p:ph idx="1" type="body"/>
          </p:nvPr>
        </p:nvSpPr>
        <p:spPr>
          <a:xfrm>
            <a:off x="311700" y="1631950"/>
            <a:ext cx="8520600" cy="2901000"/>
          </a:xfrm>
          <a:prstGeom prst="rect">
            <a:avLst/>
          </a:prstGeom>
          <a:solidFill>
            <a:srgbClr val="FFF2CC"/>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t>Documentation must be shown to ensure parents signed off or agreed upon the involvement of an outside agency to invited to the IEP meeting, prior to the IEP meeting.</a:t>
            </a:r>
            <a:endParaRPr/>
          </a:p>
          <a:p>
            <a:pPr indent="-342900" lvl="0" marL="457200" rtl="0" algn="l">
              <a:lnSpc>
                <a:spcPct val="115000"/>
              </a:lnSpc>
              <a:spcBef>
                <a:spcPts val="1200"/>
              </a:spcBef>
              <a:spcAft>
                <a:spcPts val="0"/>
              </a:spcAft>
              <a:buSzPts val="1800"/>
              <a:buChar char="-"/>
            </a:pPr>
            <a:r>
              <a:rPr lang="en"/>
              <a:t>This may be done through your district’s Notice of Meeting Document, so long as parents are acknowledging the invite of others and this is communicated to the district prior to the start of the meeting</a:t>
            </a:r>
            <a:endParaRPr/>
          </a:p>
          <a:p>
            <a:pPr indent="-342900" lvl="0" marL="457200" rtl="0" algn="l">
              <a:lnSpc>
                <a:spcPct val="115000"/>
              </a:lnSpc>
              <a:spcBef>
                <a:spcPts val="0"/>
              </a:spcBef>
              <a:spcAft>
                <a:spcPts val="0"/>
              </a:spcAft>
              <a:buSzPts val="1800"/>
              <a:buChar char="-"/>
            </a:pPr>
            <a:r>
              <a:rPr lang="en"/>
              <a:t>Recommendation: to have this consent uploaded as evidence into your IEP platform for each student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4" name="Shape 474"/>
        <p:cNvGrpSpPr/>
        <p:nvPr/>
      </p:nvGrpSpPr>
      <p:grpSpPr>
        <a:xfrm>
          <a:off x="0" y="0"/>
          <a:ext cx="0" cy="0"/>
          <a:chOff x="0" y="0"/>
          <a:chExt cx="0" cy="0"/>
        </a:xfrm>
      </p:grpSpPr>
      <p:sp>
        <p:nvSpPr>
          <p:cNvPr id="475" name="Google Shape;475;p77"/>
          <p:cNvSpPr txBox="1"/>
          <p:nvPr>
            <p:ph type="title"/>
          </p:nvPr>
        </p:nvSpPr>
        <p:spPr>
          <a:xfrm>
            <a:off x="194600" y="399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Indicator 13, Question 8;</a:t>
            </a:r>
            <a:endParaRPr b="1"/>
          </a:p>
          <a:p>
            <a:pPr indent="0" lvl="0" marL="0" rtl="0" algn="l">
              <a:spcBef>
                <a:spcPts val="0"/>
              </a:spcBef>
              <a:spcAft>
                <a:spcPts val="0"/>
              </a:spcAft>
              <a:buClr>
                <a:schemeClr val="dk1"/>
              </a:buClr>
              <a:buSzPct val="57558"/>
              <a:buFont typeface="Arial"/>
              <a:buNone/>
            </a:pPr>
            <a:r>
              <a:rPr lang="en" sz="1911"/>
              <a:t>The what, when, and why behind further understanding the role of interagency collaboration  within a student’s IEP</a:t>
            </a:r>
            <a:endParaRPr/>
          </a:p>
        </p:txBody>
      </p:sp>
      <p:sp>
        <p:nvSpPr>
          <p:cNvPr id="476" name="Google Shape;476;p77"/>
          <p:cNvSpPr txBox="1"/>
          <p:nvPr>
            <p:ph idx="1" type="body"/>
          </p:nvPr>
        </p:nvSpPr>
        <p:spPr>
          <a:xfrm>
            <a:off x="311700" y="1442800"/>
            <a:ext cx="8520600" cy="3126000"/>
          </a:xfrm>
          <a:prstGeom prst="rect">
            <a:avLst/>
          </a:prstGeom>
          <a:solidFill>
            <a:srgbClr val="FFF2CC"/>
          </a:solidFill>
          <a:ln>
            <a:noFill/>
          </a:ln>
        </p:spPr>
        <p:txBody>
          <a:bodyPr anchorCtr="0" anchor="t" bIns="91425" lIns="91425" spcFirstLastPara="1" rIns="91425" wrap="square" tIns="91425">
            <a:normAutofit/>
          </a:bodyPr>
          <a:lstStyle/>
          <a:p>
            <a:pPr indent="1270" lvl="0" marL="0" rtl="0" algn="l">
              <a:lnSpc>
                <a:spcPct val="100000"/>
              </a:lnSpc>
              <a:spcBef>
                <a:spcPts val="0"/>
              </a:spcBef>
              <a:spcAft>
                <a:spcPts val="0"/>
              </a:spcAft>
              <a:buNone/>
            </a:pPr>
            <a:r>
              <a:rPr b="1" lang="en" sz="2000">
                <a:solidFill>
                  <a:schemeClr val="dk1"/>
                </a:solidFill>
                <a:latin typeface="Raleway"/>
                <a:ea typeface="Raleway"/>
                <a:cs typeface="Raleway"/>
                <a:sym typeface="Raleway"/>
              </a:rPr>
              <a:t>What is interagency collaboration?</a:t>
            </a:r>
            <a:endParaRPr b="1" sz="2000">
              <a:solidFill>
                <a:schemeClr val="dk1"/>
              </a:solidFill>
              <a:latin typeface="Raleway"/>
              <a:ea typeface="Raleway"/>
              <a:cs typeface="Raleway"/>
              <a:sym typeface="Raleway"/>
            </a:endParaRPr>
          </a:p>
          <a:p>
            <a:pPr indent="1270" lvl="0" marL="0" rtl="0" algn="l">
              <a:lnSpc>
                <a:spcPct val="100000"/>
              </a:lnSpc>
              <a:spcBef>
                <a:spcPts val="0"/>
              </a:spcBef>
              <a:spcAft>
                <a:spcPts val="0"/>
              </a:spcAft>
              <a:buNone/>
            </a:pPr>
            <a:r>
              <a:rPr lang="en" sz="1900">
                <a:solidFill>
                  <a:schemeClr val="dk1"/>
                </a:solidFill>
                <a:latin typeface="Raleway"/>
                <a:ea typeface="Raleway"/>
                <a:cs typeface="Raleway"/>
                <a:sym typeface="Raleway"/>
              </a:rPr>
              <a:t>Interagency collaboration establishes partnerships/referrals to outside agencies to achieve a common goal; to improve the post-secondary success of students with disabilities</a:t>
            </a:r>
            <a:endParaRPr sz="1900">
              <a:solidFill>
                <a:schemeClr val="dk1"/>
              </a:solidFill>
              <a:latin typeface="Raleway"/>
              <a:ea typeface="Raleway"/>
              <a:cs typeface="Raleway"/>
              <a:sym typeface="Raleway"/>
            </a:endParaRPr>
          </a:p>
          <a:p>
            <a:pPr indent="1270" lvl="0" marL="0" rtl="0" algn="l">
              <a:lnSpc>
                <a:spcPct val="100000"/>
              </a:lnSpc>
              <a:spcBef>
                <a:spcPts val="0"/>
              </a:spcBef>
              <a:spcAft>
                <a:spcPts val="0"/>
              </a:spcAft>
              <a:buNone/>
            </a:pPr>
            <a:r>
              <a:t/>
            </a:r>
            <a:endParaRPr sz="1900">
              <a:solidFill>
                <a:schemeClr val="dk1"/>
              </a:solidFill>
              <a:latin typeface="Raleway"/>
              <a:ea typeface="Raleway"/>
              <a:cs typeface="Raleway"/>
              <a:sym typeface="Raleway"/>
            </a:endParaRPr>
          </a:p>
          <a:p>
            <a:pPr indent="1270" lvl="0" marL="0" rtl="0" algn="l">
              <a:lnSpc>
                <a:spcPct val="100000"/>
              </a:lnSpc>
              <a:spcBef>
                <a:spcPts val="0"/>
              </a:spcBef>
              <a:spcAft>
                <a:spcPts val="0"/>
              </a:spcAft>
              <a:buNone/>
            </a:pPr>
            <a:r>
              <a:rPr lang="en" sz="1900">
                <a:solidFill>
                  <a:schemeClr val="dk1"/>
                </a:solidFill>
                <a:latin typeface="Raleway"/>
                <a:ea typeface="Raleway"/>
                <a:cs typeface="Raleway"/>
                <a:sym typeface="Raleway"/>
              </a:rPr>
              <a:t>Interagency</a:t>
            </a:r>
            <a:r>
              <a:rPr lang="en" sz="1900">
                <a:solidFill>
                  <a:schemeClr val="dk1"/>
                </a:solidFill>
                <a:latin typeface="Raleway"/>
                <a:ea typeface="Raleway"/>
                <a:cs typeface="Raleway"/>
                <a:sym typeface="Raleway"/>
              </a:rPr>
              <a:t> </a:t>
            </a:r>
            <a:r>
              <a:rPr lang="en" sz="1900">
                <a:solidFill>
                  <a:schemeClr val="dk1"/>
                </a:solidFill>
                <a:latin typeface="Raleway"/>
                <a:ea typeface="Raleway"/>
                <a:cs typeface="Raleway"/>
                <a:sym typeface="Raleway"/>
              </a:rPr>
              <a:t>collaboration</a:t>
            </a:r>
            <a:r>
              <a:rPr lang="en" sz="1900">
                <a:solidFill>
                  <a:schemeClr val="dk1"/>
                </a:solidFill>
                <a:latin typeface="Raleway"/>
                <a:ea typeface="Raleway"/>
                <a:cs typeface="Raleway"/>
                <a:sym typeface="Raleway"/>
              </a:rPr>
              <a:t> is a means to:</a:t>
            </a:r>
            <a:endParaRPr sz="1900">
              <a:solidFill>
                <a:schemeClr val="dk1"/>
              </a:solidFill>
              <a:latin typeface="Raleway"/>
              <a:ea typeface="Raleway"/>
              <a:cs typeface="Raleway"/>
              <a:sym typeface="Raleway"/>
            </a:endParaRPr>
          </a:p>
          <a:p>
            <a:pPr indent="-349250" lvl="0" marL="457200" rtl="0" algn="l">
              <a:lnSpc>
                <a:spcPct val="100000"/>
              </a:lnSpc>
              <a:spcBef>
                <a:spcPts val="0"/>
              </a:spcBef>
              <a:spcAft>
                <a:spcPts val="0"/>
              </a:spcAft>
              <a:buClr>
                <a:schemeClr val="dk1"/>
              </a:buClr>
              <a:buSzPts val="1900"/>
              <a:buFont typeface="Raleway"/>
              <a:buChar char="-"/>
            </a:pPr>
            <a:r>
              <a:rPr lang="en" sz="1900">
                <a:solidFill>
                  <a:schemeClr val="dk1"/>
                </a:solidFill>
                <a:latin typeface="Raleway"/>
                <a:ea typeface="Raleway"/>
                <a:cs typeface="Raleway"/>
                <a:sym typeface="Raleway"/>
              </a:rPr>
              <a:t>Coordinate services and supports</a:t>
            </a:r>
            <a:endParaRPr sz="1900">
              <a:solidFill>
                <a:schemeClr val="dk1"/>
              </a:solidFill>
              <a:latin typeface="Raleway"/>
              <a:ea typeface="Raleway"/>
              <a:cs typeface="Raleway"/>
              <a:sym typeface="Raleway"/>
            </a:endParaRPr>
          </a:p>
          <a:p>
            <a:pPr indent="-349250" lvl="0" marL="457200" rtl="0" algn="l">
              <a:lnSpc>
                <a:spcPct val="100000"/>
              </a:lnSpc>
              <a:spcBef>
                <a:spcPts val="0"/>
              </a:spcBef>
              <a:spcAft>
                <a:spcPts val="0"/>
              </a:spcAft>
              <a:buClr>
                <a:schemeClr val="dk1"/>
              </a:buClr>
              <a:buSzPts val="1900"/>
              <a:buFont typeface="Raleway"/>
              <a:buChar char="-"/>
            </a:pPr>
            <a:r>
              <a:rPr lang="en" sz="1900">
                <a:solidFill>
                  <a:schemeClr val="dk1"/>
                </a:solidFill>
                <a:latin typeface="Raleway"/>
                <a:ea typeface="Raleway"/>
                <a:cs typeface="Raleway"/>
                <a:sym typeface="Raleway"/>
              </a:rPr>
              <a:t>Identify and address gaps in services within the community</a:t>
            </a:r>
            <a:endParaRPr sz="1900">
              <a:solidFill>
                <a:schemeClr val="dk1"/>
              </a:solidFill>
              <a:latin typeface="Raleway"/>
              <a:ea typeface="Raleway"/>
              <a:cs typeface="Raleway"/>
              <a:sym typeface="Raleway"/>
            </a:endParaRPr>
          </a:p>
          <a:p>
            <a:pPr indent="-349250" lvl="0" marL="457200" rtl="0" algn="l">
              <a:lnSpc>
                <a:spcPct val="100000"/>
              </a:lnSpc>
              <a:spcBef>
                <a:spcPts val="0"/>
              </a:spcBef>
              <a:spcAft>
                <a:spcPts val="0"/>
              </a:spcAft>
              <a:buClr>
                <a:schemeClr val="dk1"/>
              </a:buClr>
              <a:buSzPts val="1900"/>
              <a:buFont typeface="Raleway"/>
              <a:buChar char="-"/>
            </a:pPr>
            <a:r>
              <a:rPr lang="en" sz="1900">
                <a:solidFill>
                  <a:schemeClr val="dk1"/>
                </a:solidFill>
                <a:latin typeface="Raleway"/>
                <a:ea typeface="Raleway"/>
                <a:cs typeface="Raleway"/>
                <a:sym typeface="Raleway"/>
              </a:rPr>
              <a:t>Share and leverage resources to reduce costs</a:t>
            </a:r>
            <a:endParaRPr sz="1900">
              <a:solidFill>
                <a:schemeClr val="dk1"/>
              </a:solidFill>
              <a:latin typeface="Raleway"/>
              <a:ea typeface="Raleway"/>
              <a:cs typeface="Raleway"/>
              <a:sym typeface="Raleway"/>
            </a:endParaRPr>
          </a:p>
          <a:p>
            <a:pPr indent="-349250" lvl="0" marL="457200" rtl="0" algn="l">
              <a:lnSpc>
                <a:spcPct val="100000"/>
              </a:lnSpc>
              <a:spcBef>
                <a:spcPts val="0"/>
              </a:spcBef>
              <a:spcAft>
                <a:spcPts val="0"/>
              </a:spcAft>
              <a:buClr>
                <a:schemeClr val="dk1"/>
              </a:buClr>
              <a:buSzPts val="1900"/>
              <a:buFont typeface="Raleway"/>
              <a:buChar char="-"/>
            </a:pPr>
            <a:r>
              <a:rPr lang="en" sz="1900">
                <a:solidFill>
                  <a:schemeClr val="dk1"/>
                </a:solidFill>
                <a:latin typeface="Raleway"/>
                <a:ea typeface="Raleway"/>
                <a:cs typeface="Raleway"/>
                <a:sym typeface="Raleway"/>
              </a:rPr>
              <a:t>Promote efficient service delivery</a:t>
            </a:r>
            <a:endParaRPr sz="1900">
              <a:solidFill>
                <a:schemeClr val="dk1"/>
              </a:solidFill>
              <a:latin typeface="Raleway"/>
              <a:ea typeface="Raleway"/>
              <a:cs typeface="Raleway"/>
              <a:sym typeface="Raleway"/>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0" name="Shape 480"/>
        <p:cNvGrpSpPr/>
        <p:nvPr/>
      </p:nvGrpSpPr>
      <p:grpSpPr>
        <a:xfrm>
          <a:off x="0" y="0"/>
          <a:ext cx="0" cy="0"/>
          <a:chOff x="0" y="0"/>
          <a:chExt cx="0" cy="0"/>
        </a:xfrm>
      </p:grpSpPr>
      <p:sp>
        <p:nvSpPr>
          <p:cNvPr id="481" name="Google Shape;481;p78"/>
          <p:cNvSpPr txBox="1"/>
          <p:nvPr>
            <p:ph type="title"/>
          </p:nvPr>
        </p:nvSpPr>
        <p:spPr>
          <a:xfrm>
            <a:off x="194600" y="399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b="1" lang="en"/>
              <a:t>Indicator 13, Question 8;</a:t>
            </a:r>
            <a:endParaRPr b="1"/>
          </a:p>
          <a:p>
            <a:pPr indent="0" lvl="0" marL="0" rtl="0" algn="l">
              <a:spcBef>
                <a:spcPts val="0"/>
              </a:spcBef>
              <a:spcAft>
                <a:spcPts val="0"/>
              </a:spcAft>
              <a:buSzPct val="57558"/>
              <a:buNone/>
            </a:pPr>
            <a:r>
              <a:rPr lang="en" sz="1911"/>
              <a:t>Examples of outside agencies that may be considered as possible participants in a student’s IEP, with prior consent provided by parents/guardians</a:t>
            </a:r>
            <a:endParaRPr/>
          </a:p>
        </p:txBody>
      </p:sp>
      <p:sp>
        <p:nvSpPr>
          <p:cNvPr id="482" name="Google Shape;482;p78"/>
          <p:cNvSpPr txBox="1"/>
          <p:nvPr>
            <p:ph idx="1" type="body"/>
          </p:nvPr>
        </p:nvSpPr>
        <p:spPr>
          <a:xfrm>
            <a:off x="311700" y="1442800"/>
            <a:ext cx="8520600" cy="3126000"/>
          </a:xfrm>
          <a:prstGeom prst="rect">
            <a:avLst/>
          </a:prstGeom>
          <a:solidFill>
            <a:srgbClr val="FFF2CC"/>
          </a:solid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1900">
                <a:solidFill>
                  <a:schemeClr val="dk1"/>
                </a:solidFill>
                <a:latin typeface="Raleway"/>
                <a:ea typeface="Raleway"/>
                <a:cs typeface="Raleway"/>
                <a:sym typeface="Raleway"/>
              </a:rPr>
              <a:t>Nebraska VR (Voc Rehab) and</a:t>
            </a:r>
            <a:endParaRPr b="1" sz="19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en" sz="1900">
                <a:solidFill>
                  <a:schemeClr val="dk1"/>
                </a:solidFill>
                <a:latin typeface="Raleway"/>
                <a:ea typeface="Raleway"/>
                <a:cs typeface="Raleway"/>
                <a:sym typeface="Raleway"/>
              </a:rPr>
              <a:t>NE Commission for Blind/Visually Impaired and Commission for Deaf/HOH</a:t>
            </a:r>
            <a:endParaRPr b="1" sz="19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All about employment!</a:t>
            </a:r>
            <a:endParaRPr sz="17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Refer ages 14+</a:t>
            </a:r>
            <a:endParaRPr sz="17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en" sz="1900">
                <a:solidFill>
                  <a:schemeClr val="dk1"/>
                </a:solidFill>
                <a:latin typeface="Raleway"/>
                <a:ea typeface="Raleway"/>
                <a:cs typeface="Raleway"/>
                <a:sym typeface="Raleway"/>
              </a:rPr>
              <a:t>NE DHHS Developmental Disabilities</a:t>
            </a:r>
            <a:endParaRPr b="1" sz="19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Students with lifelong developmental disabilities</a:t>
            </a:r>
            <a:endParaRPr sz="17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Refer at any age, have good data by middle school</a:t>
            </a:r>
            <a:endParaRPr sz="17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Provide community based services</a:t>
            </a:r>
            <a:endParaRPr sz="17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en" sz="1900">
                <a:solidFill>
                  <a:schemeClr val="dk1"/>
                </a:solidFill>
                <a:latin typeface="Raleway"/>
                <a:ea typeface="Raleway"/>
                <a:cs typeface="Raleway"/>
                <a:sym typeface="Raleway"/>
              </a:rPr>
              <a:t>League of Human Dignity/Independent Living Centers/DHHS A&amp;D Waiver</a:t>
            </a:r>
            <a:endParaRPr b="1" sz="19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Support students and their families receiving Aged &amp; Disabled Waiver</a:t>
            </a:r>
            <a:endParaRPr sz="17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Home based support rather than community based services</a:t>
            </a:r>
            <a:endParaRPr sz="17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en" sz="1900">
                <a:solidFill>
                  <a:schemeClr val="dk1"/>
                </a:solidFill>
                <a:latin typeface="Raleway"/>
                <a:ea typeface="Raleway"/>
                <a:cs typeface="Raleway"/>
                <a:sym typeface="Raleway"/>
              </a:rPr>
              <a:t>PTI Nebraska - Parent Training and Information Center </a:t>
            </a:r>
            <a:endParaRPr b="1" sz="19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Parent/Professionals</a:t>
            </a:r>
            <a:endParaRPr sz="1700">
              <a:solidFill>
                <a:schemeClr val="dk1"/>
              </a:solidFill>
              <a:latin typeface="Raleway"/>
              <a:ea typeface="Raleway"/>
              <a:cs typeface="Raleway"/>
              <a:sym typeface="Raleway"/>
            </a:endParaRPr>
          </a:p>
          <a:p>
            <a:pPr indent="-304165" lvl="1" marL="914400" rtl="0" algn="l">
              <a:lnSpc>
                <a:spcPct val="115000"/>
              </a:lnSpc>
              <a:spcBef>
                <a:spcPts val="0"/>
              </a:spcBef>
              <a:spcAft>
                <a:spcPts val="0"/>
              </a:spcAft>
              <a:buClr>
                <a:schemeClr val="dk1"/>
              </a:buClr>
              <a:buSzPct val="100000"/>
              <a:buFont typeface="Raleway"/>
              <a:buChar char="○"/>
            </a:pPr>
            <a:r>
              <a:rPr lang="en" sz="1700">
                <a:solidFill>
                  <a:schemeClr val="dk1"/>
                </a:solidFill>
                <a:latin typeface="Raleway"/>
                <a:ea typeface="Raleway"/>
                <a:cs typeface="Raleway"/>
                <a:sym typeface="Raleway"/>
              </a:rPr>
              <a:t>Provides supports for parents to better understand special education, specialized health and medical, and disabilities for students 0-26 years</a:t>
            </a:r>
            <a:endParaRPr b="1" sz="2800">
              <a:solidFill>
                <a:schemeClr val="dk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6" name="Shape 486"/>
        <p:cNvGrpSpPr/>
        <p:nvPr/>
      </p:nvGrpSpPr>
      <p:grpSpPr>
        <a:xfrm>
          <a:off x="0" y="0"/>
          <a:ext cx="0" cy="0"/>
          <a:chOff x="0" y="0"/>
          <a:chExt cx="0" cy="0"/>
        </a:xfrm>
      </p:grpSpPr>
      <p:sp>
        <p:nvSpPr>
          <p:cNvPr id="487" name="Google Shape;487;p79"/>
          <p:cNvSpPr txBox="1"/>
          <p:nvPr>
            <p:ph type="title"/>
          </p:nvPr>
        </p:nvSpPr>
        <p:spPr>
          <a:xfrm>
            <a:off x="194600" y="399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b="1" lang="en"/>
              <a:t>Indicator 13, Question 8;</a:t>
            </a:r>
            <a:endParaRPr b="1"/>
          </a:p>
          <a:p>
            <a:pPr indent="0" lvl="0" marL="0" rtl="0" algn="l">
              <a:spcBef>
                <a:spcPts val="0"/>
              </a:spcBef>
              <a:spcAft>
                <a:spcPts val="0"/>
              </a:spcAft>
              <a:buSzPct val="57558"/>
              <a:buNone/>
            </a:pPr>
            <a:r>
              <a:rPr lang="en" sz="1911"/>
              <a:t>Examples descriptions of interagency linkages and responsibilities that may be outlined in your student’s IEP</a:t>
            </a:r>
            <a:endParaRPr/>
          </a:p>
        </p:txBody>
      </p:sp>
      <p:sp>
        <p:nvSpPr>
          <p:cNvPr id="488" name="Google Shape;488;p79"/>
          <p:cNvSpPr txBox="1"/>
          <p:nvPr>
            <p:ph idx="1" type="body"/>
          </p:nvPr>
        </p:nvSpPr>
        <p:spPr>
          <a:xfrm>
            <a:off x="311700" y="1523850"/>
            <a:ext cx="8520600" cy="3000000"/>
          </a:xfrm>
          <a:prstGeom prst="rect">
            <a:avLst/>
          </a:prstGeom>
          <a:solidFill>
            <a:srgbClr val="FFF2CC"/>
          </a:solid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1900">
                <a:solidFill>
                  <a:srgbClr val="002F4A"/>
                </a:solidFill>
                <a:latin typeface="Raleway"/>
                <a:ea typeface="Raleway"/>
                <a:cs typeface="Raleway"/>
                <a:sym typeface="Raleway"/>
              </a:rPr>
              <a:t>Example Statements:</a:t>
            </a:r>
            <a:endParaRPr b="1" sz="1900">
              <a:solidFill>
                <a:srgbClr val="002F4A"/>
              </a:solidFill>
              <a:latin typeface="Raleway"/>
              <a:ea typeface="Raleway"/>
              <a:cs typeface="Raleway"/>
              <a:sym typeface="Raleway"/>
            </a:endParaRPr>
          </a:p>
          <a:p>
            <a:pPr indent="-313055" lvl="0" marL="457200" rtl="0" algn="l">
              <a:lnSpc>
                <a:spcPct val="115000"/>
              </a:lnSpc>
              <a:spcBef>
                <a:spcPts val="0"/>
              </a:spcBef>
              <a:spcAft>
                <a:spcPts val="0"/>
              </a:spcAft>
              <a:buClr>
                <a:schemeClr val="dk1"/>
              </a:buClr>
              <a:buSzPct val="100000"/>
              <a:buFont typeface="Raleway"/>
              <a:buChar char="●"/>
            </a:pPr>
            <a:r>
              <a:rPr lang="en" sz="1900">
                <a:solidFill>
                  <a:schemeClr val="dk1"/>
                </a:solidFill>
                <a:latin typeface="Raleway"/>
                <a:ea typeface="Raleway"/>
                <a:cs typeface="Raleway"/>
                <a:sym typeface="Raleway"/>
              </a:rPr>
              <a:t>The student and their family have received information regarding the services and supports provided by (Nebraska VR, DHHS Developmental Disabilities, PTI Nebraska). A brochure/website/email address was given to the student and their family at the IEP. </a:t>
            </a:r>
            <a:endParaRPr sz="19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chemeClr val="dk1"/>
              </a:solidFill>
              <a:latin typeface="Raleway"/>
              <a:ea typeface="Raleway"/>
              <a:cs typeface="Raleway"/>
              <a:sym typeface="Raleway"/>
            </a:endParaRPr>
          </a:p>
          <a:p>
            <a:pPr indent="-313055" lvl="0" marL="457200" rtl="0" algn="l">
              <a:lnSpc>
                <a:spcPct val="115000"/>
              </a:lnSpc>
              <a:spcBef>
                <a:spcPts val="0"/>
              </a:spcBef>
              <a:spcAft>
                <a:spcPts val="0"/>
              </a:spcAft>
              <a:buClr>
                <a:schemeClr val="dk1"/>
              </a:buClr>
              <a:buSzPct val="100000"/>
              <a:buFont typeface="Raleway"/>
              <a:buChar char="●"/>
            </a:pPr>
            <a:r>
              <a:rPr lang="en" sz="1900">
                <a:solidFill>
                  <a:schemeClr val="dk1"/>
                </a:solidFill>
                <a:latin typeface="Raleway"/>
                <a:ea typeface="Raleway"/>
                <a:cs typeface="Raleway"/>
                <a:sym typeface="Raleway"/>
              </a:rPr>
              <a:t>The student and their family have received information regarding the services and supports provided by XYZ agency. At this time, the family is not interested in completing an application/connecting to this agency.</a:t>
            </a:r>
            <a:endParaRPr sz="19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chemeClr val="dk1"/>
              </a:solidFill>
              <a:latin typeface="Raleway"/>
              <a:ea typeface="Raleway"/>
              <a:cs typeface="Raleway"/>
              <a:sym typeface="Raleway"/>
            </a:endParaRPr>
          </a:p>
          <a:p>
            <a:pPr indent="-313055" lvl="0" marL="457200" rtl="0" algn="l">
              <a:lnSpc>
                <a:spcPct val="115000"/>
              </a:lnSpc>
              <a:spcBef>
                <a:spcPts val="0"/>
              </a:spcBef>
              <a:spcAft>
                <a:spcPts val="0"/>
              </a:spcAft>
              <a:buClr>
                <a:schemeClr val="dk1"/>
              </a:buClr>
              <a:buSzPct val="100000"/>
              <a:buFont typeface="Raleway"/>
              <a:buChar char="●"/>
            </a:pPr>
            <a:r>
              <a:rPr lang="en" sz="1900">
                <a:solidFill>
                  <a:schemeClr val="dk1"/>
                </a:solidFill>
                <a:latin typeface="Raleway"/>
                <a:ea typeface="Raleway"/>
                <a:cs typeface="Raleway"/>
                <a:sym typeface="Raleway"/>
              </a:rPr>
              <a:t>The parents signed written consent for a Nebraska VR counselor to attend this IEP meeting. The agency will provide……..</a:t>
            </a:r>
            <a:endParaRPr sz="19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chemeClr val="dk1"/>
              </a:solidFill>
              <a:latin typeface="Raleway"/>
              <a:ea typeface="Raleway"/>
              <a:cs typeface="Raleway"/>
              <a:sym typeface="Raleway"/>
            </a:endParaRPr>
          </a:p>
          <a:p>
            <a:pPr indent="-313055" lvl="0" marL="457200" rtl="0" algn="l">
              <a:lnSpc>
                <a:spcPct val="115000"/>
              </a:lnSpc>
              <a:spcBef>
                <a:spcPts val="0"/>
              </a:spcBef>
              <a:spcAft>
                <a:spcPts val="0"/>
              </a:spcAft>
              <a:buClr>
                <a:schemeClr val="dk1"/>
              </a:buClr>
              <a:buSzPct val="100000"/>
              <a:buFont typeface="Raleway"/>
              <a:buChar char="●"/>
            </a:pPr>
            <a:r>
              <a:rPr lang="en" sz="1900">
                <a:solidFill>
                  <a:schemeClr val="dk1"/>
                </a:solidFill>
                <a:latin typeface="Raleway"/>
                <a:ea typeface="Raleway"/>
                <a:cs typeface="Raleway"/>
                <a:sym typeface="Raleway"/>
              </a:rPr>
              <a:t>The student is receiving Aged and Disabled Waiver in their home, and their A&amp;D services coordinator is __________.</a:t>
            </a:r>
            <a:endParaRPr sz="19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chemeClr val="dk1"/>
              </a:solidFill>
              <a:latin typeface="Raleway"/>
              <a:ea typeface="Raleway"/>
              <a:cs typeface="Raleway"/>
              <a:sym typeface="Raleway"/>
            </a:endParaRPr>
          </a:p>
          <a:p>
            <a:pPr indent="-313055" lvl="0" marL="457200" rtl="0" algn="l">
              <a:lnSpc>
                <a:spcPct val="115000"/>
              </a:lnSpc>
              <a:spcBef>
                <a:spcPts val="0"/>
              </a:spcBef>
              <a:spcAft>
                <a:spcPts val="0"/>
              </a:spcAft>
              <a:buClr>
                <a:schemeClr val="dk1"/>
              </a:buClr>
              <a:buSzPct val="100000"/>
              <a:buFont typeface="Raleway"/>
              <a:buChar char="●"/>
            </a:pPr>
            <a:r>
              <a:rPr lang="en" sz="1900">
                <a:solidFill>
                  <a:schemeClr val="dk1"/>
                </a:solidFill>
                <a:latin typeface="Raleway"/>
                <a:ea typeface="Raleway"/>
                <a:cs typeface="Raleway"/>
                <a:sym typeface="Raleway"/>
              </a:rPr>
              <a:t>The family is interested in completing an application to determine eligibility for Developmental Disabilities, and the district will help with the application process.</a:t>
            </a:r>
            <a:endParaRPr b="1" sz="1900">
              <a:solidFill>
                <a:schemeClr val="dk1"/>
              </a:solidFill>
              <a:latin typeface="Raleway"/>
              <a:ea typeface="Raleway"/>
              <a:cs typeface="Raleway"/>
              <a:sym typeface="Raleway"/>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2" name="Shape 492"/>
        <p:cNvGrpSpPr/>
        <p:nvPr/>
      </p:nvGrpSpPr>
      <p:grpSpPr>
        <a:xfrm>
          <a:off x="0" y="0"/>
          <a:ext cx="0" cy="0"/>
          <a:chOff x="0" y="0"/>
          <a:chExt cx="0" cy="0"/>
        </a:xfrm>
      </p:grpSpPr>
      <p:sp>
        <p:nvSpPr>
          <p:cNvPr id="493" name="Google Shape;493;p80"/>
          <p:cNvSpPr txBox="1"/>
          <p:nvPr>
            <p:ph type="ctrTitle"/>
          </p:nvPr>
        </p:nvSpPr>
        <p:spPr>
          <a:xfrm>
            <a:off x="186258" y="2689875"/>
            <a:ext cx="8520600" cy="205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solidFill>
                  <a:schemeClr val="lt1"/>
                </a:solidFill>
              </a:rPr>
              <a:t>Indicator 13 </a:t>
            </a:r>
            <a:endParaRPr>
              <a:solidFill>
                <a:schemeClr val="lt1"/>
              </a:solidFill>
            </a:endParaRPr>
          </a:p>
          <a:p>
            <a:pPr indent="0" lvl="0" marL="0" rtl="0" algn="ctr">
              <a:lnSpc>
                <a:spcPct val="100000"/>
              </a:lnSpc>
              <a:spcBef>
                <a:spcPts val="0"/>
              </a:spcBef>
              <a:spcAft>
                <a:spcPts val="0"/>
              </a:spcAft>
              <a:buSzPct val="100000"/>
              <a:buNone/>
            </a:pPr>
            <a:r>
              <a:rPr lang="en">
                <a:solidFill>
                  <a:schemeClr val="lt1"/>
                </a:solidFill>
              </a:rPr>
              <a:t>Corrective Action Plan Training Final Resources</a:t>
            </a:r>
            <a:endParaRPr>
              <a:solidFill>
                <a:schemeClr val="lt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7" name="Shape 497"/>
        <p:cNvGrpSpPr/>
        <p:nvPr/>
      </p:nvGrpSpPr>
      <p:grpSpPr>
        <a:xfrm>
          <a:off x="0" y="0"/>
          <a:ext cx="0" cy="0"/>
          <a:chOff x="0" y="0"/>
          <a:chExt cx="0" cy="0"/>
        </a:xfrm>
      </p:grpSpPr>
      <p:sp>
        <p:nvSpPr>
          <p:cNvPr id="498" name="Google Shape;498;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90322"/>
              <a:buFont typeface="Arial"/>
              <a:buNone/>
            </a:pPr>
            <a:r>
              <a:rPr b="1" lang="en" sz="3100">
                <a:solidFill>
                  <a:srgbClr val="053785"/>
                </a:solidFill>
              </a:rPr>
              <a:t>Making Transition Planning Meaningful……..</a:t>
            </a:r>
            <a:endParaRPr b="1" sz="3100">
              <a:solidFill>
                <a:srgbClr val="053785"/>
              </a:solidFill>
            </a:endParaRPr>
          </a:p>
          <a:p>
            <a:pPr indent="0" lvl="0" marL="0" rtl="0" algn="l">
              <a:lnSpc>
                <a:spcPct val="100000"/>
              </a:lnSpc>
              <a:spcBef>
                <a:spcPts val="0"/>
              </a:spcBef>
              <a:spcAft>
                <a:spcPts val="0"/>
              </a:spcAft>
              <a:buSzPct val="111111"/>
              <a:buNone/>
            </a:pPr>
            <a:r>
              <a:t/>
            </a:r>
            <a:endParaRPr>
              <a:solidFill>
                <a:srgbClr val="053785"/>
              </a:solidFill>
            </a:endParaRPr>
          </a:p>
        </p:txBody>
      </p:sp>
      <p:sp>
        <p:nvSpPr>
          <p:cNvPr id="499" name="Google Shape;499;p81"/>
          <p:cNvSpPr txBox="1"/>
          <p:nvPr>
            <p:ph idx="1" type="body"/>
          </p:nvPr>
        </p:nvSpPr>
        <p:spPr>
          <a:xfrm>
            <a:off x="311700" y="1442800"/>
            <a:ext cx="8520600" cy="3126000"/>
          </a:xfrm>
          <a:prstGeom prst="rect">
            <a:avLst/>
          </a:prstGeom>
          <a:noFill/>
          <a:ln>
            <a:noFill/>
          </a:ln>
        </p:spPr>
        <p:txBody>
          <a:bodyPr anchorCtr="0" anchor="t" bIns="91425" lIns="91425" spcFirstLastPara="1" rIns="91425" wrap="square" tIns="91425">
            <a:normAutofit fontScale="85000"/>
          </a:bodyPr>
          <a:lstStyle/>
          <a:p>
            <a:pPr indent="0" lvl="0" marL="0" rtl="0" algn="l">
              <a:spcBef>
                <a:spcPts val="0"/>
              </a:spcBef>
              <a:spcAft>
                <a:spcPts val="0"/>
              </a:spcAft>
              <a:buClr>
                <a:schemeClr val="dk1"/>
              </a:buClr>
              <a:buSzPct val="69230"/>
              <a:buFont typeface="Arial"/>
              <a:buNone/>
            </a:pPr>
            <a:r>
              <a:rPr lang="en" sz="2600"/>
              <a:t>“A truly successful transition process is the result of comprehensive team planning that is driven by the dreams, desires and abilities of youth. A transition plan provides the basic structure for preparing an individual to live, work and play in the community, as fully and independently as possible.”</a:t>
            </a:r>
            <a:endParaRPr sz="2600"/>
          </a:p>
          <a:p>
            <a:pPr indent="0" lvl="0" marL="0" rtl="0" algn="l">
              <a:spcBef>
                <a:spcPts val="1200"/>
              </a:spcBef>
              <a:spcAft>
                <a:spcPts val="0"/>
              </a:spcAft>
              <a:buClr>
                <a:schemeClr val="dk1"/>
              </a:buClr>
              <a:buSzPct val="69230"/>
              <a:buFont typeface="Arial"/>
              <a:buNone/>
            </a:pPr>
            <a:r>
              <a:rPr lang="en" sz="2600"/>
              <a:t>-Parent Tips for Transition Planning, PACER Center</a:t>
            </a:r>
            <a:endParaRPr sz="2600"/>
          </a:p>
          <a:p>
            <a:pPr indent="0" lvl="0" marL="0" rtl="0" algn="l">
              <a:lnSpc>
                <a:spcPct val="115000"/>
              </a:lnSpc>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9545"/>
              <a:buFont typeface="Arial"/>
              <a:buNone/>
            </a:pPr>
            <a:r>
              <a:rPr b="1" lang="en" sz="3520">
                <a:solidFill>
                  <a:srgbClr val="053785"/>
                </a:solidFill>
              </a:rPr>
              <a:t>What does Indicator 13 Measure?	</a:t>
            </a:r>
            <a:endParaRPr b="1" sz="3520">
              <a:solidFill>
                <a:srgbClr val="053785"/>
              </a:solidFill>
            </a:endParaRPr>
          </a:p>
          <a:p>
            <a:pPr indent="0" lvl="0" marL="0" rtl="0" algn="l">
              <a:lnSpc>
                <a:spcPct val="100000"/>
              </a:lnSpc>
              <a:spcBef>
                <a:spcPts val="0"/>
              </a:spcBef>
              <a:spcAft>
                <a:spcPts val="0"/>
              </a:spcAft>
              <a:buSzPct val="111111"/>
              <a:buNone/>
            </a:pPr>
            <a:r>
              <a:t/>
            </a:r>
            <a:endParaRPr>
              <a:solidFill>
                <a:srgbClr val="053785"/>
              </a:solidFill>
            </a:endParaRPr>
          </a:p>
        </p:txBody>
      </p:sp>
      <p:sp>
        <p:nvSpPr>
          <p:cNvPr id="95" name="Google Shape;95;p19"/>
          <p:cNvSpPr txBox="1"/>
          <p:nvPr>
            <p:ph idx="1" type="body"/>
          </p:nvPr>
        </p:nvSpPr>
        <p:spPr>
          <a:xfrm>
            <a:off x="311700" y="1294125"/>
            <a:ext cx="8520600" cy="3126000"/>
          </a:xfrm>
          <a:prstGeom prst="rect">
            <a:avLst/>
          </a:prstGeom>
          <a:solidFill>
            <a:srgbClr val="FFF2CC"/>
          </a:solidFill>
          <a:ln>
            <a:noFill/>
          </a:ln>
        </p:spPr>
        <p:txBody>
          <a:bodyPr anchorCtr="0" anchor="t" bIns="91425" lIns="91425" spcFirstLastPara="1" rIns="91425" wrap="square" tIns="91425">
            <a:normAutofit lnSpcReduction="20000"/>
          </a:bodyPr>
          <a:lstStyle/>
          <a:p>
            <a:pPr indent="0" lvl="0" marL="0" rtl="0" algn="l">
              <a:lnSpc>
                <a:spcPct val="95000"/>
              </a:lnSpc>
              <a:spcBef>
                <a:spcPts val="0"/>
              </a:spcBef>
              <a:spcAft>
                <a:spcPts val="1200"/>
              </a:spcAft>
              <a:buNone/>
            </a:pPr>
            <a:r>
              <a:rPr lang="en" sz="2000">
                <a:solidFill>
                  <a:srgbClr val="000000"/>
                </a:solidFill>
              </a:rPr>
              <a:t>Indicator 13 refers to the percent of youth with IEPs aged </a:t>
            </a:r>
            <a:r>
              <a:rPr lang="en" sz="2000" strike="sngStrike">
                <a:solidFill>
                  <a:srgbClr val="000000"/>
                </a:solidFill>
              </a:rPr>
              <a:t>16</a:t>
            </a:r>
            <a:r>
              <a:rPr lang="en" sz="2000">
                <a:solidFill>
                  <a:srgbClr val="000000"/>
                </a:solidFill>
              </a:rPr>
              <a:t> </a:t>
            </a:r>
            <a:r>
              <a:rPr b="1" lang="en" sz="2000">
                <a:solidFill>
                  <a:srgbClr val="000000"/>
                </a:solidFill>
              </a:rPr>
              <a:t>14 </a:t>
            </a:r>
            <a:r>
              <a:rPr i="1" lang="en" sz="2000">
                <a:solidFill>
                  <a:srgbClr val="000000"/>
                </a:solidFill>
              </a:rPr>
              <a:t>(in the state of Nebraska) </a:t>
            </a:r>
            <a:r>
              <a:rPr lang="en" sz="2000">
                <a:solidFill>
                  <a:srgbClr val="000000"/>
                </a:solidFill>
              </a:rPr>
              <a:t>and above with an IEP that includes appropriate measurable postsecondary goals that are annually updated and based upon age appropriate transition assessments, transition services, including, that will reasonably enable the student to meet those post-secondary goals, and annual IEP goals related to the student’s transition services’ needs. There also must be evidence that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 (20 U.S.C. 1416(a)(3)(B))</a:t>
            </a:r>
            <a:endParaRPr b="1"/>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3" name="Shape 503"/>
        <p:cNvGrpSpPr/>
        <p:nvPr/>
      </p:nvGrpSpPr>
      <p:grpSpPr>
        <a:xfrm>
          <a:off x="0" y="0"/>
          <a:ext cx="0" cy="0"/>
          <a:chOff x="0" y="0"/>
          <a:chExt cx="0" cy="0"/>
        </a:xfrm>
      </p:grpSpPr>
      <p:sp>
        <p:nvSpPr>
          <p:cNvPr id="504" name="Google Shape;504;p82"/>
          <p:cNvSpPr txBox="1"/>
          <p:nvPr>
            <p:ph idx="1" type="body"/>
          </p:nvPr>
        </p:nvSpPr>
        <p:spPr>
          <a:xfrm>
            <a:off x="311700" y="1801775"/>
            <a:ext cx="8520600" cy="27672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15000"/>
              </a:lnSpc>
              <a:spcBef>
                <a:spcPts val="0"/>
              </a:spcBef>
              <a:spcAft>
                <a:spcPts val="0"/>
              </a:spcAft>
              <a:buSzPct val="94736"/>
              <a:buNone/>
            </a:pPr>
            <a:r>
              <a:rPr lang="en" sz="1900">
                <a:solidFill>
                  <a:srgbClr val="02117F"/>
                </a:solidFill>
                <a:latin typeface="Raleway"/>
                <a:ea typeface="Raleway"/>
                <a:cs typeface="Raleway"/>
                <a:sym typeface="Raleway"/>
              </a:rPr>
              <a:t>Indiana University Bloomington Center on Community Living and Careers</a:t>
            </a:r>
            <a:r>
              <a:rPr lang="en" sz="1900">
                <a:solidFill>
                  <a:schemeClr val="dk1"/>
                </a:solidFill>
                <a:highlight>
                  <a:schemeClr val="lt1"/>
                </a:highlight>
                <a:latin typeface="Raleway"/>
                <a:ea typeface="Raleway"/>
                <a:cs typeface="Raleway"/>
                <a:sym typeface="Raleway"/>
              </a:rPr>
              <a:t> </a:t>
            </a:r>
            <a:r>
              <a:rPr lang="en" sz="1900" u="sng">
                <a:solidFill>
                  <a:srgbClr val="009384"/>
                </a:solidFill>
                <a:latin typeface="Raleway"/>
                <a:ea typeface="Raleway"/>
                <a:cs typeface="Raleway"/>
                <a:sym typeface="Raleway"/>
                <a:hlinkClick r:id="rId4">
                  <a:extLst>
                    <a:ext uri="{A12FA001-AC4F-418D-AE19-62706E023703}">
                      <ahyp:hlinkClr val="tx"/>
                    </a:ext>
                  </a:extLst>
                </a:hlinkClick>
              </a:rPr>
              <a:t>https://www.iidc.indiana.edu/cclc/index.html</a:t>
            </a:r>
            <a:endParaRPr sz="1900">
              <a:solidFill>
                <a:schemeClr val="dk1"/>
              </a:solidFill>
              <a:latin typeface="Raleway"/>
              <a:ea typeface="Raleway"/>
              <a:cs typeface="Raleway"/>
              <a:sym typeface="Raleway"/>
            </a:endParaRPr>
          </a:p>
          <a:p>
            <a:pPr indent="0" lvl="0" marL="0" rtl="0" algn="l">
              <a:lnSpc>
                <a:spcPct val="100000"/>
              </a:lnSpc>
              <a:spcBef>
                <a:spcPts val="1200"/>
              </a:spcBef>
              <a:spcAft>
                <a:spcPts val="0"/>
              </a:spcAft>
              <a:buSzPct val="57894"/>
              <a:buNone/>
            </a:pPr>
            <a:r>
              <a:rPr lang="en" sz="1900">
                <a:solidFill>
                  <a:srgbClr val="02117F"/>
                </a:solidFill>
                <a:latin typeface="Raleway"/>
                <a:ea typeface="Raleway"/>
                <a:cs typeface="Raleway"/>
                <a:sym typeface="Raleway"/>
              </a:rPr>
              <a:t>National Technical Assistance Center on Transition</a:t>
            </a:r>
            <a:r>
              <a:rPr lang="en" sz="1900">
                <a:solidFill>
                  <a:schemeClr val="dk1"/>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5">
                  <a:extLst>
                    <a:ext uri="{A12FA001-AC4F-418D-AE19-62706E023703}">
                      <ahyp:hlinkClr val="tx"/>
                    </a:ext>
                  </a:extLst>
                </a:hlinkClick>
              </a:rPr>
              <a:t>https://transitionta.org/</a:t>
            </a:r>
            <a:endParaRPr sz="1900">
              <a:solidFill>
                <a:schemeClr val="dk1"/>
              </a:solidFill>
              <a:latin typeface="Raleway"/>
              <a:ea typeface="Raleway"/>
              <a:cs typeface="Raleway"/>
              <a:sym typeface="Raleway"/>
            </a:endParaRPr>
          </a:p>
          <a:p>
            <a:pPr indent="0" lvl="0" marL="0" rtl="0" algn="l">
              <a:spcBef>
                <a:spcPts val="800"/>
              </a:spcBef>
              <a:spcAft>
                <a:spcPts val="0"/>
              </a:spcAft>
              <a:buSzPct val="94736"/>
              <a:buNone/>
            </a:pPr>
            <a:r>
              <a:rPr lang="en" sz="1900">
                <a:solidFill>
                  <a:srgbClr val="02117F"/>
                </a:solidFill>
                <a:latin typeface="Raleway"/>
                <a:ea typeface="Raleway"/>
                <a:cs typeface="Raleway"/>
                <a:sym typeface="Raleway"/>
              </a:rPr>
              <a:t>Nebraska Department of Education</a:t>
            </a:r>
            <a:r>
              <a:rPr lang="en"/>
              <a:t>, </a:t>
            </a:r>
            <a:r>
              <a:rPr lang="en" sz="1900" u="sng">
                <a:solidFill>
                  <a:srgbClr val="009384"/>
                </a:solidFill>
                <a:latin typeface="Raleway"/>
                <a:ea typeface="Raleway"/>
                <a:cs typeface="Raleway"/>
                <a:sym typeface="Raleway"/>
                <a:hlinkClick r:id="rId6">
                  <a:extLst>
                    <a:ext uri="{A12FA001-AC4F-418D-AE19-62706E023703}">
                      <ahyp:hlinkClr val="tx"/>
                    </a:ext>
                  </a:extLst>
                </a:hlinkClick>
              </a:rPr>
              <a:t>Transition Planning Guidance Document. Office of Special Education, 2022</a:t>
            </a:r>
            <a:endParaRPr sz="1900">
              <a:solidFill>
                <a:schemeClr val="dk1"/>
              </a:solidFill>
              <a:latin typeface="Raleway"/>
              <a:ea typeface="Raleway"/>
              <a:cs typeface="Raleway"/>
              <a:sym typeface="Raleway"/>
            </a:endParaRPr>
          </a:p>
          <a:p>
            <a:pPr indent="0" lvl="0" marL="0" rtl="0" algn="l">
              <a:lnSpc>
                <a:spcPct val="100000"/>
              </a:lnSpc>
              <a:spcBef>
                <a:spcPts val="1200"/>
              </a:spcBef>
              <a:spcAft>
                <a:spcPts val="0"/>
              </a:spcAft>
              <a:buClr>
                <a:schemeClr val="dk1"/>
              </a:buClr>
              <a:buSzPct val="57894"/>
              <a:buFont typeface="Arial"/>
              <a:buNone/>
            </a:pPr>
            <a:r>
              <a:rPr lang="en" sz="1900">
                <a:solidFill>
                  <a:srgbClr val="02117F"/>
                </a:solidFill>
                <a:latin typeface="Raleway"/>
                <a:ea typeface="Raleway"/>
                <a:cs typeface="Raleway"/>
                <a:sym typeface="Raleway"/>
              </a:rPr>
              <a:t>Nebraska Department of Health and Human Services - Developmental Disabilities </a:t>
            </a:r>
            <a:r>
              <a:rPr lang="en" sz="1900" u="sng">
                <a:solidFill>
                  <a:srgbClr val="009384"/>
                </a:solidFill>
                <a:latin typeface="Raleway"/>
                <a:ea typeface="Raleway"/>
                <a:cs typeface="Raleway"/>
                <a:sym typeface="Raleway"/>
                <a:hlinkClick r:id="rId7">
                  <a:extLst>
                    <a:ext uri="{A12FA001-AC4F-418D-AE19-62706E023703}">
                      <ahyp:hlinkClr val="tx"/>
                    </a:ext>
                  </a:extLst>
                </a:hlinkClick>
              </a:rPr>
              <a:t>https://dhhs.ne.gov/pages/developmental-disabilities.aspx</a:t>
            </a:r>
            <a:endParaRPr sz="1900">
              <a:solidFill>
                <a:schemeClr val="dk1"/>
              </a:solidFill>
              <a:latin typeface="Raleway"/>
              <a:ea typeface="Raleway"/>
              <a:cs typeface="Raleway"/>
              <a:sym typeface="Raleway"/>
            </a:endParaRPr>
          </a:p>
          <a:p>
            <a:pPr indent="0" lvl="0" marL="0" rtl="0" algn="l">
              <a:lnSpc>
                <a:spcPct val="100000"/>
              </a:lnSpc>
              <a:spcBef>
                <a:spcPts val="800"/>
              </a:spcBef>
              <a:spcAft>
                <a:spcPts val="0"/>
              </a:spcAft>
              <a:buClr>
                <a:schemeClr val="dk1"/>
              </a:buClr>
              <a:buSzPct val="57894"/>
              <a:buFont typeface="Arial"/>
              <a:buNone/>
            </a:pPr>
            <a:r>
              <a:rPr lang="en" sz="1900">
                <a:solidFill>
                  <a:srgbClr val="02117F"/>
                </a:solidFill>
                <a:latin typeface="Raleway"/>
                <a:ea typeface="Raleway"/>
                <a:cs typeface="Raleway"/>
                <a:sym typeface="Raleway"/>
              </a:rPr>
              <a:t>Nebraska VR</a:t>
            </a:r>
            <a:r>
              <a:rPr lang="en" sz="1900">
                <a:solidFill>
                  <a:schemeClr val="dk1"/>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8">
                  <a:extLst>
                    <a:ext uri="{A12FA001-AC4F-418D-AE19-62706E023703}">
                      <ahyp:hlinkClr val="tx"/>
                    </a:ext>
                  </a:extLst>
                </a:hlinkClick>
              </a:rPr>
              <a:t>http://www.vr.nebraska.gov</a:t>
            </a:r>
            <a:endParaRPr sz="1900">
              <a:solidFill>
                <a:schemeClr val="dk1"/>
              </a:solidFill>
              <a:latin typeface="Raleway"/>
              <a:ea typeface="Raleway"/>
              <a:cs typeface="Raleway"/>
              <a:sym typeface="Raleway"/>
            </a:endParaRPr>
          </a:p>
          <a:p>
            <a:pPr indent="0" lvl="0" marL="0" rtl="0" algn="l">
              <a:lnSpc>
                <a:spcPct val="100000"/>
              </a:lnSpc>
              <a:spcBef>
                <a:spcPts val="800"/>
              </a:spcBef>
              <a:spcAft>
                <a:spcPts val="0"/>
              </a:spcAft>
              <a:buClr>
                <a:schemeClr val="dk1"/>
              </a:buClr>
              <a:buSzPct val="57894"/>
              <a:buFont typeface="Arial"/>
              <a:buNone/>
            </a:pPr>
            <a:r>
              <a:rPr lang="en" sz="1900">
                <a:solidFill>
                  <a:srgbClr val="02117F"/>
                </a:solidFill>
                <a:latin typeface="Raleway"/>
                <a:ea typeface="Raleway"/>
                <a:cs typeface="Raleway"/>
                <a:sym typeface="Raleway"/>
              </a:rPr>
              <a:t>Next Steps New Hampshire</a:t>
            </a:r>
            <a:r>
              <a:rPr lang="en" sz="1900">
                <a:solidFill>
                  <a:schemeClr val="dk1"/>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9">
                  <a:extLst>
                    <a:ext uri="{A12FA001-AC4F-418D-AE19-62706E023703}">
                      <ahyp:hlinkClr val="tx"/>
                    </a:ext>
                  </a:extLst>
                </a:hlinkClick>
              </a:rPr>
              <a:t>https://nextsteps-nh.org/</a:t>
            </a:r>
            <a:endParaRPr sz="1900">
              <a:solidFill>
                <a:schemeClr val="dk1"/>
              </a:solidFill>
              <a:latin typeface="Raleway"/>
              <a:ea typeface="Raleway"/>
              <a:cs typeface="Raleway"/>
              <a:sym typeface="Raleway"/>
            </a:endParaRPr>
          </a:p>
          <a:p>
            <a:pPr indent="0" lvl="0" marL="0" rtl="0" algn="l">
              <a:lnSpc>
                <a:spcPct val="100000"/>
              </a:lnSpc>
              <a:spcBef>
                <a:spcPts val="800"/>
              </a:spcBef>
              <a:spcAft>
                <a:spcPts val="0"/>
              </a:spcAft>
              <a:buClr>
                <a:schemeClr val="dk1"/>
              </a:buClr>
              <a:buSzPct val="57894"/>
              <a:buFont typeface="Arial"/>
              <a:buNone/>
            </a:pPr>
            <a:r>
              <a:rPr lang="en" sz="1900">
                <a:solidFill>
                  <a:srgbClr val="02117F"/>
                </a:solidFill>
                <a:latin typeface="Raleway"/>
                <a:ea typeface="Raleway"/>
                <a:cs typeface="Raleway"/>
                <a:sym typeface="Raleway"/>
              </a:rPr>
              <a:t>PTI Nebraska</a:t>
            </a:r>
            <a:r>
              <a:rPr lang="en" sz="1900">
                <a:solidFill>
                  <a:schemeClr val="dk1"/>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10">
                  <a:extLst>
                    <a:ext uri="{A12FA001-AC4F-418D-AE19-62706E023703}">
                      <ahyp:hlinkClr val="tx"/>
                    </a:ext>
                  </a:extLst>
                </a:hlinkClick>
              </a:rPr>
              <a:t>https://pti-nebraska.org/</a:t>
            </a:r>
            <a:endParaRPr sz="1900">
              <a:solidFill>
                <a:schemeClr val="dk1"/>
              </a:solidFill>
              <a:latin typeface="Raleway"/>
              <a:ea typeface="Raleway"/>
              <a:cs typeface="Raleway"/>
              <a:sym typeface="Raleway"/>
            </a:endParaRPr>
          </a:p>
          <a:p>
            <a:pPr indent="0" lvl="0" marL="0" rtl="0" algn="l">
              <a:lnSpc>
                <a:spcPct val="100000"/>
              </a:lnSpc>
              <a:spcBef>
                <a:spcPts val="800"/>
              </a:spcBef>
              <a:spcAft>
                <a:spcPts val="0"/>
              </a:spcAft>
              <a:buClr>
                <a:schemeClr val="dk1"/>
              </a:buClr>
              <a:buSzPct val="57894"/>
              <a:buFont typeface="Arial"/>
              <a:buNone/>
            </a:pPr>
            <a:r>
              <a:rPr lang="en" sz="1900">
                <a:solidFill>
                  <a:srgbClr val="02117F"/>
                </a:solidFill>
                <a:latin typeface="Raleway"/>
                <a:ea typeface="Raleway"/>
                <a:cs typeface="Raleway"/>
                <a:sym typeface="Raleway"/>
              </a:rPr>
              <a:t>Transition Coalition</a:t>
            </a:r>
            <a:r>
              <a:rPr lang="en" sz="1900">
                <a:solidFill>
                  <a:schemeClr val="dk1"/>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11">
                  <a:extLst>
                    <a:ext uri="{A12FA001-AC4F-418D-AE19-62706E023703}">
                      <ahyp:hlinkClr val="tx"/>
                    </a:ext>
                  </a:extLst>
                </a:hlinkClick>
              </a:rPr>
              <a:t>https://transitioncoalition.org</a:t>
            </a:r>
            <a:endParaRPr sz="1900">
              <a:solidFill>
                <a:schemeClr val="dk1"/>
              </a:solidFill>
              <a:latin typeface="Raleway"/>
              <a:ea typeface="Raleway"/>
              <a:cs typeface="Raleway"/>
              <a:sym typeface="Raleway"/>
            </a:endParaRPr>
          </a:p>
          <a:p>
            <a:pPr indent="0" lvl="0" marL="0" rtl="0" algn="l">
              <a:lnSpc>
                <a:spcPct val="100000"/>
              </a:lnSpc>
              <a:spcBef>
                <a:spcPts val="800"/>
              </a:spcBef>
              <a:spcAft>
                <a:spcPts val="0"/>
              </a:spcAft>
              <a:buClr>
                <a:schemeClr val="dk1"/>
              </a:buClr>
              <a:buSzPct val="57894"/>
              <a:buFont typeface="Arial"/>
              <a:buNone/>
            </a:pPr>
            <a:r>
              <a:rPr lang="en" sz="1900">
                <a:solidFill>
                  <a:srgbClr val="02117F"/>
                </a:solidFill>
                <a:latin typeface="Raleway"/>
                <a:ea typeface="Raleway"/>
                <a:cs typeface="Raleway"/>
                <a:sym typeface="Raleway"/>
              </a:rPr>
              <a:t>Virginia Commonwealth University </a:t>
            </a:r>
            <a:r>
              <a:rPr lang="en" sz="1900" u="sng">
                <a:solidFill>
                  <a:srgbClr val="009384"/>
                </a:solidFill>
                <a:latin typeface="Raleway"/>
                <a:ea typeface="Raleway"/>
                <a:cs typeface="Raleway"/>
                <a:sym typeface="Raleway"/>
                <a:hlinkClick r:id="rId12">
                  <a:extLst>
                    <a:ext uri="{A12FA001-AC4F-418D-AE19-62706E023703}">
                      <ahyp:hlinkClr val="tx"/>
                    </a:ext>
                  </a:extLst>
                </a:hlinkClick>
              </a:rPr>
              <a:t>https://centerontransition.org/</a:t>
            </a:r>
            <a:endParaRPr sz="1900">
              <a:solidFill>
                <a:schemeClr val="dk1"/>
              </a:solidFill>
              <a:latin typeface="Raleway"/>
              <a:ea typeface="Raleway"/>
              <a:cs typeface="Raleway"/>
              <a:sym typeface="Raleway"/>
            </a:endParaRPr>
          </a:p>
          <a:p>
            <a:pPr indent="0" lvl="0" marL="0" rtl="0" algn="l">
              <a:lnSpc>
                <a:spcPct val="100000"/>
              </a:lnSpc>
              <a:spcBef>
                <a:spcPts val="800"/>
              </a:spcBef>
              <a:spcAft>
                <a:spcPts val="800"/>
              </a:spcAft>
              <a:buClr>
                <a:schemeClr val="dk1"/>
              </a:buClr>
              <a:buSzPct val="57894"/>
              <a:buFont typeface="Arial"/>
              <a:buNone/>
            </a:pPr>
            <a:r>
              <a:rPr lang="en" sz="1900">
                <a:solidFill>
                  <a:srgbClr val="02117F"/>
                </a:solidFill>
                <a:latin typeface="Raleway"/>
                <a:ea typeface="Raleway"/>
                <a:cs typeface="Raleway"/>
                <a:sym typeface="Raleway"/>
              </a:rPr>
              <a:t>Zarrow Center for Learning Enrichment</a:t>
            </a:r>
            <a:r>
              <a:rPr lang="en" sz="1900">
                <a:solidFill>
                  <a:schemeClr val="dk1"/>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13">
                  <a:extLst>
                    <a:ext uri="{A12FA001-AC4F-418D-AE19-62706E023703}">
                      <ahyp:hlinkClr val="tx"/>
                    </a:ext>
                  </a:extLst>
                </a:hlinkClick>
              </a:rPr>
              <a:t>https://www.ou.edu/education/centers-and-partnerships/zarrow</a:t>
            </a:r>
            <a:endParaRPr i="1"/>
          </a:p>
        </p:txBody>
      </p:sp>
      <p:sp>
        <p:nvSpPr>
          <p:cNvPr id="505" name="Google Shape;505;p82"/>
          <p:cNvSpPr txBox="1"/>
          <p:nvPr/>
        </p:nvSpPr>
        <p:spPr>
          <a:xfrm>
            <a:off x="568825" y="712175"/>
            <a:ext cx="3084000" cy="10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02117F"/>
                </a:solidFill>
              </a:rPr>
              <a:t>Resources</a:t>
            </a:r>
            <a:endParaRPr b="1" sz="3600">
              <a:solidFill>
                <a:srgbClr val="02117F"/>
              </a:solidFill>
            </a:endParaRPr>
          </a:p>
        </p:txBody>
      </p:sp>
      <p:sp>
        <p:nvSpPr>
          <p:cNvPr id="506" name="Google Shape;506;p82"/>
          <p:cNvSpPr txBox="1"/>
          <p:nvPr/>
        </p:nvSpPr>
        <p:spPr>
          <a:xfrm>
            <a:off x="6151375" y="2676100"/>
            <a:ext cx="2784300" cy="1477500"/>
          </a:xfrm>
          <a:prstGeom prst="rect">
            <a:avLst/>
          </a:prstGeom>
          <a:solidFill>
            <a:srgbClr val="FFF2CC"/>
          </a:solidFill>
          <a:ln cap="flat" cmpd="sng" w="38100">
            <a:solidFill>
              <a:srgbClr val="02117F"/>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02117F"/>
                </a:solidFill>
                <a:latin typeface="Raleway"/>
                <a:ea typeface="Raleway"/>
                <a:cs typeface="Raleway"/>
                <a:sym typeface="Raleway"/>
              </a:rPr>
              <a:t>Reminder: If </a:t>
            </a:r>
            <a:r>
              <a:rPr b="1" lang="en" sz="1500">
                <a:solidFill>
                  <a:srgbClr val="02117F"/>
                </a:solidFill>
                <a:latin typeface="Raleway"/>
                <a:ea typeface="Raleway"/>
                <a:cs typeface="Raleway"/>
                <a:sym typeface="Raleway"/>
              </a:rPr>
              <a:t>you would like additional, more in-depth training provided and/or resources, please reach out to your regional facilitator!</a:t>
            </a:r>
            <a:endParaRPr sz="500">
              <a:solidFill>
                <a:srgbClr val="02117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510" name="Shape 510"/>
        <p:cNvGrpSpPr/>
        <p:nvPr/>
      </p:nvGrpSpPr>
      <p:grpSpPr>
        <a:xfrm>
          <a:off x="0" y="0"/>
          <a:ext cx="0" cy="0"/>
          <a:chOff x="0" y="0"/>
          <a:chExt cx="0" cy="0"/>
        </a:xfrm>
      </p:grpSpPr>
      <p:pic>
        <p:nvPicPr>
          <p:cNvPr id="511" name="Google Shape;511;p83"/>
          <p:cNvPicPr preferRelativeResize="0"/>
          <p:nvPr/>
        </p:nvPicPr>
        <p:blipFill>
          <a:blip r:embed="rId3">
            <a:alphaModFix/>
          </a:blip>
          <a:stretch>
            <a:fillRect/>
          </a:stretch>
        </p:blipFill>
        <p:spPr>
          <a:xfrm>
            <a:off x="2382350" y="143838"/>
            <a:ext cx="6393773" cy="4855826"/>
          </a:xfrm>
          <a:prstGeom prst="rect">
            <a:avLst/>
          </a:prstGeom>
          <a:noFill/>
          <a:ln cap="flat" cmpd="sng" w="76200">
            <a:solidFill>
              <a:srgbClr val="02117F"/>
            </a:solidFill>
            <a:prstDash val="solid"/>
            <a:round/>
            <a:headEnd len="sm" w="sm" type="none"/>
            <a:tailEnd len="sm" w="sm" type="none"/>
          </a:ln>
        </p:spPr>
      </p:pic>
      <p:sp>
        <p:nvSpPr>
          <p:cNvPr id="512" name="Google Shape;512;p83"/>
          <p:cNvSpPr txBox="1"/>
          <p:nvPr/>
        </p:nvSpPr>
        <p:spPr>
          <a:xfrm rot="-5400000">
            <a:off x="-1388200" y="1900650"/>
            <a:ext cx="5047500" cy="12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200" u="sng">
                <a:solidFill>
                  <a:srgbClr val="02117F"/>
                </a:solidFill>
                <a:latin typeface="Raleway"/>
                <a:ea typeface="Raleway"/>
                <a:cs typeface="Raleway"/>
                <a:sym typeface="Raleway"/>
              </a:rPr>
              <a:t>Regional Supports</a:t>
            </a:r>
            <a:endParaRPr b="1" sz="4200" u="sng">
              <a:solidFill>
                <a:srgbClr val="02117F"/>
              </a:solidFill>
              <a:latin typeface="Raleway"/>
              <a:ea typeface="Raleway"/>
              <a:cs typeface="Raleway"/>
              <a:sym typeface="Raleway"/>
            </a:endParaRPr>
          </a:p>
        </p:txBody>
      </p:sp>
      <p:pic>
        <p:nvPicPr>
          <p:cNvPr id="513" name="Google Shape;513;p83"/>
          <p:cNvPicPr preferRelativeResize="0"/>
          <p:nvPr/>
        </p:nvPicPr>
        <p:blipFill>
          <a:blip r:embed="rId4">
            <a:alphaModFix/>
          </a:blip>
          <a:stretch>
            <a:fillRect/>
          </a:stretch>
        </p:blipFill>
        <p:spPr>
          <a:xfrm>
            <a:off x="7589221" y="3886525"/>
            <a:ext cx="1186900" cy="1113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p20"/>
          <p:cNvPicPr preferRelativeResize="0"/>
          <p:nvPr/>
        </p:nvPicPr>
        <p:blipFill>
          <a:blip r:embed="rId4">
            <a:alphaModFix/>
          </a:blip>
          <a:stretch>
            <a:fillRect/>
          </a:stretch>
        </p:blipFill>
        <p:spPr>
          <a:xfrm>
            <a:off x="2443375" y="553175"/>
            <a:ext cx="5636875" cy="4098575"/>
          </a:xfrm>
          <a:prstGeom prst="rect">
            <a:avLst/>
          </a:prstGeom>
          <a:noFill/>
          <a:ln cap="flat" cmpd="sng" w="38100">
            <a:solidFill>
              <a:schemeClr val="dk2"/>
            </a:solidFill>
            <a:prstDash val="solid"/>
            <a:round/>
            <a:headEnd len="sm" w="sm" type="none"/>
            <a:tailEnd len="sm" w="sm" type="none"/>
          </a:ln>
        </p:spPr>
      </p:pic>
      <p:sp>
        <p:nvSpPr>
          <p:cNvPr id="101" name="Google Shape;101;p20"/>
          <p:cNvSpPr txBox="1"/>
          <p:nvPr/>
        </p:nvSpPr>
        <p:spPr>
          <a:xfrm>
            <a:off x="145750" y="553175"/>
            <a:ext cx="2253600" cy="40098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53785"/>
                </a:solidFill>
                <a:latin typeface="Roboto"/>
                <a:ea typeface="Roboto"/>
                <a:cs typeface="Roboto"/>
                <a:sym typeface="Roboto"/>
              </a:rPr>
              <a:t>Indicator 13 </a:t>
            </a:r>
            <a:endParaRPr sz="3000">
              <a:solidFill>
                <a:srgbClr val="053785"/>
              </a:solidFill>
              <a:latin typeface="Roboto"/>
              <a:ea typeface="Roboto"/>
              <a:cs typeface="Roboto"/>
              <a:sym typeface="Roboto"/>
            </a:endParaRPr>
          </a:p>
          <a:p>
            <a:pPr indent="0" lvl="0" marL="0" rtl="0" algn="ctr">
              <a:spcBef>
                <a:spcPts val="0"/>
              </a:spcBef>
              <a:spcAft>
                <a:spcPts val="0"/>
              </a:spcAft>
              <a:buNone/>
            </a:pPr>
            <a:r>
              <a:rPr lang="en" sz="3000">
                <a:solidFill>
                  <a:srgbClr val="053785"/>
                </a:solidFill>
                <a:latin typeface="Roboto"/>
                <a:ea typeface="Roboto"/>
                <a:cs typeface="Roboto"/>
                <a:sym typeface="Roboto"/>
              </a:rPr>
              <a:t>= </a:t>
            </a:r>
            <a:endParaRPr sz="3000">
              <a:solidFill>
                <a:srgbClr val="053785"/>
              </a:solidFill>
              <a:latin typeface="Roboto"/>
              <a:ea typeface="Roboto"/>
              <a:cs typeface="Roboto"/>
              <a:sym typeface="Roboto"/>
            </a:endParaRPr>
          </a:p>
          <a:p>
            <a:pPr indent="0" lvl="0" marL="0" rtl="0" algn="ctr">
              <a:spcBef>
                <a:spcPts val="0"/>
              </a:spcBef>
              <a:spcAft>
                <a:spcPts val="0"/>
              </a:spcAft>
              <a:buNone/>
            </a:pPr>
            <a:r>
              <a:rPr lang="en" sz="3000">
                <a:solidFill>
                  <a:srgbClr val="053785"/>
                </a:solidFill>
                <a:latin typeface="Roboto"/>
                <a:ea typeface="Roboto"/>
                <a:cs typeface="Roboto"/>
                <a:sym typeface="Roboto"/>
              </a:rPr>
              <a:t>Transition</a:t>
            </a:r>
            <a:r>
              <a:rPr lang="en" sz="3000">
                <a:solidFill>
                  <a:srgbClr val="053785"/>
                </a:solidFill>
                <a:latin typeface="Roboto"/>
                <a:ea typeface="Roboto"/>
                <a:cs typeface="Roboto"/>
                <a:sym typeface="Roboto"/>
              </a:rPr>
              <a:t> Planning,</a:t>
            </a:r>
            <a:endParaRPr sz="3000">
              <a:solidFill>
                <a:srgbClr val="053785"/>
              </a:solidFill>
              <a:latin typeface="Roboto"/>
              <a:ea typeface="Roboto"/>
              <a:cs typeface="Roboto"/>
              <a:sym typeface="Roboto"/>
            </a:endParaRPr>
          </a:p>
          <a:p>
            <a:pPr indent="0" lvl="0" marL="0" rtl="0" algn="ctr">
              <a:spcBef>
                <a:spcPts val="0"/>
              </a:spcBef>
              <a:spcAft>
                <a:spcPts val="0"/>
              </a:spcAft>
              <a:buNone/>
            </a:pPr>
            <a:r>
              <a:t/>
            </a:r>
            <a:endParaRPr sz="3000">
              <a:solidFill>
                <a:srgbClr val="053785"/>
              </a:solidFill>
              <a:latin typeface="Roboto"/>
              <a:ea typeface="Roboto"/>
              <a:cs typeface="Roboto"/>
              <a:sym typeface="Roboto"/>
            </a:endParaRPr>
          </a:p>
          <a:p>
            <a:pPr indent="0" lvl="0" marL="0" rtl="0" algn="ctr">
              <a:spcBef>
                <a:spcPts val="0"/>
              </a:spcBef>
              <a:spcAft>
                <a:spcPts val="0"/>
              </a:spcAft>
              <a:buNone/>
            </a:pPr>
            <a:r>
              <a:rPr lang="en" sz="3000">
                <a:solidFill>
                  <a:srgbClr val="053785"/>
                </a:solidFill>
                <a:latin typeface="Roboto"/>
                <a:ea typeface="Roboto"/>
                <a:cs typeface="Roboto"/>
                <a:sym typeface="Roboto"/>
              </a:rPr>
              <a:t>Transition Planning </a:t>
            </a:r>
            <a:endParaRPr sz="3000">
              <a:solidFill>
                <a:srgbClr val="053785"/>
              </a:solidFill>
              <a:latin typeface="Roboto"/>
              <a:ea typeface="Roboto"/>
              <a:cs typeface="Roboto"/>
              <a:sym typeface="Roboto"/>
            </a:endParaRPr>
          </a:p>
          <a:p>
            <a:pPr indent="0" lvl="0" marL="0" rtl="0" algn="ctr">
              <a:spcBef>
                <a:spcPts val="0"/>
              </a:spcBef>
              <a:spcAft>
                <a:spcPts val="0"/>
              </a:spcAft>
              <a:buNone/>
            </a:pPr>
            <a:r>
              <a:rPr lang="en" sz="3000">
                <a:solidFill>
                  <a:srgbClr val="053785"/>
                </a:solidFill>
                <a:latin typeface="Roboto"/>
                <a:ea typeface="Roboto"/>
                <a:cs typeface="Roboto"/>
                <a:sym typeface="Roboto"/>
              </a:rPr>
              <a:t>=</a:t>
            </a:r>
            <a:endParaRPr sz="3000">
              <a:solidFill>
                <a:srgbClr val="053785"/>
              </a:solidFill>
              <a:latin typeface="Roboto"/>
              <a:ea typeface="Roboto"/>
              <a:cs typeface="Roboto"/>
              <a:sym typeface="Roboto"/>
            </a:endParaRPr>
          </a:p>
        </p:txBody>
      </p:sp>
      <p:cxnSp>
        <p:nvCxnSpPr>
          <p:cNvPr id="102" name="Google Shape;102;p20"/>
          <p:cNvCxnSpPr/>
          <p:nvPr/>
        </p:nvCxnSpPr>
        <p:spPr>
          <a:xfrm flipH="1" rot="10800000">
            <a:off x="1391725" y="3879950"/>
            <a:ext cx="822300" cy="5715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Resource for Transition Planning:</a:t>
            </a:r>
            <a:endParaRPr b="1"/>
          </a:p>
          <a:p>
            <a:pPr indent="0" lvl="0" marL="0" rtl="0" algn="l">
              <a:spcBef>
                <a:spcPts val="0"/>
              </a:spcBef>
              <a:spcAft>
                <a:spcPts val="0"/>
              </a:spcAft>
              <a:buClr>
                <a:schemeClr val="dk1"/>
              </a:buClr>
              <a:buSzPct val="69718"/>
              <a:buFont typeface="Arial"/>
              <a:buNone/>
            </a:pPr>
            <a:r>
              <a:rPr b="1" lang="en"/>
              <a:t>The Indicator 13 Checklist </a:t>
            </a:r>
            <a:r>
              <a:rPr b="1" lang="en" sz="1577"/>
              <a:t>(this will be referred to throughout the training)</a:t>
            </a:r>
            <a:endParaRPr sz="1577"/>
          </a:p>
        </p:txBody>
      </p:sp>
      <p:sp>
        <p:nvSpPr>
          <p:cNvPr id="108" name="Google Shape;108;p21"/>
          <p:cNvSpPr txBox="1"/>
          <p:nvPr>
            <p:ph idx="1" type="body"/>
          </p:nvPr>
        </p:nvSpPr>
        <p:spPr>
          <a:xfrm>
            <a:off x="311700" y="1479975"/>
            <a:ext cx="8520600" cy="2595000"/>
          </a:xfrm>
          <a:prstGeom prst="rect">
            <a:avLst/>
          </a:prstGeom>
          <a:solidFill>
            <a:srgbClr val="FFF2CC"/>
          </a:solidFill>
          <a:ln>
            <a:noFill/>
          </a:ln>
        </p:spPr>
        <p:txBody>
          <a:bodyPr anchorCtr="0" anchor="t" bIns="91425" lIns="91425" spcFirstLastPara="1" rIns="91425" wrap="square" tIns="91425">
            <a:normAutofit fontScale="77500" lnSpcReduction="20000"/>
          </a:bodyPr>
          <a:lstStyle/>
          <a:p>
            <a:pPr indent="-375761" lvl="0" marL="571500" rtl="0" algn="l">
              <a:lnSpc>
                <a:spcPct val="100000"/>
              </a:lnSpc>
              <a:spcBef>
                <a:spcPts val="0"/>
              </a:spcBef>
              <a:spcAft>
                <a:spcPts val="0"/>
              </a:spcAft>
              <a:buClr>
                <a:schemeClr val="dk1"/>
              </a:buClr>
              <a:buSzPct val="100000"/>
              <a:buFont typeface="Raleway"/>
              <a:buAutoNum type="arabicPeriod"/>
            </a:pPr>
            <a:r>
              <a:rPr lang="en" sz="1700">
                <a:solidFill>
                  <a:schemeClr val="dk1"/>
                </a:solidFill>
                <a:latin typeface="Raleway"/>
                <a:ea typeface="Raleway"/>
                <a:cs typeface="Raleway"/>
                <a:sym typeface="Raleway"/>
              </a:rPr>
              <a:t>Are there appropriate </a:t>
            </a:r>
            <a:r>
              <a:rPr lang="en" sz="1700" u="sng">
                <a:solidFill>
                  <a:schemeClr val="dk1"/>
                </a:solidFill>
                <a:latin typeface="Raleway"/>
                <a:ea typeface="Raleway"/>
                <a:cs typeface="Raleway"/>
                <a:sym typeface="Raleway"/>
              </a:rPr>
              <a:t>measurable postsecondary goals</a:t>
            </a:r>
            <a:r>
              <a:rPr lang="en" sz="1700">
                <a:solidFill>
                  <a:schemeClr val="dk1"/>
                </a:solidFill>
                <a:latin typeface="Raleway"/>
                <a:ea typeface="Raleway"/>
                <a:cs typeface="Raleway"/>
                <a:sym typeface="Raleway"/>
              </a:rPr>
              <a:t> for training/education, employment, and when appropriate, independent living?</a:t>
            </a:r>
            <a:endParaRPr sz="1700">
              <a:solidFill>
                <a:schemeClr val="dk1"/>
              </a:solidFill>
              <a:latin typeface="Raleway"/>
              <a:ea typeface="Raleway"/>
              <a:cs typeface="Raleway"/>
              <a:sym typeface="Raleway"/>
            </a:endParaRPr>
          </a:p>
          <a:p>
            <a:pPr indent="-375761" lvl="0" marL="571500" rtl="0" algn="l">
              <a:lnSpc>
                <a:spcPct val="100000"/>
              </a:lnSpc>
              <a:spcBef>
                <a:spcPts val="0"/>
              </a:spcBef>
              <a:spcAft>
                <a:spcPts val="0"/>
              </a:spcAft>
              <a:buClr>
                <a:schemeClr val="dk1"/>
              </a:buClr>
              <a:buSzPct val="100000"/>
              <a:buFont typeface="Raleway"/>
              <a:buAutoNum type="arabicPeriod"/>
            </a:pPr>
            <a:r>
              <a:rPr lang="en" sz="1700">
                <a:solidFill>
                  <a:schemeClr val="dk1"/>
                </a:solidFill>
                <a:latin typeface="Raleway"/>
                <a:ea typeface="Raleway"/>
                <a:cs typeface="Raleway"/>
                <a:sym typeface="Raleway"/>
              </a:rPr>
              <a:t>Are postsecondary goals </a:t>
            </a:r>
            <a:r>
              <a:rPr lang="en" sz="1700" u="sng">
                <a:solidFill>
                  <a:schemeClr val="dk1"/>
                </a:solidFill>
                <a:latin typeface="Raleway"/>
                <a:ea typeface="Raleway"/>
                <a:cs typeface="Raleway"/>
                <a:sym typeface="Raleway"/>
              </a:rPr>
              <a:t>updated annually</a:t>
            </a:r>
            <a:r>
              <a:rPr lang="en" sz="1700">
                <a:solidFill>
                  <a:schemeClr val="dk1"/>
                </a:solidFill>
                <a:latin typeface="Raleway"/>
                <a:ea typeface="Raleway"/>
                <a:cs typeface="Raleway"/>
                <a:sym typeface="Raleway"/>
              </a:rPr>
              <a:t>?</a:t>
            </a:r>
            <a:endParaRPr sz="1700">
              <a:solidFill>
                <a:schemeClr val="dk1"/>
              </a:solidFill>
              <a:latin typeface="Raleway"/>
              <a:ea typeface="Raleway"/>
              <a:cs typeface="Raleway"/>
              <a:sym typeface="Raleway"/>
            </a:endParaRPr>
          </a:p>
          <a:p>
            <a:pPr indent="-375761" lvl="0" marL="571500" rtl="0" algn="l">
              <a:lnSpc>
                <a:spcPct val="100000"/>
              </a:lnSpc>
              <a:spcBef>
                <a:spcPts val="0"/>
              </a:spcBef>
              <a:spcAft>
                <a:spcPts val="0"/>
              </a:spcAft>
              <a:buClr>
                <a:schemeClr val="dk1"/>
              </a:buClr>
              <a:buSzPct val="100000"/>
              <a:buFont typeface="Raleway"/>
              <a:buAutoNum type="arabicPeriod"/>
            </a:pPr>
            <a:r>
              <a:rPr lang="en" sz="1700">
                <a:solidFill>
                  <a:schemeClr val="dk1"/>
                </a:solidFill>
                <a:latin typeface="Raleway"/>
                <a:ea typeface="Raleway"/>
                <a:cs typeface="Raleway"/>
                <a:sym typeface="Raleway"/>
              </a:rPr>
              <a:t>Is there evidence that the measurable postsecondary goals were based on </a:t>
            </a:r>
            <a:r>
              <a:rPr lang="en" sz="1700" u="sng">
                <a:solidFill>
                  <a:schemeClr val="dk1"/>
                </a:solidFill>
                <a:latin typeface="Raleway"/>
                <a:ea typeface="Raleway"/>
                <a:cs typeface="Raleway"/>
                <a:sym typeface="Raleway"/>
              </a:rPr>
              <a:t>age-appropriate transition assessment</a:t>
            </a:r>
            <a:r>
              <a:rPr lang="en" sz="1700">
                <a:solidFill>
                  <a:schemeClr val="dk1"/>
                </a:solidFill>
                <a:latin typeface="Raleway"/>
                <a:ea typeface="Raleway"/>
                <a:cs typeface="Raleway"/>
                <a:sym typeface="Raleway"/>
              </a:rPr>
              <a:t>?</a:t>
            </a:r>
            <a:endParaRPr sz="1700">
              <a:solidFill>
                <a:schemeClr val="dk1"/>
              </a:solidFill>
              <a:latin typeface="Raleway"/>
              <a:ea typeface="Raleway"/>
              <a:cs typeface="Raleway"/>
              <a:sym typeface="Raleway"/>
            </a:endParaRPr>
          </a:p>
          <a:p>
            <a:pPr indent="-375761" lvl="0" marL="571500" rtl="0" algn="l">
              <a:lnSpc>
                <a:spcPct val="100000"/>
              </a:lnSpc>
              <a:spcBef>
                <a:spcPts val="0"/>
              </a:spcBef>
              <a:spcAft>
                <a:spcPts val="0"/>
              </a:spcAft>
              <a:buClr>
                <a:schemeClr val="dk1"/>
              </a:buClr>
              <a:buSzPct val="100000"/>
              <a:buFont typeface="Raleway"/>
              <a:buAutoNum type="arabicPeriod"/>
            </a:pPr>
            <a:r>
              <a:rPr lang="en" sz="1700">
                <a:solidFill>
                  <a:schemeClr val="dk1"/>
                </a:solidFill>
                <a:latin typeface="Raleway"/>
                <a:ea typeface="Raleway"/>
                <a:cs typeface="Raleway"/>
                <a:sym typeface="Raleway"/>
              </a:rPr>
              <a:t>Are there </a:t>
            </a:r>
            <a:r>
              <a:rPr lang="en" sz="1700" u="sng">
                <a:solidFill>
                  <a:schemeClr val="dk1"/>
                </a:solidFill>
                <a:latin typeface="Raleway"/>
                <a:ea typeface="Raleway"/>
                <a:cs typeface="Raleway"/>
                <a:sym typeface="Raleway"/>
              </a:rPr>
              <a:t>transition services (activities)</a:t>
            </a:r>
            <a:r>
              <a:rPr lang="en" sz="1700">
                <a:solidFill>
                  <a:schemeClr val="dk1"/>
                </a:solidFill>
                <a:latin typeface="Raleway"/>
                <a:ea typeface="Raleway"/>
                <a:cs typeface="Raleway"/>
                <a:sym typeface="Raleway"/>
              </a:rPr>
              <a:t> in the IEP that will reasonably enable the student to meet their postsecondary goals?</a:t>
            </a:r>
            <a:endParaRPr sz="1700">
              <a:solidFill>
                <a:schemeClr val="dk1"/>
              </a:solidFill>
              <a:latin typeface="Raleway"/>
              <a:ea typeface="Raleway"/>
              <a:cs typeface="Raleway"/>
              <a:sym typeface="Raleway"/>
            </a:endParaRPr>
          </a:p>
          <a:p>
            <a:pPr indent="-375761" lvl="0" marL="571500" rtl="0" algn="l">
              <a:lnSpc>
                <a:spcPct val="100000"/>
              </a:lnSpc>
              <a:spcBef>
                <a:spcPts val="0"/>
              </a:spcBef>
              <a:spcAft>
                <a:spcPts val="0"/>
              </a:spcAft>
              <a:buClr>
                <a:schemeClr val="dk1"/>
              </a:buClr>
              <a:buSzPct val="100000"/>
              <a:buFont typeface="Raleway"/>
              <a:buAutoNum type="arabicPeriod"/>
            </a:pPr>
            <a:r>
              <a:rPr lang="en" sz="1700">
                <a:solidFill>
                  <a:schemeClr val="dk1"/>
                </a:solidFill>
                <a:latin typeface="Raleway"/>
                <a:ea typeface="Raleway"/>
                <a:cs typeface="Raleway"/>
                <a:sym typeface="Raleway"/>
              </a:rPr>
              <a:t>Do the transition services include </a:t>
            </a:r>
            <a:r>
              <a:rPr lang="en" sz="1700" u="sng">
                <a:solidFill>
                  <a:schemeClr val="dk1"/>
                </a:solidFill>
                <a:latin typeface="Raleway"/>
                <a:ea typeface="Raleway"/>
                <a:cs typeface="Raleway"/>
                <a:sym typeface="Raleway"/>
              </a:rPr>
              <a:t>courses of study</a:t>
            </a:r>
            <a:r>
              <a:rPr lang="en" sz="1700">
                <a:solidFill>
                  <a:schemeClr val="dk1"/>
                </a:solidFill>
                <a:latin typeface="Raleway"/>
                <a:ea typeface="Raleway"/>
                <a:cs typeface="Raleway"/>
                <a:sym typeface="Raleway"/>
              </a:rPr>
              <a:t> that will reasonably enable the student to meet their postsecondary goals?</a:t>
            </a:r>
            <a:endParaRPr sz="1700">
              <a:solidFill>
                <a:schemeClr val="dk1"/>
              </a:solidFill>
              <a:latin typeface="Raleway"/>
              <a:ea typeface="Raleway"/>
              <a:cs typeface="Raleway"/>
              <a:sym typeface="Raleway"/>
            </a:endParaRPr>
          </a:p>
          <a:p>
            <a:pPr indent="-375761" lvl="0" marL="571500" rtl="0" algn="l">
              <a:lnSpc>
                <a:spcPct val="100000"/>
              </a:lnSpc>
              <a:spcBef>
                <a:spcPts val="0"/>
              </a:spcBef>
              <a:spcAft>
                <a:spcPts val="0"/>
              </a:spcAft>
              <a:buClr>
                <a:schemeClr val="dk1"/>
              </a:buClr>
              <a:buSzPct val="100000"/>
              <a:buFont typeface="Raleway"/>
              <a:buAutoNum type="arabicPeriod"/>
            </a:pPr>
            <a:r>
              <a:rPr lang="en" sz="1700">
                <a:solidFill>
                  <a:schemeClr val="dk1"/>
                </a:solidFill>
                <a:latin typeface="Raleway"/>
                <a:ea typeface="Raleway"/>
                <a:cs typeface="Raleway"/>
                <a:sym typeface="Raleway"/>
              </a:rPr>
              <a:t>Are there </a:t>
            </a:r>
            <a:r>
              <a:rPr lang="en" sz="1700" u="sng">
                <a:solidFill>
                  <a:schemeClr val="dk1"/>
                </a:solidFill>
                <a:latin typeface="Raleway"/>
                <a:ea typeface="Raleway"/>
                <a:cs typeface="Raleway"/>
                <a:sym typeface="Raleway"/>
              </a:rPr>
              <a:t>annual IEP goals</a:t>
            </a:r>
            <a:r>
              <a:rPr lang="en" sz="1700">
                <a:solidFill>
                  <a:schemeClr val="dk1"/>
                </a:solidFill>
                <a:latin typeface="Raleway"/>
                <a:ea typeface="Raleway"/>
                <a:cs typeface="Raleway"/>
                <a:sym typeface="Raleway"/>
              </a:rPr>
              <a:t> related to the student’s postsecondary goals/transition services needs?</a:t>
            </a:r>
            <a:endParaRPr sz="1700">
              <a:solidFill>
                <a:schemeClr val="dk1"/>
              </a:solidFill>
              <a:latin typeface="Raleway"/>
              <a:ea typeface="Raleway"/>
              <a:cs typeface="Raleway"/>
              <a:sym typeface="Raleway"/>
            </a:endParaRPr>
          </a:p>
          <a:p>
            <a:pPr indent="-375761" lvl="0" marL="571500" rtl="0" algn="l">
              <a:lnSpc>
                <a:spcPct val="100000"/>
              </a:lnSpc>
              <a:spcBef>
                <a:spcPts val="0"/>
              </a:spcBef>
              <a:spcAft>
                <a:spcPts val="0"/>
              </a:spcAft>
              <a:buClr>
                <a:schemeClr val="dk1"/>
              </a:buClr>
              <a:buSzPct val="100000"/>
              <a:buFont typeface="Raleway"/>
              <a:buAutoNum type="arabicPeriod"/>
            </a:pPr>
            <a:r>
              <a:rPr lang="en" sz="1700">
                <a:solidFill>
                  <a:schemeClr val="dk1"/>
                </a:solidFill>
                <a:latin typeface="Raleway"/>
                <a:ea typeface="Raleway"/>
                <a:cs typeface="Raleway"/>
                <a:sym typeface="Raleway"/>
              </a:rPr>
              <a:t>Is there evidence that the </a:t>
            </a:r>
            <a:r>
              <a:rPr lang="en" sz="1700" u="sng">
                <a:solidFill>
                  <a:schemeClr val="dk1"/>
                </a:solidFill>
                <a:latin typeface="Raleway"/>
                <a:ea typeface="Raleway"/>
                <a:cs typeface="Raleway"/>
                <a:sym typeface="Raleway"/>
              </a:rPr>
              <a:t>student was invited</a:t>
            </a:r>
            <a:r>
              <a:rPr lang="en" sz="1700">
                <a:solidFill>
                  <a:schemeClr val="dk1"/>
                </a:solidFill>
                <a:latin typeface="Raleway"/>
                <a:ea typeface="Raleway"/>
                <a:cs typeface="Raleway"/>
                <a:sym typeface="Raleway"/>
              </a:rPr>
              <a:t> to the IEP team meeting where transition services were discussed?</a:t>
            </a:r>
            <a:endParaRPr sz="1700">
              <a:solidFill>
                <a:schemeClr val="dk1"/>
              </a:solidFill>
              <a:latin typeface="Raleway"/>
              <a:ea typeface="Raleway"/>
              <a:cs typeface="Raleway"/>
              <a:sym typeface="Raleway"/>
            </a:endParaRPr>
          </a:p>
          <a:p>
            <a:pPr indent="-375761" lvl="0" marL="571500" rtl="0" algn="l">
              <a:lnSpc>
                <a:spcPct val="100000"/>
              </a:lnSpc>
              <a:spcBef>
                <a:spcPts val="0"/>
              </a:spcBef>
              <a:spcAft>
                <a:spcPts val="0"/>
              </a:spcAft>
              <a:buClr>
                <a:schemeClr val="dk1"/>
              </a:buClr>
              <a:buSzPct val="100000"/>
              <a:buFont typeface="Raleway"/>
              <a:buAutoNum type="arabicPeriod"/>
            </a:pPr>
            <a:r>
              <a:rPr lang="en" sz="1700">
                <a:solidFill>
                  <a:schemeClr val="dk1"/>
                </a:solidFill>
                <a:latin typeface="Raleway"/>
                <a:ea typeface="Raleway"/>
                <a:cs typeface="Raleway"/>
                <a:sym typeface="Raleway"/>
              </a:rPr>
              <a:t>If appropriate, is there evidence that a representative of any </a:t>
            </a:r>
            <a:r>
              <a:rPr lang="en" sz="1700" u="sng">
                <a:solidFill>
                  <a:schemeClr val="dk1"/>
                </a:solidFill>
                <a:latin typeface="Raleway"/>
                <a:ea typeface="Raleway"/>
                <a:cs typeface="Raleway"/>
                <a:sym typeface="Raleway"/>
              </a:rPr>
              <a:t>participating agency</a:t>
            </a:r>
            <a:r>
              <a:rPr lang="en" sz="1700">
                <a:solidFill>
                  <a:schemeClr val="dk1"/>
                </a:solidFill>
                <a:latin typeface="Raleway"/>
                <a:ea typeface="Raleway"/>
                <a:cs typeface="Raleway"/>
                <a:sym typeface="Raleway"/>
              </a:rPr>
              <a:t> was invited to the IEP meeting with the </a:t>
            </a:r>
            <a:r>
              <a:rPr lang="en" sz="1700" u="sng">
                <a:solidFill>
                  <a:schemeClr val="dk1"/>
                </a:solidFill>
                <a:latin typeface="Raleway"/>
                <a:ea typeface="Raleway"/>
                <a:cs typeface="Raleway"/>
                <a:sym typeface="Raleway"/>
              </a:rPr>
              <a:t>prior consent of the parent</a:t>
            </a:r>
            <a:r>
              <a:rPr lang="en" sz="1700">
                <a:solidFill>
                  <a:schemeClr val="dk1"/>
                </a:solidFill>
                <a:latin typeface="Raleway"/>
                <a:ea typeface="Raleway"/>
                <a:cs typeface="Raleway"/>
                <a:sym typeface="Raleway"/>
              </a:rPr>
              <a:t>?</a:t>
            </a:r>
            <a:endParaRPr/>
          </a:p>
        </p:txBody>
      </p:sp>
      <p:sp>
        <p:nvSpPr>
          <p:cNvPr id="109" name="Google Shape;109;p21"/>
          <p:cNvSpPr txBox="1"/>
          <p:nvPr/>
        </p:nvSpPr>
        <p:spPr>
          <a:xfrm>
            <a:off x="715800" y="3930925"/>
            <a:ext cx="7333800" cy="653700"/>
          </a:xfrm>
          <a:prstGeom prst="rect">
            <a:avLst/>
          </a:prstGeom>
          <a:solidFill>
            <a:srgbClr val="053785"/>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Raleway"/>
                <a:ea typeface="Raleway"/>
                <a:cs typeface="Raleway"/>
                <a:sym typeface="Raleway"/>
              </a:rPr>
              <a:t>If any of these items are not clear on the IEP Paperwork, then you could be found out of compliance with the transition portion of your IEP.</a:t>
            </a:r>
            <a:endParaRPr sz="1600">
              <a:solidFill>
                <a:schemeClr val="lt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9F48365BD0B842895E0B142685172C" ma:contentTypeVersion="18" ma:contentTypeDescription="Create a new document." ma:contentTypeScope="" ma:versionID="6739b097cd149ec0ab39bbbe972b6503">
  <xsd:schema xmlns:xsd="http://www.w3.org/2001/XMLSchema" xmlns:xs="http://www.w3.org/2001/XMLSchema" xmlns:p="http://schemas.microsoft.com/office/2006/metadata/properties" xmlns:ns2="397cd8a1-0e95-47f1-be50-2196efd13e53" xmlns:ns3="70cf31d8-9a08-459c-a1ac-87938e468372" targetNamespace="http://schemas.microsoft.com/office/2006/metadata/properties" ma:root="true" ma:fieldsID="413297d9a4375e143767e986e1f4d0ed" ns2:_="" ns3:_="">
    <xsd:import namespace="397cd8a1-0e95-47f1-be50-2196efd13e53"/>
    <xsd:import namespace="70cf31d8-9a08-459c-a1ac-87938e4683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cd8a1-0e95-47f1-be50-2196efd13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cf31d8-9a08-459c-a1ac-87938e4683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f5091a9-0c49-47ed-b3c4-7c94431ba6a0}" ma:internalName="TaxCatchAll" ma:showField="CatchAllData" ma:web="70cf31d8-9a08-459c-a1ac-87938e4683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0cf31d8-9a08-459c-a1ac-87938e468372" xsi:nil="true"/>
    <lcf76f155ced4ddcb4097134ff3c332f xmlns="397cd8a1-0e95-47f1-be50-2196efd13e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950836-CB20-493F-AB50-FF93054A0E51}"/>
</file>

<file path=customXml/itemProps2.xml><?xml version="1.0" encoding="utf-8"?>
<ds:datastoreItem xmlns:ds="http://schemas.openxmlformats.org/officeDocument/2006/customXml" ds:itemID="{6FED3B8E-8457-4C3F-B15C-6EAFE10D7D0C}"/>
</file>

<file path=customXml/itemProps3.xml><?xml version="1.0" encoding="utf-8"?>
<ds:datastoreItem xmlns:ds="http://schemas.openxmlformats.org/officeDocument/2006/customXml" ds:itemID="{A62313B3-0AE1-4E30-A51A-C313394357B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0x010100CE9F48365BD0B842895E0B142685172C</vt:lpwstr>
  </property>
</Properties>
</file>