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Lst>
  <p:sldSz cy="5143500" cx="9144000"/>
  <p:notesSz cx="6858000" cy="9144000"/>
  <p:embeddedFontLst>
    <p:embeddedFont>
      <p:font typeface="Raleway"/>
      <p:regular r:id="rId78"/>
      <p:bold r:id="rId79"/>
      <p:italic r:id="rId80"/>
      <p:boldItalic r:id="rId81"/>
    </p:embeddedFont>
    <p:embeddedFont>
      <p:font typeface="Roboto"/>
      <p:regular r:id="rId82"/>
      <p:bold r:id="rId83"/>
      <p:italic r:id="rId84"/>
      <p:boldItalic r:id="rId85"/>
    </p:embeddedFont>
    <p:embeddedFont>
      <p:font typeface="Arial Narrow"/>
      <p:regular r:id="rId86"/>
      <p:bold r:id="rId87"/>
      <p:italic r:id="rId88"/>
      <p:boldItalic r:id="rId89"/>
    </p:embeddedFont>
    <p:embeddedFont>
      <p:font typeface="Oswald"/>
      <p:regular r:id="rId90"/>
      <p:bold r:id="rId9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font" Target="fonts/Roboto-italic.fntdata"/><Relationship Id="rId83" Type="http://schemas.openxmlformats.org/officeDocument/2006/relationships/font" Target="fonts/Roboto-bold.fntdata"/><Relationship Id="rId42" Type="http://schemas.openxmlformats.org/officeDocument/2006/relationships/slide" Target="slides/slide36.xml"/><Relationship Id="rId86" Type="http://schemas.openxmlformats.org/officeDocument/2006/relationships/font" Target="fonts/ArialNarrow-regular.fntdata"/><Relationship Id="rId41" Type="http://schemas.openxmlformats.org/officeDocument/2006/relationships/slide" Target="slides/slide35.xml"/><Relationship Id="rId85" Type="http://schemas.openxmlformats.org/officeDocument/2006/relationships/font" Target="fonts/Roboto-boldItalic.fntdata"/><Relationship Id="rId44" Type="http://schemas.openxmlformats.org/officeDocument/2006/relationships/slide" Target="slides/slide38.xml"/><Relationship Id="rId88" Type="http://schemas.openxmlformats.org/officeDocument/2006/relationships/font" Target="fonts/ArialNarrow-italic.fntdata"/><Relationship Id="rId43" Type="http://schemas.openxmlformats.org/officeDocument/2006/relationships/slide" Target="slides/slide37.xml"/><Relationship Id="rId87" Type="http://schemas.openxmlformats.org/officeDocument/2006/relationships/font" Target="fonts/ArialNarrow-bold.fntdata"/><Relationship Id="rId46" Type="http://schemas.openxmlformats.org/officeDocument/2006/relationships/slide" Target="slides/slide40.xml"/><Relationship Id="rId45" Type="http://schemas.openxmlformats.org/officeDocument/2006/relationships/slide" Target="slides/slide39.xml"/><Relationship Id="rId89" Type="http://schemas.openxmlformats.org/officeDocument/2006/relationships/font" Target="fonts/ArialNarrow-boldItalic.fntdata"/><Relationship Id="rId80" Type="http://schemas.openxmlformats.org/officeDocument/2006/relationships/font" Target="fonts/Raleway-italic.fntdata"/><Relationship Id="rId82" Type="http://schemas.openxmlformats.org/officeDocument/2006/relationships/font" Target="fonts/Roboto-regular.fntdata"/><Relationship Id="rId81" Type="http://schemas.openxmlformats.org/officeDocument/2006/relationships/font" Target="fonts/Raleway-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font" Target="fonts/Raleway-bold.fntdata"/><Relationship Id="rId34" Type="http://schemas.openxmlformats.org/officeDocument/2006/relationships/slide" Target="slides/slide28.xml"/><Relationship Id="rId78" Type="http://schemas.openxmlformats.org/officeDocument/2006/relationships/font" Target="fonts/Raleway-regular.fntdata"/><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91" Type="http://schemas.openxmlformats.org/officeDocument/2006/relationships/font" Target="fonts/Oswald-bold.fntdata"/><Relationship Id="rId90" Type="http://schemas.openxmlformats.org/officeDocument/2006/relationships/font" Target="fonts/Oswald-regular.fntdata"/><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280b119a1c_0_4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280b119a1c_0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280b119a1c_0_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280b119a1c_0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280b119a1c_0_4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280b119a1c_0_4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280b119a1c_0_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280b119a1c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280b119a1c_0_4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280b119a1c_0_4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280b119a1c_0_5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280b119a1c_0_5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280b119a1c_0_5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280b119a1c_0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280b119a1c_0_5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280b119a1c_0_5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280b119a1c_0_5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280b119a1c_0_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280b119a1c_0_5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3280b119a1c_0_5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2803917ad2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2803917ad2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280b119a1c_0_5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3280b119a1c_0_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280b119a1c_0_5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3280b119a1c_0_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280b119a1c_0_5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3280b119a1c_0_5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280b119a1c_0_5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280b119a1c_0_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280b119a1c_0_5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3280b119a1c_0_5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280b119a1c_0_5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3280b119a1c_0_5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280b119a1c_0_5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3280b119a1c_0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280b119a1c_0_5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3280b119a1c_0_5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280b119a1c_0_5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3280b119a1c_0_5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280b119a1c_0_5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3280b119a1c_0_5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2803917ad2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2803917ad2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280b119a1c_0_6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3280b119a1c_0_6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280b119a1c_0_5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3280b119a1c_0_5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280b119a1c_0_5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3280b119a1c_0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280b119a1c_0_5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3280b119a1c_0_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280b119a1c_0_5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3280b119a1c_0_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280b119a1c_0_5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3280b119a1c_0_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3280b119a1c_0_5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3280b119a1c_0_5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280b119a1c_0_5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3280b119a1c_0_5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280b119a1c_0_5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3280b119a1c_0_5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3280b119a1c_0_5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3280b119a1c_0_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284d2d9c87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284d2d9c87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280b119a1c_0_6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3280b119a1c_0_6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280b119a1c_0_5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3280b119a1c_0_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3280b119a1c_0_6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3280b119a1c_0_6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3280b119a1c_0_6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3280b119a1c_0_6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3280b119a1c_0_6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3280b119a1c_0_6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3280b119a1c_0_6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3280b119a1c_0_6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3280b119a1c_0_6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3280b119a1c_0_6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3280b119a1c_0_6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3280b119a1c_0_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3280b119a1c_0_6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3280b119a1c_0_6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3280b119a1c_0_7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3280b119a1c_0_7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2803917ad2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2803917ad2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3280b119a1c_0_6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3280b119a1c_0_6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3280b119a1c_0_6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3280b119a1c_0_6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3280b119a1c_0_6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3280b119a1c_0_6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3280b119a1c_0_6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3280b119a1c_0_6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3280b119a1c_0_6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3280b119a1c_0_6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3280b119a1c_0_6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3280b119a1c_0_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3280b119a1c_0_7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3280b119a1c_0_7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3280b119a1c_0_6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3280b119a1c_0_6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3280b119a1c_0_6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3280b119a1c_0_6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3280b119a1c_0_6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3280b119a1c_0_6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2803917ad2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2803917ad2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3280b119a1c_0_7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3280b119a1c_0_7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3280b119a1c_0_6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3280b119a1c_0_6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3280b119a1c_0_7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3280b119a1c_0_7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3280b119a1c_0_7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3280b119a1c_0_7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3280b119a1c_0_7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3280b119a1c_0_7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3280b119a1c_0_7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3280b119a1c_0_7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3280b119a1c_0_7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3280b119a1c_0_7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3280b119a1c_0_7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3280b119a1c_0_7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3280b119a1c_0_8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3280b119a1c_0_8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3280b119a1c_0_7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3280b119a1c_0_7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280b119a1c_0_4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280b119a1c_0_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3280b119a1c_0_7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5" name="Google Shape;595;g3280b119a1c_0_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32803917ad2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32803917ad2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280b119a1c_0_4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280b119a1c_0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280b119a1c_0_4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280b119a1c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 name="Google Shape;15;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7" name="Google Shape;17;p2"/>
          <p:cNvSpPr/>
          <p:nvPr/>
        </p:nvSpPr>
        <p:spPr>
          <a:xfrm>
            <a:off x="0" y="4928450"/>
            <a:ext cx="9144000" cy="2151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 name="Google Shape;18;p2"/>
          <p:cNvSpPr/>
          <p:nvPr/>
        </p:nvSpPr>
        <p:spPr>
          <a:xfrm>
            <a:off x="0" y="4773350"/>
            <a:ext cx="9144000" cy="1047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9" name="Google Shape;19;p2"/>
          <p:cNvPicPr preferRelativeResize="0"/>
          <p:nvPr/>
        </p:nvPicPr>
        <p:blipFill rotWithShape="1">
          <a:blip r:embed="rId2">
            <a:alphaModFix/>
          </a:blip>
          <a:srcRect b="0" l="-22639" r="0" t="-25517"/>
          <a:stretch/>
        </p:blipFill>
        <p:spPr>
          <a:xfrm>
            <a:off x="7905750" y="3971925"/>
            <a:ext cx="1238250" cy="1171575"/>
          </a:xfrm>
          <a:prstGeom prst="rect">
            <a:avLst/>
          </a:prstGeom>
          <a:noFill/>
          <a:ln>
            <a:noFill/>
          </a:ln>
        </p:spPr>
      </p:pic>
      <p:pic>
        <p:nvPicPr>
          <p:cNvPr id="20" name="Google Shape;20;p2"/>
          <p:cNvPicPr preferRelativeResize="0"/>
          <p:nvPr/>
        </p:nvPicPr>
        <p:blipFill>
          <a:blip r:embed="rId3">
            <a:alphaModFix/>
          </a:blip>
          <a:stretch>
            <a:fillRect/>
          </a:stretch>
        </p:blipFill>
        <p:spPr>
          <a:xfrm>
            <a:off x="0" y="4174125"/>
            <a:ext cx="1238250" cy="9693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8" name="Google Shape;58;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0" name="Shape 70"/>
        <p:cNvGrpSpPr/>
        <p:nvPr/>
      </p:nvGrpSpPr>
      <p:grpSpPr>
        <a:xfrm>
          <a:off x="0" y="0"/>
          <a:ext cx="0" cy="0"/>
          <a:chOff x="0" y="0"/>
          <a:chExt cx="0" cy="0"/>
        </a:xfrm>
      </p:grpSpPr>
      <p:sp>
        <p:nvSpPr>
          <p:cNvPr id="71" name="Google Shape;71;p14"/>
          <p:cNvSpPr txBox="1"/>
          <p:nvPr>
            <p:ph type="ctrTitle"/>
          </p:nvPr>
        </p:nvSpPr>
        <p:spPr>
          <a:xfrm>
            <a:off x="311708" y="1743050"/>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72" name="Google Shape;72;p14"/>
          <p:cNvSpPr txBox="1"/>
          <p:nvPr>
            <p:ph idx="1" type="subTitle"/>
          </p:nvPr>
        </p:nvSpPr>
        <p:spPr>
          <a:xfrm>
            <a:off x="218750" y="3930350"/>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73" name="Google Shape;73;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4" name="Google Shape;74;p14"/>
          <p:cNvSpPr/>
          <p:nvPr/>
        </p:nvSpPr>
        <p:spPr>
          <a:xfrm>
            <a:off x="0" y="4928450"/>
            <a:ext cx="9144000" cy="2151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 name="Google Shape;75;p14"/>
          <p:cNvSpPr/>
          <p:nvPr/>
        </p:nvSpPr>
        <p:spPr>
          <a:xfrm>
            <a:off x="0" y="4773350"/>
            <a:ext cx="9144000" cy="1047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76" name="Google Shape;76;p14"/>
          <p:cNvPicPr preferRelativeResize="0"/>
          <p:nvPr/>
        </p:nvPicPr>
        <p:blipFill rotWithShape="1">
          <a:blip r:embed="rId2">
            <a:alphaModFix/>
          </a:blip>
          <a:srcRect b="0" l="-22639" r="0" t="-25517"/>
          <a:stretch/>
        </p:blipFill>
        <p:spPr>
          <a:xfrm>
            <a:off x="7905750" y="3971925"/>
            <a:ext cx="1238250" cy="1171575"/>
          </a:xfrm>
          <a:prstGeom prst="rect">
            <a:avLst/>
          </a:prstGeom>
          <a:noFill/>
          <a:ln>
            <a:noFill/>
          </a:ln>
        </p:spPr>
      </p:pic>
      <p:pic>
        <p:nvPicPr>
          <p:cNvPr id="77" name="Google Shape;77;p14"/>
          <p:cNvPicPr preferRelativeResize="0"/>
          <p:nvPr/>
        </p:nvPicPr>
        <p:blipFill>
          <a:blip r:embed="rId3">
            <a:alphaModFix/>
          </a:blip>
          <a:stretch>
            <a:fillRect/>
          </a:stretch>
        </p:blipFill>
        <p:spPr>
          <a:xfrm>
            <a:off x="0" y="4174125"/>
            <a:ext cx="1238250" cy="969375"/>
          </a:xfrm>
          <a:prstGeom prst="rect">
            <a:avLst/>
          </a:prstGeom>
          <a:noFill/>
          <a:ln>
            <a:noFill/>
          </a:ln>
        </p:spPr>
      </p:pic>
      <p:pic>
        <p:nvPicPr>
          <p:cNvPr id="78" name="Google Shape;78;p14"/>
          <p:cNvPicPr preferRelativeResize="0"/>
          <p:nvPr/>
        </p:nvPicPr>
        <p:blipFill>
          <a:blip r:embed="rId4">
            <a:alphaModFix/>
          </a:blip>
          <a:stretch>
            <a:fillRect/>
          </a:stretch>
        </p:blipFill>
        <p:spPr>
          <a:xfrm>
            <a:off x="2120213" y="169525"/>
            <a:ext cx="4717675" cy="26591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9" name="Shape 79"/>
        <p:cNvGrpSpPr/>
        <p:nvPr/>
      </p:nvGrpSpPr>
      <p:grpSpPr>
        <a:xfrm>
          <a:off x="0" y="0"/>
          <a:ext cx="0" cy="0"/>
          <a:chOff x="0" y="0"/>
          <a:chExt cx="0" cy="0"/>
        </a:xfrm>
      </p:grpSpPr>
      <p:sp>
        <p:nvSpPr>
          <p:cNvPr id="80" name="Google Shape;80;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81" name="Google Shape;81;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82" name="Google Shape;82;p15"/>
          <p:cNvSpPr/>
          <p:nvPr/>
        </p:nvSpPr>
        <p:spPr>
          <a:xfrm>
            <a:off x="0" y="4928450"/>
            <a:ext cx="9144000" cy="2151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 name="Google Shape;83;p15"/>
          <p:cNvSpPr/>
          <p:nvPr/>
        </p:nvSpPr>
        <p:spPr>
          <a:xfrm>
            <a:off x="0" y="4773350"/>
            <a:ext cx="9144000" cy="1047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84" name="Google Shape;84;p15"/>
          <p:cNvPicPr preferRelativeResize="0"/>
          <p:nvPr/>
        </p:nvPicPr>
        <p:blipFill rotWithShape="1">
          <a:blip r:embed="rId2">
            <a:alphaModFix/>
          </a:blip>
          <a:srcRect b="0" l="-22639" r="0" t="-25517"/>
          <a:stretch/>
        </p:blipFill>
        <p:spPr>
          <a:xfrm>
            <a:off x="7905750" y="3971925"/>
            <a:ext cx="1238250" cy="1171575"/>
          </a:xfrm>
          <a:prstGeom prst="rect">
            <a:avLst/>
          </a:prstGeom>
          <a:noFill/>
          <a:ln>
            <a:noFill/>
          </a:ln>
        </p:spPr>
      </p:pic>
      <p:pic>
        <p:nvPicPr>
          <p:cNvPr id="85" name="Google Shape;85;p15"/>
          <p:cNvPicPr preferRelativeResize="0"/>
          <p:nvPr/>
        </p:nvPicPr>
        <p:blipFill>
          <a:blip r:embed="rId3">
            <a:alphaModFix/>
          </a:blip>
          <a:stretch>
            <a:fillRect/>
          </a:stretch>
        </p:blipFill>
        <p:spPr>
          <a:xfrm>
            <a:off x="0" y="4174125"/>
            <a:ext cx="1238250" cy="9693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6" name="Shape 86"/>
        <p:cNvGrpSpPr/>
        <p:nvPr/>
      </p:nvGrpSpPr>
      <p:grpSpPr>
        <a:xfrm>
          <a:off x="0" y="0"/>
          <a:ext cx="0" cy="0"/>
          <a:chOff x="0" y="0"/>
          <a:chExt cx="0" cy="0"/>
        </a:xfrm>
      </p:grpSpPr>
      <p:sp>
        <p:nvSpPr>
          <p:cNvPr id="87" name="Google Shape;87;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8" name="Google Shape;88;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89" name="Google Shape;89;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0" name="Shape 90"/>
        <p:cNvGrpSpPr/>
        <p:nvPr/>
      </p:nvGrpSpPr>
      <p:grpSpPr>
        <a:xfrm>
          <a:off x="0" y="0"/>
          <a:ext cx="0" cy="0"/>
          <a:chOff x="0" y="0"/>
          <a:chExt cx="0" cy="0"/>
        </a:xfrm>
      </p:grpSpPr>
      <p:sp>
        <p:nvSpPr>
          <p:cNvPr id="91" name="Google Shape;91;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2" name="Google Shape;92;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93" name="Google Shape;93;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94" name="Google Shape;94;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5" name="Shape 95"/>
        <p:cNvGrpSpPr/>
        <p:nvPr/>
      </p:nvGrpSpPr>
      <p:grpSpPr>
        <a:xfrm>
          <a:off x="0" y="0"/>
          <a:ext cx="0" cy="0"/>
          <a:chOff x="0" y="0"/>
          <a:chExt cx="0" cy="0"/>
        </a:xfrm>
      </p:grpSpPr>
      <p:sp>
        <p:nvSpPr>
          <p:cNvPr id="96" name="Google Shape;96;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7" name="Google Shape;97;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8" name="Shape 98"/>
        <p:cNvGrpSpPr/>
        <p:nvPr/>
      </p:nvGrpSpPr>
      <p:grpSpPr>
        <a:xfrm>
          <a:off x="0" y="0"/>
          <a:ext cx="0" cy="0"/>
          <a:chOff x="0" y="0"/>
          <a:chExt cx="0" cy="0"/>
        </a:xfrm>
      </p:grpSpPr>
      <p:sp>
        <p:nvSpPr>
          <p:cNvPr id="99" name="Google Shape;99;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00" name="Google Shape;100;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1" name="Google Shape;101;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2" name="Shape 102"/>
        <p:cNvGrpSpPr/>
        <p:nvPr/>
      </p:nvGrpSpPr>
      <p:grpSpPr>
        <a:xfrm>
          <a:off x="0" y="0"/>
          <a:ext cx="0" cy="0"/>
          <a:chOff x="0" y="0"/>
          <a:chExt cx="0" cy="0"/>
        </a:xfrm>
      </p:grpSpPr>
      <p:sp>
        <p:nvSpPr>
          <p:cNvPr id="103" name="Google Shape;103;p2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04" name="Google Shape;104;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5" name="Shape 105"/>
        <p:cNvGrpSpPr/>
        <p:nvPr/>
      </p:nvGrpSpPr>
      <p:grpSpPr>
        <a:xfrm>
          <a:off x="0" y="0"/>
          <a:ext cx="0" cy="0"/>
          <a:chOff x="0" y="0"/>
          <a:chExt cx="0" cy="0"/>
        </a:xfrm>
      </p:grpSpPr>
      <p:sp>
        <p:nvSpPr>
          <p:cNvPr id="106" name="Google Shape;106;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08" name="Google Shape;108;p2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9" name="Google Shape;109;p2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10" name="Google Shape;110;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3" name="Google Shape;23;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4" name="Google Shape;24;p3"/>
          <p:cNvSpPr/>
          <p:nvPr/>
        </p:nvSpPr>
        <p:spPr>
          <a:xfrm>
            <a:off x="0" y="4928450"/>
            <a:ext cx="9144000" cy="2151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 name="Google Shape;25;p3"/>
          <p:cNvSpPr/>
          <p:nvPr/>
        </p:nvSpPr>
        <p:spPr>
          <a:xfrm>
            <a:off x="0" y="4773350"/>
            <a:ext cx="9144000" cy="1047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6" name="Google Shape;26;p3"/>
          <p:cNvPicPr preferRelativeResize="0"/>
          <p:nvPr/>
        </p:nvPicPr>
        <p:blipFill rotWithShape="1">
          <a:blip r:embed="rId2">
            <a:alphaModFix/>
          </a:blip>
          <a:srcRect b="0" l="-22639" r="0" t="-25517"/>
          <a:stretch/>
        </p:blipFill>
        <p:spPr>
          <a:xfrm>
            <a:off x="7905750" y="3971925"/>
            <a:ext cx="1238250" cy="1171575"/>
          </a:xfrm>
          <a:prstGeom prst="rect">
            <a:avLst/>
          </a:prstGeom>
          <a:noFill/>
          <a:ln>
            <a:noFill/>
          </a:ln>
        </p:spPr>
      </p:pic>
      <p:pic>
        <p:nvPicPr>
          <p:cNvPr id="27" name="Google Shape;27;p3"/>
          <p:cNvPicPr preferRelativeResize="0"/>
          <p:nvPr/>
        </p:nvPicPr>
        <p:blipFill>
          <a:blip r:embed="rId3">
            <a:alphaModFix/>
          </a:blip>
          <a:stretch>
            <a:fillRect/>
          </a:stretch>
        </p:blipFill>
        <p:spPr>
          <a:xfrm>
            <a:off x="0" y="4174125"/>
            <a:ext cx="1238250" cy="9693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1" name="Shape 111"/>
        <p:cNvGrpSpPr/>
        <p:nvPr/>
      </p:nvGrpSpPr>
      <p:grpSpPr>
        <a:xfrm>
          <a:off x="0" y="0"/>
          <a:ext cx="0" cy="0"/>
          <a:chOff x="0" y="0"/>
          <a:chExt cx="0" cy="0"/>
        </a:xfrm>
      </p:grpSpPr>
      <p:sp>
        <p:nvSpPr>
          <p:cNvPr id="112" name="Google Shape;112;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113" name="Google Shape;113;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4" name="Shape 114"/>
        <p:cNvGrpSpPr/>
        <p:nvPr/>
      </p:nvGrpSpPr>
      <p:grpSpPr>
        <a:xfrm>
          <a:off x="0" y="0"/>
          <a:ext cx="0" cy="0"/>
          <a:chOff x="0" y="0"/>
          <a:chExt cx="0" cy="0"/>
        </a:xfrm>
      </p:grpSpPr>
      <p:sp>
        <p:nvSpPr>
          <p:cNvPr id="115" name="Google Shape;115;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6" name="Google Shape;116;p2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117" name="Google Shape;117;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8" name="Shape 118"/>
        <p:cNvGrpSpPr/>
        <p:nvPr/>
      </p:nvGrpSpPr>
      <p:grpSpPr>
        <a:xfrm>
          <a:off x="0" y="0"/>
          <a:ext cx="0" cy="0"/>
          <a:chOff x="0" y="0"/>
          <a:chExt cx="0" cy="0"/>
        </a:xfrm>
      </p:grpSpPr>
      <p:sp>
        <p:nvSpPr>
          <p:cNvPr id="119" name="Google Shape;119;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1" name="Google Shape;31;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 name="Shape 32"/>
        <p:cNvGrpSpPr/>
        <p:nvPr/>
      </p:nvGrpSpPr>
      <p:grpSpPr>
        <a:xfrm>
          <a:off x="0" y="0"/>
          <a:ext cx="0" cy="0"/>
          <a:chOff x="0" y="0"/>
          <a:chExt cx="0" cy="0"/>
        </a:xfrm>
      </p:grpSpPr>
      <p:sp>
        <p:nvSpPr>
          <p:cNvPr id="33" name="Google Shape;33;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4" name="Google Shape;3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 name="Google Shape;39;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0" name="Shape 40"/>
        <p:cNvGrpSpPr/>
        <p:nvPr/>
      </p:nvGrpSpPr>
      <p:grpSpPr>
        <a:xfrm>
          <a:off x="0" y="0"/>
          <a:ext cx="0" cy="0"/>
          <a:chOff x="0" y="0"/>
          <a:chExt cx="0" cy="0"/>
        </a:xfrm>
      </p:grpSpPr>
      <p:sp>
        <p:nvSpPr>
          <p:cNvPr id="41" name="Google Shape;4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4" name="Shape 44"/>
        <p:cNvGrpSpPr/>
        <p:nvPr/>
      </p:nvGrpSpPr>
      <p:grpSpPr>
        <a:xfrm>
          <a:off x="0" y="0"/>
          <a:ext cx="0" cy="0"/>
          <a:chOff x="0" y="0"/>
          <a:chExt cx="0" cy="0"/>
        </a:xfrm>
      </p:grpSpPr>
      <p:sp>
        <p:nvSpPr>
          <p:cNvPr id="45" name="Google Shape;45;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6" name="Google Shape;46;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 name="Shape 47"/>
        <p:cNvGrpSpPr/>
        <p:nvPr/>
      </p:nvGrpSpPr>
      <p:grpSpPr>
        <a:xfrm>
          <a:off x="0" y="0"/>
          <a:ext cx="0" cy="0"/>
          <a:chOff x="0" y="0"/>
          <a:chExt cx="0" cy="0"/>
        </a:xfrm>
      </p:grpSpPr>
      <p:sp>
        <p:nvSpPr>
          <p:cNvPr id="48" name="Google Shape;48;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0" name="Google Shape;50;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1" name="Google Shape;51;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3.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a:off x="0" y="4928450"/>
            <a:ext cx="9144000" cy="2151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 name="Google Shape;10;p1"/>
          <p:cNvSpPr/>
          <p:nvPr/>
        </p:nvSpPr>
        <p:spPr>
          <a:xfrm>
            <a:off x="0" y="4773350"/>
            <a:ext cx="9144000" cy="1047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 name="Google Shape;11;p1"/>
          <p:cNvPicPr preferRelativeResize="0"/>
          <p:nvPr/>
        </p:nvPicPr>
        <p:blipFill rotWithShape="1">
          <a:blip r:embed="rId1">
            <a:alphaModFix/>
          </a:blip>
          <a:srcRect b="0" l="-22639" r="0" t="-25517"/>
          <a:stretch/>
        </p:blipFill>
        <p:spPr>
          <a:xfrm>
            <a:off x="7905750" y="3971925"/>
            <a:ext cx="1238250" cy="1171575"/>
          </a:xfrm>
          <a:prstGeom prst="rect">
            <a:avLst/>
          </a:prstGeom>
          <a:noFill/>
          <a:ln>
            <a:noFill/>
          </a:ln>
        </p:spPr>
      </p:pic>
      <p:pic>
        <p:nvPicPr>
          <p:cNvPr id="12" name="Google Shape;12;p1"/>
          <p:cNvPicPr preferRelativeResize="0"/>
          <p:nvPr/>
        </p:nvPicPr>
        <p:blipFill>
          <a:blip r:embed="rId2">
            <a:alphaModFix/>
          </a:blip>
          <a:stretch>
            <a:fillRect/>
          </a:stretch>
        </p:blipFill>
        <p:spPr>
          <a:xfrm>
            <a:off x="0" y="4174125"/>
            <a:ext cx="1238250" cy="9693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2" name="Shape 62"/>
        <p:cNvGrpSpPr/>
        <p:nvPr/>
      </p:nvGrpSpPr>
      <p:grpSpPr>
        <a:xfrm>
          <a:off x="0" y="0"/>
          <a:ext cx="0" cy="0"/>
          <a:chOff x="0" y="0"/>
          <a:chExt cx="0" cy="0"/>
        </a:xfrm>
      </p:grpSpPr>
      <p:sp>
        <p:nvSpPr>
          <p:cNvPr id="63" name="Google Shape;63;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64" name="Google Shape;64;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65" name="Google Shape;65;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13"/>
          <p:cNvSpPr/>
          <p:nvPr/>
        </p:nvSpPr>
        <p:spPr>
          <a:xfrm>
            <a:off x="0" y="4928450"/>
            <a:ext cx="9144000" cy="2151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 name="Google Shape;67;p13"/>
          <p:cNvSpPr/>
          <p:nvPr/>
        </p:nvSpPr>
        <p:spPr>
          <a:xfrm>
            <a:off x="0" y="4773350"/>
            <a:ext cx="9144000" cy="1047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68" name="Google Shape;68;p13"/>
          <p:cNvPicPr preferRelativeResize="0"/>
          <p:nvPr/>
        </p:nvPicPr>
        <p:blipFill rotWithShape="1">
          <a:blip r:embed="rId1">
            <a:alphaModFix/>
          </a:blip>
          <a:srcRect b="0" l="-22639" r="0" t="-25517"/>
          <a:stretch/>
        </p:blipFill>
        <p:spPr>
          <a:xfrm>
            <a:off x="7905750" y="3971925"/>
            <a:ext cx="1238250" cy="1171575"/>
          </a:xfrm>
          <a:prstGeom prst="rect">
            <a:avLst/>
          </a:prstGeom>
          <a:noFill/>
          <a:ln>
            <a:noFill/>
          </a:ln>
        </p:spPr>
      </p:pic>
      <p:pic>
        <p:nvPicPr>
          <p:cNvPr id="69" name="Google Shape;69;p13"/>
          <p:cNvPicPr preferRelativeResize="0"/>
          <p:nvPr/>
        </p:nvPicPr>
        <p:blipFill>
          <a:blip r:embed="rId2">
            <a:alphaModFix/>
          </a:blip>
          <a:stretch>
            <a:fillRect/>
          </a:stretch>
        </p:blipFill>
        <p:spPr>
          <a:xfrm>
            <a:off x="0" y="4174125"/>
            <a:ext cx="1238250" cy="9693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19.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hyperlink" Target="https://drive.google.com/file/d/1IBVLbrka-nvZT55o_gjNY8hKnW2If-j0/view?usp=sharin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 Id="rId3" Type="http://schemas.openxmlformats.org/officeDocument/2006/relationships/image" Target="../media/image16.png"/><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1.xml"/><Relationship Id="rId3" Type="http://schemas.openxmlformats.org/officeDocument/2006/relationships/image" Target="../media/image1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4.xml"/><Relationship Id="rId3" Type="http://schemas.openxmlformats.org/officeDocument/2006/relationships/hyperlink" Target="https://www.collegechangeseverything.org/events/2018-media/Session-1I-College-Readiness-Guide.pdf" TargetMode="External"/><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5.xml"/><Relationship Id="rId3" Type="http://schemas.openxmlformats.org/officeDocument/2006/relationships/hyperlink" Target="https://www.education.ne.gov/wp-content/uploads/2017/07/NCRStandardsAlignmentBookletWEB.pdf" TargetMode="External"/><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8.xml"/><Relationship Id="rId3" Type="http://schemas.openxmlformats.org/officeDocument/2006/relationships/image" Target="../media/image1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2.xml"/><Relationship Id="rId3" Type="http://schemas.openxmlformats.org/officeDocument/2006/relationships/image" Target="../media/image1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8.xml"/><Relationship Id="rId3" Type="http://schemas.openxmlformats.org/officeDocument/2006/relationships/image" Target="../media/image1.png"/><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1" Type="http://schemas.openxmlformats.org/officeDocument/2006/relationships/hyperlink" Target="https://transitioncoalition.org" TargetMode="External"/><Relationship Id="rId10" Type="http://schemas.openxmlformats.org/officeDocument/2006/relationships/hyperlink" Target="https://pti-nebraska.org/" TargetMode="External"/><Relationship Id="rId13" Type="http://schemas.openxmlformats.org/officeDocument/2006/relationships/hyperlink" Target="https://www.ou.edu/education/centers-and-partnerships/zarrow" TargetMode="External"/><Relationship Id="rId12" Type="http://schemas.openxmlformats.org/officeDocument/2006/relationships/hyperlink" Target="https://centerontransition.org/" TargetMode="External"/><Relationship Id="rId1" Type="http://schemas.openxmlformats.org/officeDocument/2006/relationships/slideLayout" Target="../slideLayouts/slideLayout11.xml"/><Relationship Id="rId2" Type="http://schemas.openxmlformats.org/officeDocument/2006/relationships/notesSlide" Target="../notesSlides/notesSlide70.xml"/><Relationship Id="rId3" Type="http://schemas.openxmlformats.org/officeDocument/2006/relationships/hyperlink" Target="https://drive.google.com/file/d/1uTrizMbVZsvKpifnwpISd27DIhn5Qj88/view?usp=sharingI" TargetMode="External"/><Relationship Id="rId4" Type="http://schemas.openxmlformats.org/officeDocument/2006/relationships/hyperlink" Target="https://www.iidc.indiana.edu/cclc/index.html" TargetMode="External"/><Relationship Id="rId9" Type="http://schemas.openxmlformats.org/officeDocument/2006/relationships/hyperlink" Target="https://nextsteps-nh.org/" TargetMode="External"/><Relationship Id="rId5" Type="http://schemas.openxmlformats.org/officeDocument/2006/relationships/hyperlink" Target="https://transitionta.org/" TargetMode="External"/><Relationship Id="rId6" Type="http://schemas.openxmlformats.org/officeDocument/2006/relationships/hyperlink" Target="https://transition.ne.gov/" TargetMode="External"/><Relationship Id="rId7" Type="http://schemas.openxmlformats.org/officeDocument/2006/relationships/hyperlink" Target="https://dhhs.ne.gov/pages/developmental-disabilities.aspx" TargetMode="External"/><Relationship Id="rId8" Type="http://schemas.openxmlformats.org/officeDocument/2006/relationships/hyperlink" Target="http://www.vr.nebraska.gov"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5"/>
          <p:cNvSpPr/>
          <p:nvPr/>
        </p:nvSpPr>
        <p:spPr>
          <a:xfrm>
            <a:off x="0" y="4928450"/>
            <a:ext cx="9144000" cy="2151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5" name="Google Shape;125;p25"/>
          <p:cNvSpPr/>
          <p:nvPr/>
        </p:nvSpPr>
        <p:spPr>
          <a:xfrm>
            <a:off x="0" y="4773350"/>
            <a:ext cx="9144000" cy="1047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26" name="Google Shape;126;p25"/>
          <p:cNvPicPr preferRelativeResize="0"/>
          <p:nvPr/>
        </p:nvPicPr>
        <p:blipFill rotWithShape="1">
          <a:blip r:embed="rId3">
            <a:alphaModFix/>
          </a:blip>
          <a:srcRect b="0" l="-22639" r="0" t="-25517"/>
          <a:stretch/>
        </p:blipFill>
        <p:spPr>
          <a:xfrm>
            <a:off x="7905750" y="3971925"/>
            <a:ext cx="1238250" cy="1171575"/>
          </a:xfrm>
          <a:prstGeom prst="rect">
            <a:avLst/>
          </a:prstGeom>
          <a:noFill/>
          <a:ln>
            <a:noFill/>
          </a:ln>
        </p:spPr>
      </p:pic>
      <p:pic>
        <p:nvPicPr>
          <p:cNvPr id="127" name="Google Shape;127;p25"/>
          <p:cNvPicPr preferRelativeResize="0"/>
          <p:nvPr/>
        </p:nvPicPr>
        <p:blipFill>
          <a:blip r:embed="rId4">
            <a:alphaModFix/>
          </a:blip>
          <a:stretch>
            <a:fillRect/>
          </a:stretch>
        </p:blipFill>
        <p:spPr>
          <a:xfrm>
            <a:off x="0" y="4174125"/>
            <a:ext cx="1238250" cy="969375"/>
          </a:xfrm>
          <a:prstGeom prst="rect">
            <a:avLst/>
          </a:prstGeom>
          <a:noFill/>
          <a:ln>
            <a:noFill/>
          </a:ln>
        </p:spPr>
      </p:pic>
      <p:sp>
        <p:nvSpPr>
          <p:cNvPr id="128" name="Google Shape;128;p25"/>
          <p:cNvSpPr txBox="1"/>
          <p:nvPr/>
        </p:nvSpPr>
        <p:spPr>
          <a:xfrm>
            <a:off x="311700" y="177900"/>
            <a:ext cx="8520600" cy="671400"/>
          </a:xfrm>
          <a:prstGeom prst="rect">
            <a:avLst/>
          </a:prstGeom>
          <a:solidFill>
            <a:srgbClr val="F1C232"/>
          </a:solidFill>
          <a:ln cap="flat" cmpd="sng" w="114300">
            <a:solidFill>
              <a:srgbClr val="02117F"/>
            </a:solidFill>
            <a:prstDash val="solid"/>
            <a:round/>
            <a:headEnd len="sm" w="sm" type="none"/>
            <a:tailEnd len="sm" w="sm" type="none"/>
          </a:ln>
        </p:spPr>
        <p:txBody>
          <a:bodyPr anchorCtr="0" anchor="b" bIns="91425" lIns="91425" spcFirstLastPara="1" rIns="91425" wrap="square" tIns="91425">
            <a:normAutofit/>
          </a:bodyPr>
          <a:lstStyle/>
          <a:p>
            <a:pPr indent="0" lvl="0" marL="0" rtl="0" algn="ctr">
              <a:spcBef>
                <a:spcPts val="0"/>
              </a:spcBef>
              <a:spcAft>
                <a:spcPts val="0"/>
              </a:spcAft>
              <a:buSzPts val="1018"/>
              <a:buNone/>
            </a:pPr>
            <a:r>
              <a:rPr lang="en" sz="2710">
                <a:solidFill>
                  <a:srgbClr val="031492"/>
                </a:solidFill>
              </a:rPr>
              <a:t>Indicator 13 Corrective Action Plan Training Resource</a:t>
            </a:r>
            <a:endParaRPr sz="2710">
              <a:solidFill>
                <a:srgbClr val="031492"/>
              </a:solidFill>
            </a:endParaRPr>
          </a:p>
        </p:txBody>
      </p:sp>
      <p:sp>
        <p:nvSpPr>
          <p:cNvPr id="129" name="Google Shape;129;p25"/>
          <p:cNvSpPr txBox="1"/>
          <p:nvPr/>
        </p:nvSpPr>
        <p:spPr>
          <a:xfrm>
            <a:off x="390150" y="3692350"/>
            <a:ext cx="8106600" cy="40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31492"/>
                </a:solidFill>
              </a:rPr>
              <a:t>*Please reach out to your regional transition facilitator if you would like additional training in the area of transition. (regional facilitators contact information can be found at the end of this slide deck)*</a:t>
            </a:r>
            <a:endParaRPr>
              <a:solidFill>
                <a:srgbClr val="031492"/>
              </a:solidFill>
            </a:endParaRPr>
          </a:p>
        </p:txBody>
      </p:sp>
      <p:sp>
        <p:nvSpPr>
          <p:cNvPr id="130" name="Google Shape;130;p25"/>
          <p:cNvSpPr txBox="1"/>
          <p:nvPr/>
        </p:nvSpPr>
        <p:spPr>
          <a:xfrm>
            <a:off x="311700" y="1013400"/>
            <a:ext cx="8520600" cy="27144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0"/>
              </a:spcAft>
              <a:buNone/>
            </a:pPr>
            <a:r>
              <a:rPr lang="en" sz="2200">
                <a:solidFill>
                  <a:srgbClr val="595959"/>
                </a:solidFill>
                <a:latin typeface="Raleway"/>
                <a:ea typeface="Raleway"/>
                <a:cs typeface="Raleway"/>
                <a:sym typeface="Raleway"/>
              </a:rPr>
              <a:t>If you are utilizing this as a resource to provide training to your staff in the areas of Indicator 13 that require corrective action, please follow these steps:</a:t>
            </a:r>
            <a:endParaRPr sz="2200">
              <a:solidFill>
                <a:srgbClr val="595959"/>
              </a:solidFill>
              <a:latin typeface="Raleway"/>
              <a:ea typeface="Raleway"/>
              <a:cs typeface="Raleway"/>
              <a:sym typeface="Raleway"/>
            </a:endParaRPr>
          </a:p>
          <a:p>
            <a:pPr indent="0" lvl="0" marL="0" rtl="0" algn="l">
              <a:lnSpc>
                <a:spcPct val="115000"/>
              </a:lnSpc>
              <a:spcBef>
                <a:spcPts val="0"/>
              </a:spcBef>
              <a:spcAft>
                <a:spcPts val="0"/>
              </a:spcAft>
              <a:buNone/>
            </a:pPr>
            <a:r>
              <a:t/>
            </a:r>
            <a:endParaRPr b="1" sz="1383">
              <a:solidFill>
                <a:srgbClr val="CC0000"/>
              </a:solidFill>
              <a:latin typeface="Raleway"/>
              <a:ea typeface="Raleway"/>
              <a:cs typeface="Raleway"/>
              <a:sym typeface="Raleway"/>
            </a:endParaRPr>
          </a:p>
          <a:p>
            <a:pPr indent="0" lvl="0" marL="0" rtl="0" algn="l">
              <a:lnSpc>
                <a:spcPct val="115000"/>
              </a:lnSpc>
              <a:spcBef>
                <a:spcPts val="0"/>
              </a:spcBef>
              <a:spcAft>
                <a:spcPts val="0"/>
              </a:spcAft>
              <a:buNone/>
            </a:pPr>
            <a:r>
              <a:rPr b="1" lang="en" sz="1483">
                <a:solidFill>
                  <a:srgbClr val="031492"/>
                </a:solidFill>
                <a:latin typeface="Raleway"/>
                <a:ea typeface="Raleway"/>
                <a:cs typeface="Raleway"/>
                <a:sym typeface="Raleway"/>
              </a:rPr>
              <a:t>Step 1:</a:t>
            </a:r>
            <a:r>
              <a:rPr lang="en" sz="1483">
                <a:solidFill>
                  <a:srgbClr val="031492"/>
                </a:solidFill>
                <a:latin typeface="Raleway"/>
                <a:ea typeface="Raleway"/>
                <a:cs typeface="Raleway"/>
                <a:sym typeface="Raleway"/>
              </a:rPr>
              <a:t> </a:t>
            </a:r>
            <a:r>
              <a:rPr lang="en" sz="1483">
                <a:solidFill>
                  <a:srgbClr val="000000"/>
                </a:solidFill>
                <a:latin typeface="Raleway"/>
                <a:ea typeface="Raleway"/>
                <a:cs typeface="Raleway"/>
                <a:sym typeface="Raleway"/>
              </a:rPr>
              <a:t>Make a copy of the slide deck</a:t>
            </a:r>
            <a:endParaRPr sz="1483">
              <a:solidFill>
                <a:srgbClr val="000000"/>
              </a:solidFill>
              <a:latin typeface="Raleway"/>
              <a:ea typeface="Raleway"/>
              <a:cs typeface="Raleway"/>
              <a:sym typeface="Raleway"/>
            </a:endParaRPr>
          </a:p>
          <a:p>
            <a:pPr indent="0" lvl="0" marL="0" rtl="0" algn="l">
              <a:lnSpc>
                <a:spcPct val="115000"/>
              </a:lnSpc>
              <a:spcBef>
                <a:spcPts val="0"/>
              </a:spcBef>
              <a:spcAft>
                <a:spcPts val="0"/>
              </a:spcAft>
              <a:buNone/>
            </a:pPr>
            <a:r>
              <a:rPr b="1" lang="en" sz="1483">
                <a:solidFill>
                  <a:srgbClr val="031492"/>
                </a:solidFill>
                <a:latin typeface="Raleway"/>
                <a:ea typeface="Raleway"/>
                <a:cs typeface="Raleway"/>
                <a:sym typeface="Raleway"/>
              </a:rPr>
              <a:t>Step 2:</a:t>
            </a:r>
            <a:r>
              <a:rPr lang="en" sz="1483">
                <a:solidFill>
                  <a:srgbClr val="CC0000"/>
                </a:solidFill>
                <a:latin typeface="Raleway"/>
                <a:ea typeface="Raleway"/>
                <a:cs typeface="Raleway"/>
                <a:sym typeface="Raleway"/>
              </a:rPr>
              <a:t> </a:t>
            </a:r>
            <a:r>
              <a:rPr lang="en" sz="1483">
                <a:solidFill>
                  <a:srgbClr val="000000"/>
                </a:solidFill>
                <a:latin typeface="Raleway"/>
                <a:ea typeface="Raleway"/>
                <a:cs typeface="Raleway"/>
                <a:sym typeface="Raleway"/>
              </a:rPr>
              <a:t>Use Slides 4-9 as introduction for all trainings and slides 68-71 as the ending for all trainings</a:t>
            </a:r>
            <a:endParaRPr sz="1483">
              <a:solidFill>
                <a:srgbClr val="000000"/>
              </a:solidFill>
              <a:latin typeface="Raleway"/>
              <a:ea typeface="Raleway"/>
              <a:cs typeface="Raleway"/>
              <a:sym typeface="Raleway"/>
            </a:endParaRPr>
          </a:p>
          <a:p>
            <a:pPr indent="0" lvl="0" marL="0" rtl="0" algn="l">
              <a:lnSpc>
                <a:spcPct val="115000"/>
              </a:lnSpc>
              <a:spcBef>
                <a:spcPts val="0"/>
              </a:spcBef>
              <a:spcAft>
                <a:spcPts val="0"/>
              </a:spcAft>
              <a:buNone/>
            </a:pPr>
            <a:r>
              <a:rPr b="1" lang="en" sz="1483">
                <a:solidFill>
                  <a:srgbClr val="031492"/>
                </a:solidFill>
                <a:latin typeface="Raleway"/>
                <a:ea typeface="Raleway"/>
                <a:cs typeface="Raleway"/>
                <a:sym typeface="Raleway"/>
              </a:rPr>
              <a:t>Step 3:</a:t>
            </a:r>
            <a:r>
              <a:rPr lang="en" sz="1483">
                <a:solidFill>
                  <a:srgbClr val="031492"/>
                </a:solidFill>
                <a:latin typeface="Raleway"/>
                <a:ea typeface="Raleway"/>
                <a:cs typeface="Raleway"/>
                <a:sym typeface="Raleway"/>
              </a:rPr>
              <a:t> </a:t>
            </a:r>
            <a:r>
              <a:rPr lang="en" sz="1483">
                <a:solidFill>
                  <a:srgbClr val="000000"/>
                </a:solidFill>
                <a:latin typeface="Raleway"/>
                <a:ea typeface="Raleway"/>
                <a:cs typeface="Raleway"/>
                <a:sym typeface="Raleway"/>
              </a:rPr>
              <a:t>Select which questions from Indicator 13 are part of your CAP and use those sections from this presentation (refer to slide 2’s Table of Contents)</a:t>
            </a:r>
            <a:endParaRPr b="1" sz="1483">
              <a:solidFill>
                <a:srgbClr val="000000"/>
              </a:solidFill>
              <a:latin typeface="Raleway"/>
              <a:ea typeface="Raleway"/>
              <a:cs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201" name="Shape 201"/>
        <p:cNvGrpSpPr/>
        <p:nvPr/>
      </p:nvGrpSpPr>
      <p:grpSpPr>
        <a:xfrm>
          <a:off x="0" y="0"/>
          <a:ext cx="0" cy="0"/>
          <a:chOff x="0" y="0"/>
          <a:chExt cx="0" cy="0"/>
        </a:xfrm>
      </p:grpSpPr>
      <p:sp>
        <p:nvSpPr>
          <p:cNvPr id="202" name="Google Shape;202;p34"/>
          <p:cNvSpPr txBox="1"/>
          <p:nvPr/>
        </p:nvSpPr>
        <p:spPr>
          <a:xfrm>
            <a:off x="256858" y="190450"/>
            <a:ext cx="8520600" cy="20526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rPr lang="en" sz="5200">
                <a:solidFill>
                  <a:srgbClr val="FFFFFF"/>
                </a:solidFill>
              </a:rPr>
              <a:t>Indicator 13 - Question 1</a:t>
            </a:r>
            <a:endParaRPr sz="5200">
              <a:solidFill>
                <a:srgbClr val="FFFFFF"/>
              </a:solidFill>
            </a:endParaRPr>
          </a:p>
          <a:p>
            <a:pPr indent="0" lvl="0" marL="0" rtl="0" algn="ctr">
              <a:spcBef>
                <a:spcPts val="0"/>
              </a:spcBef>
              <a:spcAft>
                <a:spcPts val="0"/>
              </a:spcAft>
              <a:buNone/>
            </a:pPr>
            <a:r>
              <a:rPr b="1" lang="en" sz="2400">
                <a:solidFill>
                  <a:srgbClr val="F1C232"/>
                </a:solidFill>
              </a:rPr>
              <a:t>NDE Indicator 13 Data Collection Application Question 10</a:t>
            </a:r>
            <a:endParaRPr sz="4800">
              <a:solidFill>
                <a:srgbClr val="F1C232"/>
              </a:solidFill>
            </a:endParaRPr>
          </a:p>
        </p:txBody>
      </p:sp>
      <p:sp>
        <p:nvSpPr>
          <p:cNvPr id="203" name="Google Shape;203;p34"/>
          <p:cNvSpPr txBox="1"/>
          <p:nvPr/>
        </p:nvSpPr>
        <p:spPr>
          <a:xfrm>
            <a:off x="311700" y="2315100"/>
            <a:ext cx="8520600" cy="7926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0"/>
              </a:spcAft>
              <a:buNone/>
            </a:pPr>
            <a:r>
              <a:rPr lang="en" sz="2800">
                <a:solidFill>
                  <a:srgbClr val="FFFFFF"/>
                </a:solidFill>
              </a:rPr>
              <a:t>Appropriate Measurable Postsecondary Goals</a:t>
            </a:r>
            <a:endParaRPr b="1" sz="2800">
              <a:solidFill>
                <a:srgbClr val="053785"/>
              </a:solidFill>
            </a:endParaRPr>
          </a:p>
        </p:txBody>
      </p:sp>
      <p:sp>
        <p:nvSpPr>
          <p:cNvPr id="204" name="Google Shape;204;p34"/>
          <p:cNvSpPr txBox="1"/>
          <p:nvPr/>
        </p:nvSpPr>
        <p:spPr>
          <a:xfrm>
            <a:off x="912300" y="3055700"/>
            <a:ext cx="7298400" cy="853200"/>
          </a:xfrm>
          <a:prstGeom prst="rect">
            <a:avLst/>
          </a:prstGeom>
          <a:noFill/>
          <a:ln cap="flat" cmpd="sng" w="28575">
            <a:solidFill>
              <a:srgbClr val="F1C23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rPr>
              <a:t>Objective: IEP Team Members will be able to identify the components of what makes up an appropriate measurable postsecondary goal</a:t>
            </a:r>
            <a:endParaRPr sz="18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5"/>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solidFill>
                  <a:srgbClr val="000000"/>
                </a:solidFill>
              </a:rPr>
              <a:t>Indicator 13 Checklist, Question 1; Rule References</a:t>
            </a:r>
            <a:endParaRPr sz="2800">
              <a:solidFill>
                <a:srgbClr val="000000"/>
              </a:solidFill>
            </a:endParaRPr>
          </a:p>
        </p:txBody>
      </p:sp>
      <p:sp>
        <p:nvSpPr>
          <p:cNvPr id="210" name="Google Shape;210;p35"/>
          <p:cNvSpPr txBox="1"/>
          <p:nvPr/>
        </p:nvSpPr>
        <p:spPr>
          <a:xfrm>
            <a:off x="311700" y="1109900"/>
            <a:ext cx="8520600" cy="22518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b="1" lang="en" sz="2400" u="sng">
                <a:solidFill>
                  <a:srgbClr val="000000"/>
                </a:solidFill>
                <a:latin typeface="Arial Narrow"/>
                <a:ea typeface="Arial Narrow"/>
                <a:cs typeface="Arial Narrow"/>
                <a:sym typeface="Arial Narrow"/>
              </a:rPr>
              <a:t>92 NAC 51-007.07A9: </a:t>
            </a:r>
            <a:endParaRPr b="1" sz="2400" u="sng">
              <a:solidFill>
                <a:srgbClr val="000000"/>
              </a:solidFill>
              <a:latin typeface="Arial Narrow"/>
              <a:ea typeface="Arial Narrow"/>
              <a:cs typeface="Arial Narrow"/>
              <a:sym typeface="Arial Narrow"/>
            </a:endParaRPr>
          </a:p>
          <a:p>
            <a:pPr indent="0" lvl="0" marL="0" rtl="0" algn="l">
              <a:spcBef>
                <a:spcPts val="0"/>
              </a:spcBef>
              <a:spcAft>
                <a:spcPts val="0"/>
              </a:spcAft>
              <a:buNone/>
            </a:pPr>
            <a:r>
              <a:rPr lang="en" sz="2100">
                <a:solidFill>
                  <a:srgbClr val="000000"/>
                </a:solidFill>
                <a:latin typeface="Arial Narrow"/>
                <a:ea typeface="Arial Narrow"/>
                <a:cs typeface="Arial Narrow"/>
                <a:sym typeface="Arial Narrow"/>
              </a:rPr>
              <a:t>Beginning not later than the first IEP to be in effect when the child turns 14, or younger if deemed appropriate by the IEP team, and updated annually thereafter:</a:t>
            </a:r>
            <a:endParaRPr sz="2100">
              <a:solidFill>
                <a:srgbClr val="000000"/>
              </a:solidFill>
              <a:latin typeface="Arial Narrow"/>
              <a:ea typeface="Arial Narrow"/>
              <a:cs typeface="Arial Narrow"/>
              <a:sym typeface="Arial Narrow"/>
            </a:endParaRPr>
          </a:p>
          <a:p>
            <a:pPr indent="-113029" lvl="0" marL="113029" rtl="0" algn="l">
              <a:spcBef>
                <a:spcPts val="0"/>
              </a:spcBef>
              <a:spcAft>
                <a:spcPts val="0"/>
              </a:spcAft>
              <a:buNone/>
            </a:pPr>
            <a:r>
              <a:rPr b="1" lang="en" sz="2100">
                <a:solidFill>
                  <a:srgbClr val="000000"/>
                </a:solidFill>
                <a:latin typeface="Arial Narrow"/>
                <a:ea typeface="Arial Narrow"/>
                <a:cs typeface="Arial Narrow"/>
                <a:sym typeface="Arial Narrow"/>
              </a:rPr>
              <a:t>   51-007.07A9a: </a:t>
            </a:r>
            <a:r>
              <a:rPr lang="en" sz="2100">
                <a:solidFill>
                  <a:srgbClr val="000000"/>
                </a:solidFill>
                <a:latin typeface="Arial Narrow"/>
                <a:ea typeface="Arial Narrow"/>
                <a:cs typeface="Arial Narrow"/>
                <a:sym typeface="Arial Narrow"/>
              </a:rPr>
              <a:t>Appropriate measurable postsecondary goals based upon age-appropriate transition assessments related to training, education, employment, and when appropriate, independent living skills. </a:t>
            </a:r>
            <a:endParaRPr sz="2800">
              <a:solidFill>
                <a:srgbClr val="59595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36"/>
          <p:cNvPicPr preferRelativeResize="0"/>
          <p:nvPr/>
        </p:nvPicPr>
        <p:blipFill>
          <a:blip r:embed="rId3">
            <a:alphaModFix/>
          </a:blip>
          <a:stretch>
            <a:fillRect/>
          </a:stretch>
        </p:blipFill>
        <p:spPr>
          <a:xfrm>
            <a:off x="1035175" y="1186638"/>
            <a:ext cx="5133975" cy="2619375"/>
          </a:xfrm>
          <a:prstGeom prst="rect">
            <a:avLst/>
          </a:prstGeom>
          <a:noFill/>
          <a:ln cap="flat" cmpd="sng" w="28575">
            <a:solidFill>
              <a:srgbClr val="595959"/>
            </a:solidFill>
            <a:prstDash val="solid"/>
            <a:round/>
            <a:headEnd len="sm" w="sm" type="none"/>
            <a:tailEnd len="sm" w="sm" type="none"/>
          </a:ln>
        </p:spPr>
      </p:pic>
      <p:sp>
        <p:nvSpPr>
          <p:cNvPr id="216" name="Google Shape;216;p36"/>
          <p:cNvSpPr txBox="1"/>
          <p:nvPr/>
        </p:nvSpPr>
        <p:spPr>
          <a:xfrm>
            <a:off x="311700" y="2164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440"/>
              <a:buNone/>
            </a:pPr>
            <a:r>
              <a:rPr b="1" lang="en" sz="2075"/>
              <a:t>Indicator 13 Checklist, Question 1; </a:t>
            </a:r>
            <a:r>
              <a:rPr b="1" lang="en" sz="1631"/>
              <a:t>Student Data Collection Application </a:t>
            </a:r>
            <a:endParaRPr b="1" sz="1631"/>
          </a:p>
          <a:p>
            <a:pPr indent="0" lvl="0" marL="0" rtl="0" algn="l">
              <a:lnSpc>
                <a:spcPct val="80000"/>
              </a:lnSpc>
              <a:spcBef>
                <a:spcPts val="0"/>
              </a:spcBef>
              <a:spcAft>
                <a:spcPts val="0"/>
              </a:spcAft>
              <a:buSzPts val="440"/>
              <a:buNone/>
            </a:pPr>
            <a:r>
              <a:rPr lang="en" sz="1897">
                <a:solidFill>
                  <a:srgbClr val="FF0000"/>
                </a:solidFill>
              </a:rPr>
              <a:t>(What NDE required to be answered for each file review)</a:t>
            </a:r>
            <a:endParaRPr sz="1897">
              <a:solidFill>
                <a:srgbClr val="FF0000"/>
              </a:solidFill>
            </a:endParaRPr>
          </a:p>
          <a:p>
            <a:pPr indent="0" lvl="0" marL="0" rtl="0" algn="l">
              <a:lnSpc>
                <a:spcPct val="80000"/>
              </a:lnSpc>
              <a:spcBef>
                <a:spcPts val="0"/>
              </a:spcBef>
              <a:spcAft>
                <a:spcPts val="0"/>
              </a:spcAft>
              <a:buSzPts val="440"/>
              <a:buNone/>
            </a:pPr>
            <a:r>
              <a:t/>
            </a:r>
            <a:endParaRPr b="1" sz="2075">
              <a:solidFill>
                <a:srgbClr val="000000"/>
              </a:solidFill>
            </a:endParaRPr>
          </a:p>
        </p:txBody>
      </p:sp>
      <p:cxnSp>
        <p:nvCxnSpPr>
          <p:cNvPr id="217" name="Google Shape;217;p36"/>
          <p:cNvCxnSpPr/>
          <p:nvPr/>
        </p:nvCxnSpPr>
        <p:spPr>
          <a:xfrm rot="10800000">
            <a:off x="2892400" y="1980238"/>
            <a:ext cx="1817100" cy="495600"/>
          </a:xfrm>
          <a:prstGeom prst="straightConnector1">
            <a:avLst/>
          </a:prstGeom>
          <a:noFill/>
          <a:ln cap="flat" cmpd="sng" w="28575">
            <a:solidFill>
              <a:srgbClr val="FF0000"/>
            </a:solidFill>
            <a:prstDash val="solid"/>
            <a:round/>
            <a:headEnd len="med" w="med" type="none"/>
            <a:tailEnd len="med" w="med" type="triangle"/>
          </a:ln>
        </p:spPr>
      </p:cxnSp>
      <p:cxnSp>
        <p:nvCxnSpPr>
          <p:cNvPr id="218" name="Google Shape;218;p36"/>
          <p:cNvCxnSpPr/>
          <p:nvPr/>
        </p:nvCxnSpPr>
        <p:spPr>
          <a:xfrm rot="10800000">
            <a:off x="2991000" y="2804900"/>
            <a:ext cx="1581000" cy="140700"/>
          </a:xfrm>
          <a:prstGeom prst="straightConnector1">
            <a:avLst/>
          </a:prstGeom>
          <a:noFill/>
          <a:ln cap="flat" cmpd="sng" w="28575">
            <a:solidFill>
              <a:srgbClr val="FF0000"/>
            </a:solidFill>
            <a:prstDash val="solid"/>
            <a:round/>
            <a:headEnd len="med" w="med" type="none"/>
            <a:tailEnd len="med" w="med" type="triangle"/>
          </a:ln>
        </p:spPr>
      </p:cxnSp>
      <p:sp>
        <p:nvSpPr>
          <p:cNvPr id="219" name="Google Shape;219;p36"/>
          <p:cNvSpPr txBox="1"/>
          <p:nvPr/>
        </p:nvSpPr>
        <p:spPr>
          <a:xfrm>
            <a:off x="4820175" y="2307100"/>
            <a:ext cx="2585100" cy="900900"/>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595959"/>
                </a:solidFill>
              </a:rPr>
              <a:t>You cannot select N/A for Employment or Education PSG’s when a student is at the age to have a transition plan</a:t>
            </a:r>
            <a:endParaRPr sz="1300">
              <a:solidFill>
                <a:srgbClr val="595959"/>
              </a:solidFill>
            </a:endParaRPr>
          </a:p>
        </p:txBody>
      </p:sp>
      <p:sp>
        <p:nvSpPr>
          <p:cNvPr id="220" name="Google Shape;220;p36"/>
          <p:cNvSpPr txBox="1"/>
          <p:nvPr/>
        </p:nvSpPr>
        <p:spPr>
          <a:xfrm>
            <a:off x="6900950" y="3511100"/>
            <a:ext cx="1891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rgbClr val="053785"/>
                </a:solidFill>
                <a:latin typeface="Arial Narrow"/>
                <a:ea typeface="Arial Narrow"/>
                <a:cs typeface="Arial Narrow"/>
                <a:sym typeface="Arial Narrow"/>
              </a:rPr>
              <a:t>Evidence Submitted: </a:t>
            </a:r>
            <a:endParaRPr b="1" sz="1300">
              <a:solidFill>
                <a:srgbClr val="053785"/>
              </a:solidFill>
              <a:latin typeface="Arial Narrow"/>
              <a:ea typeface="Arial Narrow"/>
              <a:cs typeface="Arial Narrow"/>
              <a:sym typeface="Arial Narrow"/>
            </a:endParaRPr>
          </a:p>
          <a:p>
            <a:pPr indent="0" lvl="0" marL="0" rtl="0" algn="ctr">
              <a:spcBef>
                <a:spcPts val="0"/>
              </a:spcBef>
              <a:spcAft>
                <a:spcPts val="0"/>
              </a:spcAft>
              <a:buNone/>
            </a:pPr>
            <a:r>
              <a:rPr lang="en" sz="1300">
                <a:solidFill>
                  <a:srgbClr val="053785"/>
                </a:solidFill>
                <a:latin typeface="Arial Narrow"/>
                <a:ea typeface="Arial Narrow"/>
                <a:cs typeface="Arial Narrow"/>
                <a:sym typeface="Arial Narrow"/>
              </a:rPr>
              <a:t>Copy of IEP </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7"/>
          <p:cNvSpPr txBox="1"/>
          <p:nvPr/>
        </p:nvSpPr>
        <p:spPr>
          <a:xfrm>
            <a:off x="311700" y="1402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00000"/>
                </a:solidFill>
              </a:rPr>
              <a:t>Indicator 13 Checklist, Question 1; Appropriate Measurable Postsecondary Goals</a:t>
            </a:r>
            <a:endParaRPr b="1" sz="2400">
              <a:solidFill>
                <a:srgbClr val="000000"/>
              </a:solidFill>
            </a:endParaRPr>
          </a:p>
        </p:txBody>
      </p:sp>
      <p:sp>
        <p:nvSpPr>
          <p:cNvPr id="226" name="Google Shape;226;p37"/>
          <p:cNvSpPr txBox="1"/>
          <p:nvPr/>
        </p:nvSpPr>
        <p:spPr>
          <a:xfrm>
            <a:off x="311700" y="1037550"/>
            <a:ext cx="8520600" cy="3147900"/>
          </a:xfrm>
          <a:prstGeom prst="rect">
            <a:avLst/>
          </a:prstGeom>
          <a:noFill/>
          <a:ln cap="flat" cmpd="sng" w="28575">
            <a:solidFill>
              <a:schemeClr val="dk1"/>
            </a:solidFill>
            <a:prstDash val="solid"/>
            <a:round/>
            <a:headEnd len="sm" w="sm" type="none"/>
            <a:tailEnd len="sm" w="sm" type="none"/>
          </a:ln>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None/>
            </a:pPr>
            <a:r>
              <a:rPr lang="en" sz="1800">
                <a:solidFill>
                  <a:srgbClr val="595959"/>
                </a:solidFill>
              </a:rPr>
              <a:t>Is there an appropriate measurable postsecondary goal or goals in the areas of Training, Education, Employment, and Independent Living Skills (when appropriate)?</a:t>
            </a:r>
            <a:endParaRPr sz="1800">
              <a:solidFill>
                <a:srgbClr val="595959"/>
              </a:solidFill>
            </a:endParaRPr>
          </a:p>
          <a:p>
            <a:pPr indent="0" lvl="0" marL="0" rtl="0" algn="l">
              <a:lnSpc>
                <a:spcPct val="115000"/>
              </a:lnSpc>
              <a:spcBef>
                <a:spcPts val="1200"/>
              </a:spcBef>
              <a:spcAft>
                <a:spcPts val="0"/>
              </a:spcAft>
              <a:buNone/>
            </a:pPr>
            <a:r>
              <a:rPr lang="en" sz="1800">
                <a:solidFill>
                  <a:srgbClr val="595959"/>
                </a:solidFill>
              </a:rPr>
              <a:t>Questions to ask yourself as you are creating your IEPs:</a:t>
            </a:r>
            <a:endParaRPr sz="1800">
              <a:solidFill>
                <a:srgbClr val="595959"/>
              </a:solidFill>
            </a:endParaRPr>
          </a:p>
          <a:p>
            <a:pPr indent="-342900" lvl="0" marL="457200" rtl="0" algn="l">
              <a:lnSpc>
                <a:spcPct val="115000"/>
              </a:lnSpc>
              <a:spcBef>
                <a:spcPts val="1200"/>
              </a:spcBef>
              <a:spcAft>
                <a:spcPts val="0"/>
              </a:spcAft>
              <a:buClr>
                <a:srgbClr val="595959"/>
              </a:buClr>
              <a:buSzPts val="1800"/>
              <a:buAutoNum type="arabicPeriod"/>
            </a:pPr>
            <a:r>
              <a:rPr lang="en" sz="1800">
                <a:solidFill>
                  <a:srgbClr val="595959"/>
                </a:solidFill>
              </a:rPr>
              <a:t>Can the goals be counted?</a:t>
            </a:r>
            <a:endParaRPr sz="1800">
              <a:solidFill>
                <a:srgbClr val="595959"/>
              </a:solidFill>
            </a:endParaRPr>
          </a:p>
          <a:p>
            <a:pPr indent="-342900" lvl="0" marL="457200" rtl="0" algn="l">
              <a:lnSpc>
                <a:spcPct val="115000"/>
              </a:lnSpc>
              <a:spcBef>
                <a:spcPts val="0"/>
              </a:spcBef>
              <a:spcAft>
                <a:spcPts val="0"/>
              </a:spcAft>
              <a:buClr>
                <a:srgbClr val="595959"/>
              </a:buClr>
              <a:buSzPts val="1800"/>
              <a:buAutoNum type="arabicPeriod"/>
            </a:pPr>
            <a:r>
              <a:rPr lang="en" sz="1800">
                <a:solidFill>
                  <a:srgbClr val="595959"/>
                </a:solidFill>
              </a:rPr>
              <a:t>Will the goals occur </a:t>
            </a:r>
            <a:r>
              <a:rPr i="1" lang="en" sz="1800">
                <a:solidFill>
                  <a:srgbClr val="595959"/>
                </a:solidFill>
              </a:rPr>
              <a:t>after</a:t>
            </a:r>
            <a:r>
              <a:rPr lang="en" sz="1800">
                <a:solidFill>
                  <a:srgbClr val="595959"/>
                </a:solidFill>
              </a:rPr>
              <a:t> the student graduates from school?</a:t>
            </a:r>
            <a:endParaRPr sz="1800">
              <a:solidFill>
                <a:srgbClr val="595959"/>
              </a:solidFill>
            </a:endParaRPr>
          </a:p>
          <a:p>
            <a:pPr indent="-342900" lvl="0" marL="457200" rtl="0" algn="l">
              <a:lnSpc>
                <a:spcPct val="115000"/>
              </a:lnSpc>
              <a:spcBef>
                <a:spcPts val="0"/>
              </a:spcBef>
              <a:spcAft>
                <a:spcPts val="0"/>
              </a:spcAft>
              <a:buClr>
                <a:srgbClr val="595959"/>
              </a:buClr>
              <a:buSzPts val="1800"/>
              <a:buAutoNum type="arabicPeriod"/>
            </a:pPr>
            <a:r>
              <a:rPr lang="en" sz="1800">
                <a:solidFill>
                  <a:srgbClr val="595959"/>
                </a:solidFill>
              </a:rPr>
              <a:t>Based on the information available about this student, does (do) the postsecondary goal(s) seem appropriate for this student?</a:t>
            </a:r>
            <a:endParaRPr sz="1800">
              <a:solidFill>
                <a:srgbClr val="595959"/>
              </a:solidFill>
            </a:endParaRPr>
          </a:p>
          <a:p>
            <a:pPr indent="-317500" lvl="1" marL="914400" rtl="0" algn="l">
              <a:lnSpc>
                <a:spcPct val="115000"/>
              </a:lnSpc>
              <a:spcBef>
                <a:spcPts val="0"/>
              </a:spcBef>
              <a:spcAft>
                <a:spcPts val="0"/>
              </a:spcAft>
              <a:buClr>
                <a:srgbClr val="595959"/>
              </a:buClr>
              <a:buSzPts val="1400"/>
              <a:buAutoNum type="alphaLcPeriod"/>
            </a:pPr>
            <a:r>
              <a:rPr lang="en">
                <a:solidFill>
                  <a:srgbClr val="595959"/>
                </a:solidFill>
              </a:rPr>
              <a:t>If yes to all three guiding questions above, then you have met Question 1 of Indicator 13’s checklist</a:t>
            </a:r>
            <a:endParaRPr>
              <a:solidFill>
                <a:srgbClr val="59595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8"/>
          <p:cNvSpPr txBox="1"/>
          <p:nvPr/>
        </p:nvSpPr>
        <p:spPr>
          <a:xfrm>
            <a:off x="311700" y="1402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000000"/>
                </a:solidFill>
              </a:rPr>
              <a:t>Indicator 13, Question 1 </a:t>
            </a:r>
            <a:endParaRPr b="1" sz="2200">
              <a:solidFill>
                <a:srgbClr val="000000"/>
              </a:solidFill>
            </a:endParaRPr>
          </a:p>
          <a:p>
            <a:pPr indent="0" lvl="0" marL="0" rtl="0" algn="l">
              <a:spcBef>
                <a:spcPts val="0"/>
              </a:spcBef>
              <a:spcAft>
                <a:spcPts val="0"/>
              </a:spcAft>
              <a:buNone/>
            </a:pPr>
            <a:r>
              <a:rPr lang="en" sz="2200">
                <a:solidFill>
                  <a:srgbClr val="000000"/>
                </a:solidFill>
              </a:rPr>
              <a:t>(Postsecondary Goals - focus on the </a:t>
            </a:r>
            <a:r>
              <a:rPr lang="en" sz="2200" u="sng">
                <a:solidFill>
                  <a:srgbClr val="000000"/>
                </a:solidFill>
              </a:rPr>
              <a:t>POST</a:t>
            </a:r>
            <a:r>
              <a:rPr lang="en" sz="2200">
                <a:solidFill>
                  <a:srgbClr val="000000"/>
                </a:solidFill>
              </a:rPr>
              <a:t> part of </a:t>
            </a:r>
            <a:r>
              <a:rPr lang="en" sz="2200" u="sng">
                <a:solidFill>
                  <a:srgbClr val="000000"/>
                </a:solidFill>
              </a:rPr>
              <a:t>post</a:t>
            </a:r>
            <a:r>
              <a:rPr lang="en" sz="2200">
                <a:solidFill>
                  <a:srgbClr val="000000"/>
                </a:solidFill>
              </a:rPr>
              <a:t>secondary)</a:t>
            </a:r>
            <a:endParaRPr sz="2200">
              <a:solidFill>
                <a:srgbClr val="000000"/>
              </a:solidFill>
            </a:endParaRPr>
          </a:p>
        </p:txBody>
      </p:sp>
      <p:sp>
        <p:nvSpPr>
          <p:cNvPr id="232" name="Google Shape;232;p38"/>
          <p:cNvSpPr txBox="1"/>
          <p:nvPr/>
        </p:nvSpPr>
        <p:spPr>
          <a:xfrm>
            <a:off x="311700" y="1059350"/>
            <a:ext cx="8520600" cy="3126000"/>
          </a:xfrm>
          <a:prstGeom prst="rect">
            <a:avLst/>
          </a:prstGeom>
          <a:noFill/>
          <a:ln cap="flat" cmpd="sng" w="28575">
            <a:solidFill>
              <a:schemeClr val="dk1"/>
            </a:solidFill>
            <a:prstDash val="solid"/>
            <a:round/>
            <a:headEnd len="sm" w="sm" type="none"/>
            <a:tailEnd len="sm" w="sm" type="none"/>
          </a:ln>
        </p:spPr>
        <p:txBody>
          <a:bodyPr anchorCtr="0" anchor="t" bIns="91425" lIns="91425" spcFirstLastPara="1" rIns="91425" wrap="square" tIns="91425">
            <a:normAutofit lnSpcReduction="20000"/>
          </a:bodyPr>
          <a:lstStyle/>
          <a:p>
            <a:pPr indent="-342900" lvl="0" marL="457200" rtl="0" algn="l">
              <a:lnSpc>
                <a:spcPct val="115000"/>
              </a:lnSpc>
              <a:spcBef>
                <a:spcPts val="0"/>
              </a:spcBef>
              <a:spcAft>
                <a:spcPts val="0"/>
              </a:spcAft>
              <a:buClr>
                <a:srgbClr val="595959"/>
              </a:buClr>
              <a:buSzPts val="1800"/>
              <a:buChar char="-"/>
            </a:pPr>
            <a:r>
              <a:rPr lang="en" sz="1800">
                <a:solidFill>
                  <a:srgbClr val="595959"/>
                </a:solidFill>
              </a:rPr>
              <a:t>Postsecondary goals (PSGs) specify the student’s plans for life after high school. They reflect the student’s current thinking and may change over time as the student gets closer to graduation.</a:t>
            </a:r>
            <a:endParaRPr sz="18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a:solidFill>
                  <a:srgbClr val="595959"/>
                </a:solidFill>
              </a:rPr>
              <a:t>Note: Student’s PSGs should change over time, if appropriate transition activities/services are provided, as services and activities will help the student refine their goals for life after high school</a:t>
            </a:r>
            <a:endParaRPr>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Ensure goals are set for after graduation - these cannot be written as activities to meet Postsecondary Goals; these are the actual goal that the student hopes to be able to meet after graduation</a:t>
            </a:r>
            <a:endParaRPr sz="1800">
              <a:solidFill>
                <a:srgbClr val="595959"/>
              </a:solidFill>
            </a:endParaRPr>
          </a:p>
          <a:p>
            <a:pPr indent="-317500" lvl="1" marL="914400" rtl="0" algn="l">
              <a:lnSpc>
                <a:spcPct val="115000"/>
              </a:lnSpc>
              <a:spcBef>
                <a:spcPts val="0"/>
              </a:spcBef>
              <a:spcAft>
                <a:spcPts val="0"/>
              </a:spcAft>
              <a:buClr>
                <a:srgbClr val="595959"/>
              </a:buClr>
              <a:buSzPts val="1400"/>
              <a:buChar char="-"/>
            </a:pPr>
            <a:r>
              <a:rPr b="1" lang="en">
                <a:solidFill>
                  <a:srgbClr val="595959"/>
                </a:solidFill>
              </a:rPr>
              <a:t>Tip: To ensure you are post-graduation focused with the goal; start all PSGs with the statement “After graduation, Student will…..”</a:t>
            </a:r>
            <a:endParaRPr b="1">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PSGs are outcomes AFTER high school!</a:t>
            </a:r>
            <a:endParaRPr sz="1800">
              <a:solidFill>
                <a:srgbClr val="59595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9"/>
          <p:cNvSpPr txBox="1"/>
          <p:nvPr/>
        </p:nvSpPr>
        <p:spPr>
          <a:xfrm>
            <a:off x="311700" y="22727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00000"/>
                </a:solidFill>
              </a:rPr>
              <a:t>Indicator 13, Question 1 </a:t>
            </a:r>
            <a:endParaRPr b="1" sz="2400">
              <a:solidFill>
                <a:srgbClr val="000000"/>
              </a:solidFill>
            </a:endParaRPr>
          </a:p>
          <a:p>
            <a:pPr indent="0" lvl="0" marL="0" rtl="0" algn="l">
              <a:spcBef>
                <a:spcPts val="0"/>
              </a:spcBef>
              <a:spcAft>
                <a:spcPts val="0"/>
              </a:spcAft>
              <a:buNone/>
            </a:pPr>
            <a:r>
              <a:rPr lang="en" sz="2400">
                <a:solidFill>
                  <a:srgbClr val="000000"/>
                </a:solidFill>
              </a:rPr>
              <a:t>(Writing Compliant PSGs)</a:t>
            </a:r>
            <a:endParaRPr sz="2400">
              <a:solidFill>
                <a:srgbClr val="000000"/>
              </a:solidFill>
            </a:endParaRPr>
          </a:p>
        </p:txBody>
      </p:sp>
      <p:sp>
        <p:nvSpPr>
          <p:cNvPr id="238" name="Google Shape;238;p39"/>
          <p:cNvSpPr txBox="1"/>
          <p:nvPr/>
        </p:nvSpPr>
        <p:spPr>
          <a:xfrm>
            <a:off x="311700" y="1148525"/>
            <a:ext cx="8520600" cy="29331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rmAutofit fontScale="92500" lnSpcReduction="20000"/>
          </a:bodyPr>
          <a:lstStyle/>
          <a:p>
            <a:pPr indent="-334327" lvl="0" marL="457200" rtl="0" algn="l">
              <a:lnSpc>
                <a:spcPct val="115000"/>
              </a:lnSpc>
              <a:spcBef>
                <a:spcPts val="0"/>
              </a:spcBef>
              <a:spcAft>
                <a:spcPts val="0"/>
              </a:spcAft>
              <a:buClr>
                <a:srgbClr val="595959"/>
              </a:buClr>
              <a:buSzPct val="100000"/>
              <a:buChar char="-"/>
            </a:pPr>
            <a:r>
              <a:rPr lang="en" sz="1800">
                <a:solidFill>
                  <a:srgbClr val="595959"/>
                </a:solidFill>
              </a:rPr>
              <a:t>Ensure goals are formulated using data from Age Appropriate Transition Assessments that have been completed by or for the student prior to the annual IEP Meeting</a:t>
            </a:r>
            <a:endParaRPr sz="1800">
              <a:solidFill>
                <a:srgbClr val="595959"/>
              </a:solidFill>
            </a:endParaRPr>
          </a:p>
          <a:p>
            <a:pPr indent="-334327" lvl="0" marL="457200" rtl="0" algn="l">
              <a:lnSpc>
                <a:spcPct val="115000"/>
              </a:lnSpc>
              <a:spcBef>
                <a:spcPts val="0"/>
              </a:spcBef>
              <a:spcAft>
                <a:spcPts val="0"/>
              </a:spcAft>
              <a:buClr>
                <a:srgbClr val="595959"/>
              </a:buClr>
              <a:buSzPct val="100000"/>
              <a:buChar char="-"/>
            </a:pPr>
            <a:r>
              <a:rPr lang="en" sz="1800">
                <a:solidFill>
                  <a:srgbClr val="595959"/>
                </a:solidFill>
              </a:rPr>
              <a:t>Goal is clear and measurable</a:t>
            </a:r>
            <a:endParaRPr sz="1800">
              <a:solidFill>
                <a:srgbClr val="595959"/>
              </a:solidFill>
            </a:endParaRPr>
          </a:p>
          <a:p>
            <a:pPr indent="-310832" lvl="1" marL="914400" rtl="0" algn="l">
              <a:lnSpc>
                <a:spcPct val="115000"/>
              </a:lnSpc>
              <a:spcBef>
                <a:spcPts val="0"/>
              </a:spcBef>
              <a:spcAft>
                <a:spcPts val="0"/>
              </a:spcAft>
              <a:buClr>
                <a:srgbClr val="595959"/>
              </a:buClr>
              <a:buSzPct val="100000"/>
              <a:buChar char="-"/>
            </a:pPr>
            <a:r>
              <a:rPr lang="en">
                <a:solidFill>
                  <a:srgbClr val="595959"/>
                </a:solidFill>
              </a:rPr>
              <a:t>Avoid words like wants to, would like, etc</a:t>
            </a:r>
            <a:endParaRPr>
              <a:solidFill>
                <a:srgbClr val="595959"/>
              </a:solidFill>
            </a:endParaRPr>
          </a:p>
          <a:p>
            <a:pPr indent="-310832" lvl="1" marL="914400" rtl="0" algn="l">
              <a:lnSpc>
                <a:spcPct val="115000"/>
              </a:lnSpc>
              <a:spcBef>
                <a:spcPts val="0"/>
              </a:spcBef>
              <a:spcAft>
                <a:spcPts val="0"/>
              </a:spcAft>
              <a:buClr>
                <a:srgbClr val="595959"/>
              </a:buClr>
              <a:buSzPct val="100000"/>
              <a:buChar char="-"/>
            </a:pPr>
            <a:r>
              <a:rPr lang="en">
                <a:solidFill>
                  <a:srgbClr val="595959"/>
                </a:solidFill>
              </a:rPr>
              <a:t>The outcome must be stated as an end result</a:t>
            </a:r>
            <a:endParaRPr>
              <a:solidFill>
                <a:srgbClr val="595959"/>
              </a:solidFill>
            </a:endParaRPr>
          </a:p>
          <a:p>
            <a:pPr indent="-310832" lvl="2" marL="1371600" rtl="0" algn="l">
              <a:lnSpc>
                <a:spcPct val="115000"/>
              </a:lnSpc>
              <a:spcBef>
                <a:spcPts val="0"/>
              </a:spcBef>
              <a:spcAft>
                <a:spcPts val="0"/>
              </a:spcAft>
              <a:buClr>
                <a:srgbClr val="595959"/>
              </a:buClr>
              <a:buSzPct val="100000"/>
              <a:buChar char="-"/>
            </a:pPr>
            <a:r>
              <a:rPr lang="en">
                <a:solidFill>
                  <a:srgbClr val="595959"/>
                </a:solidFill>
              </a:rPr>
              <a:t>Example: After graduation, I will enlist in the Army.</a:t>
            </a:r>
            <a:endParaRPr>
              <a:solidFill>
                <a:srgbClr val="595959"/>
              </a:solidFill>
            </a:endParaRPr>
          </a:p>
          <a:p>
            <a:pPr indent="-310832" lvl="2" marL="1371600" rtl="0" algn="l">
              <a:lnSpc>
                <a:spcPct val="115000"/>
              </a:lnSpc>
              <a:spcBef>
                <a:spcPts val="0"/>
              </a:spcBef>
              <a:spcAft>
                <a:spcPts val="0"/>
              </a:spcAft>
              <a:buClr>
                <a:srgbClr val="595959"/>
              </a:buClr>
              <a:buSzPct val="100000"/>
              <a:buChar char="-"/>
            </a:pPr>
            <a:r>
              <a:rPr lang="en">
                <a:solidFill>
                  <a:srgbClr val="595959"/>
                </a:solidFill>
              </a:rPr>
              <a:t>Example: After graduation, I will live in my own apartment.</a:t>
            </a:r>
            <a:endParaRPr>
              <a:solidFill>
                <a:srgbClr val="595959"/>
              </a:solidFill>
            </a:endParaRPr>
          </a:p>
          <a:p>
            <a:pPr indent="-310832" lvl="2" marL="1371600" rtl="0" algn="l">
              <a:lnSpc>
                <a:spcPct val="115000"/>
              </a:lnSpc>
              <a:spcBef>
                <a:spcPts val="0"/>
              </a:spcBef>
              <a:spcAft>
                <a:spcPts val="0"/>
              </a:spcAft>
              <a:buClr>
                <a:srgbClr val="595959"/>
              </a:buClr>
              <a:buSzPct val="100000"/>
              <a:buChar char="-"/>
            </a:pPr>
            <a:r>
              <a:rPr lang="en">
                <a:solidFill>
                  <a:srgbClr val="595959"/>
                </a:solidFill>
              </a:rPr>
              <a:t>Example: After graduation, I will work part time at HyVee.</a:t>
            </a:r>
            <a:endParaRPr>
              <a:solidFill>
                <a:srgbClr val="595959"/>
              </a:solidFill>
            </a:endParaRPr>
          </a:p>
          <a:p>
            <a:pPr indent="-334327" lvl="0" marL="457200" rtl="0" algn="l">
              <a:lnSpc>
                <a:spcPct val="115000"/>
              </a:lnSpc>
              <a:spcBef>
                <a:spcPts val="0"/>
              </a:spcBef>
              <a:spcAft>
                <a:spcPts val="0"/>
              </a:spcAft>
              <a:buClr>
                <a:srgbClr val="595959"/>
              </a:buClr>
              <a:buSzPct val="100000"/>
              <a:buChar char="-"/>
            </a:pPr>
            <a:r>
              <a:rPr lang="en" sz="1800">
                <a:solidFill>
                  <a:srgbClr val="595959"/>
                </a:solidFill>
              </a:rPr>
              <a:t>If an independent living PSG isn’t needed, ensure there is evidence and/or data documented to support that in the postsecondary transition present level of performance</a:t>
            </a:r>
            <a:endParaRPr sz="1800">
              <a:solidFill>
                <a:srgbClr val="59595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0"/>
          <p:cNvSpPr txBox="1"/>
          <p:nvPr/>
        </p:nvSpPr>
        <p:spPr>
          <a:xfrm>
            <a:off x="264525" y="187950"/>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00000"/>
                </a:solidFill>
              </a:rPr>
              <a:t>Indicator 13, Question 1 </a:t>
            </a:r>
            <a:endParaRPr b="1" sz="2400">
              <a:solidFill>
                <a:srgbClr val="000000"/>
              </a:solidFill>
            </a:endParaRPr>
          </a:p>
          <a:p>
            <a:pPr indent="0" lvl="0" marL="0" rtl="0" algn="l">
              <a:spcBef>
                <a:spcPts val="0"/>
              </a:spcBef>
              <a:spcAft>
                <a:spcPts val="0"/>
              </a:spcAft>
              <a:buNone/>
            </a:pPr>
            <a:r>
              <a:rPr lang="en" sz="2400">
                <a:solidFill>
                  <a:srgbClr val="000000"/>
                </a:solidFill>
              </a:rPr>
              <a:t>(Purpose of PSGs)</a:t>
            </a:r>
            <a:endParaRPr sz="2400">
              <a:solidFill>
                <a:srgbClr val="000000"/>
              </a:solidFill>
            </a:endParaRPr>
          </a:p>
        </p:txBody>
      </p:sp>
      <p:sp>
        <p:nvSpPr>
          <p:cNvPr id="244" name="Google Shape;244;p40"/>
          <p:cNvSpPr txBox="1"/>
          <p:nvPr/>
        </p:nvSpPr>
        <p:spPr>
          <a:xfrm>
            <a:off x="311700" y="1162350"/>
            <a:ext cx="8520600" cy="2942100"/>
          </a:xfrm>
          <a:prstGeom prst="rect">
            <a:avLst/>
          </a:prstGeom>
          <a:noFill/>
          <a:ln cap="flat" cmpd="sng" w="2857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2400">
                <a:solidFill>
                  <a:srgbClr val="595959"/>
                </a:solidFill>
              </a:rPr>
              <a:t>PSGs are written for 1 year after graduation.</a:t>
            </a:r>
            <a:endParaRPr sz="2400">
              <a:solidFill>
                <a:srgbClr val="595959"/>
              </a:solidFill>
            </a:endParaRPr>
          </a:p>
          <a:p>
            <a:pPr indent="0" lvl="0" marL="0" rtl="0" algn="l">
              <a:lnSpc>
                <a:spcPct val="115000"/>
              </a:lnSpc>
              <a:spcBef>
                <a:spcPts val="1200"/>
              </a:spcBef>
              <a:spcAft>
                <a:spcPts val="0"/>
              </a:spcAft>
              <a:buNone/>
            </a:pPr>
            <a:r>
              <a:rPr lang="en" sz="2400">
                <a:solidFill>
                  <a:srgbClr val="595959"/>
                </a:solidFill>
              </a:rPr>
              <a:t>	Are you:</a:t>
            </a:r>
            <a:endParaRPr sz="2400">
              <a:solidFill>
                <a:srgbClr val="595959"/>
              </a:solidFill>
            </a:endParaRPr>
          </a:p>
          <a:p>
            <a:pPr indent="-381000" lvl="0" marL="971550" rtl="0" algn="l">
              <a:lnSpc>
                <a:spcPct val="115000"/>
              </a:lnSpc>
              <a:spcBef>
                <a:spcPts val="1200"/>
              </a:spcBef>
              <a:spcAft>
                <a:spcPts val="0"/>
              </a:spcAft>
              <a:buClr>
                <a:srgbClr val="595959"/>
              </a:buClr>
              <a:buSzPts val="2400"/>
              <a:buAutoNum type="alphaLcParenBoth"/>
            </a:pPr>
            <a:r>
              <a:rPr lang="en" sz="2400">
                <a:solidFill>
                  <a:srgbClr val="595959"/>
                </a:solidFill>
              </a:rPr>
              <a:t>Preparing them to become an electrical engineer, or</a:t>
            </a:r>
            <a:endParaRPr sz="2400">
              <a:solidFill>
                <a:srgbClr val="595959"/>
              </a:solidFill>
            </a:endParaRPr>
          </a:p>
          <a:p>
            <a:pPr indent="-381000" lvl="0" marL="971550" rtl="0" algn="l">
              <a:lnSpc>
                <a:spcPct val="115000"/>
              </a:lnSpc>
              <a:spcBef>
                <a:spcPts val="0"/>
              </a:spcBef>
              <a:spcAft>
                <a:spcPts val="0"/>
              </a:spcAft>
              <a:buClr>
                <a:srgbClr val="595959"/>
              </a:buClr>
              <a:buSzPts val="2400"/>
              <a:buAutoNum type="alphaLcParenBoth"/>
            </a:pPr>
            <a:r>
              <a:rPr lang="en" sz="2400">
                <a:solidFill>
                  <a:srgbClr val="595959"/>
                </a:solidFill>
              </a:rPr>
              <a:t>Preparing them to take college coursework?</a:t>
            </a:r>
            <a:endParaRPr sz="2400">
              <a:solidFill>
                <a:srgbClr val="595959"/>
              </a:solidFill>
            </a:endParaRPr>
          </a:p>
          <a:p>
            <a:pPr indent="0" lvl="0" marL="457200" rtl="0" algn="l">
              <a:lnSpc>
                <a:spcPct val="115000"/>
              </a:lnSpc>
              <a:spcBef>
                <a:spcPts val="1200"/>
              </a:spcBef>
              <a:spcAft>
                <a:spcPts val="1200"/>
              </a:spcAft>
              <a:buNone/>
            </a:pPr>
            <a:r>
              <a:rPr lang="en" sz="2400">
                <a:solidFill>
                  <a:srgbClr val="595959"/>
                </a:solidFill>
              </a:rPr>
              <a:t>Answer: (b) preparing them to take college coursework</a:t>
            </a:r>
            <a:endParaRPr sz="2400">
              <a:solidFill>
                <a:srgbClr val="59595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1"/>
          <p:cNvSpPr txBox="1"/>
          <p:nvPr/>
        </p:nvSpPr>
        <p:spPr>
          <a:xfrm>
            <a:off x="310175" y="135350"/>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00000"/>
                </a:solidFill>
              </a:rPr>
              <a:t>Indicator 13, Question 1 </a:t>
            </a:r>
            <a:endParaRPr b="1" sz="2400">
              <a:solidFill>
                <a:srgbClr val="000000"/>
              </a:solidFill>
            </a:endParaRPr>
          </a:p>
          <a:p>
            <a:pPr indent="0" lvl="0" marL="0" rtl="0" algn="l">
              <a:spcBef>
                <a:spcPts val="0"/>
              </a:spcBef>
              <a:spcAft>
                <a:spcPts val="0"/>
              </a:spcAft>
              <a:buNone/>
            </a:pPr>
            <a:r>
              <a:rPr lang="en" sz="2400">
                <a:solidFill>
                  <a:srgbClr val="000000"/>
                </a:solidFill>
              </a:rPr>
              <a:t>(Possible PSG Examples)</a:t>
            </a:r>
            <a:endParaRPr sz="2400">
              <a:solidFill>
                <a:srgbClr val="000000"/>
              </a:solidFill>
            </a:endParaRPr>
          </a:p>
        </p:txBody>
      </p:sp>
      <p:sp>
        <p:nvSpPr>
          <p:cNvPr id="250" name="Google Shape;250;p41"/>
          <p:cNvSpPr txBox="1"/>
          <p:nvPr/>
        </p:nvSpPr>
        <p:spPr>
          <a:xfrm>
            <a:off x="196800" y="1055400"/>
            <a:ext cx="8750400" cy="30327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rmAutofit lnSpcReduction="20000"/>
          </a:bodyPr>
          <a:lstStyle/>
          <a:p>
            <a:pPr indent="0" lvl="0" marL="0" rtl="0" algn="l">
              <a:spcBef>
                <a:spcPts val="0"/>
              </a:spcBef>
              <a:spcAft>
                <a:spcPts val="0"/>
              </a:spcAft>
              <a:buNone/>
            </a:pPr>
            <a:r>
              <a:rPr b="1" lang="en" sz="1700" u="sng">
                <a:solidFill>
                  <a:srgbClr val="31394D"/>
                </a:solidFill>
                <a:latin typeface="Raleway"/>
                <a:ea typeface="Raleway"/>
                <a:cs typeface="Raleway"/>
                <a:sym typeface="Raleway"/>
              </a:rPr>
              <a:t>Post-secondary goals - more broad for 7th - 10th graders:</a:t>
            </a:r>
            <a:endParaRPr b="1" sz="1700" u="sng">
              <a:solidFill>
                <a:srgbClr val="31394D"/>
              </a:solidFill>
              <a:latin typeface="Raleway"/>
              <a:ea typeface="Raleway"/>
              <a:cs typeface="Raleway"/>
              <a:sym typeface="Raleway"/>
            </a:endParaRPr>
          </a:p>
          <a:p>
            <a:pPr indent="-336550" lvl="0" marL="457200" rtl="0" algn="l">
              <a:spcBef>
                <a:spcPts val="0"/>
              </a:spcBef>
              <a:spcAft>
                <a:spcPts val="0"/>
              </a:spcAft>
              <a:buClr>
                <a:srgbClr val="31394D"/>
              </a:buClr>
              <a:buSzPts val="1700"/>
              <a:buFont typeface="Raleway"/>
              <a:buChar char="●"/>
            </a:pPr>
            <a:r>
              <a:rPr lang="en" sz="1700">
                <a:solidFill>
                  <a:srgbClr val="31394D"/>
                </a:solidFill>
                <a:latin typeface="Raleway"/>
                <a:ea typeface="Raleway"/>
                <a:cs typeface="Raleway"/>
                <a:sym typeface="Raleway"/>
              </a:rPr>
              <a:t>Upon graduation, I will attend a community college</a:t>
            </a:r>
            <a:endParaRPr sz="1700">
              <a:solidFill>
                <a:srgbClr val="31394D"/>
              </a:solidFill>
              <a:latin typeface="Raleway"/>
              <a:ea typeface="Raleway"/>
              <a:cs typeface="Raleway"/>
              <a:sym typeface="Raleway"/>
            </a:endParaRPr>
          </a:p>
          <a:p>
            <a:pPr indent="-336550" lvl="0" marL="457200" rtl="0" algn="l">
              <a:spcBef>
                <a:spcPts val="0"/>
              </a:spcBef>
              <a:spcAft>
                <a:spcPts val="0"/>
              </a:spcAft>
              <a:buClr>
                <a:srgbClr val="31394D"/>
              </a:buClr>
              <a:buSzPts val="1700"/>
              <a:buFont typeface="Raleway"/>
              <a:buChar char="●"/>
            </a:pPr>
            <a:r>
              <a:rPr lang="en" sz="1700">
                <a:solidFill>
                  <a:srgbClr val="31394D"/>
                </a:solidFill>
                <a:latin typeface="Raleway"/>
                <a:ea typeface="Raleway"/>
                <a:cs typeface="Raleway"/>
                <a:sym typeface="Raleway"/>
              </a:rPr>
              <a:t>Upon graduation, I will work part time </a:t>
            </a:r>
            <a:endParaRPr sz="1700">
              <a:solidFill>
                <a:srgbClr val="31394D"/>
              </a:solidFill>
              <a:latin typeface="Raleway"/>
              <a:ea typeface="Raleway"/>
              <a:cs typeface="Raleway"/>
              <a:sym typeface="Raleway"/>
            </a:endParaRPr>
          </a:p>
          <a:p>
            <a:pPr indent="-336550" lvl="0" marL="457200" rtl="0" algn="l">
              <a:spcBef>
                <a:spcPts val="0"/>
              </a:spcBef>
              <a:spcAft>
                <a:spcPts val="0"/>
              </a:spcAft>
              <a:buClr>
                <a:srgbClr val="31394D"/>
              </a:buClr>
              <a:buSzPts val="1700"/>
              <a:buFont typeface="Raleway"/>
              <a:buChar char="●"/>
            </a:pPr>
            <a:r>
              <a:rPr lang="en" sz="1700">
                <a:solidFill>
                  <a:srgbClr val="31394D"/>
                </a:solidFill>
                <a:latin typeface="Raleway"/>
                <a:ea typeface="Raleway"/>
                <a:cs typeface="Raleway"/>
                <a:sym typeface="Raleway"/>
              </a:rPr>
              <a:t>Upon graduation, I will live with my parents</a:t>
            </a:r>
            <a:endParaRPr sz="1700">
              <a:solidFill>
                <a:srgbClr val="31394D"/>
              </a:solidFill>
              <a:latin typeface="Raleway"/>
              <a:ea typeface="Raleway"/>
              <a:cs typeface="Raleway"/>
              <a:sym typeface="Raleway"/>
            </a:endParaRPr>
          </a:p>
          <a:p>
            <a:pPr indent="0" lvl="0" marL="0" rtl="0" algn="l">
              <a:spcBef>
                <a:spcPts val="0"/>
              </a:spcBef>
              <a:spcAft>
                <a:spcPts val="0"/>
              </a:spcAft>
              <a:buNone/>
            </a:pPr>
            <a:r>
              <a:rPr b="1" lang="en" sz="1700" u="sng">
                <a:solidFill>
                  <a:srgbClr val="31394D"/>
                </a:solidFill>
                <a:latin typeface="Raleway"/>
                <a:ea typeface="Raleway"/>
                <a:cs typeface="Raleway"/>
                <a:sym typeface="Raleway"/>
              </a:rPr>
              <a:t>PSGs - refined as students age - include location &amp; activity</a:t>
            </a:r>
            <a:endParaRPr sz="1700">
              <a:solidFill>
                <a:srgbClr val="31394D"/>
              </a:solidFill>
              <a:latin typeface="Raleway"/>
              <a:ea typeface="Raleway"/>
              <a:cs typeface="Raleway"/>
              <a:sym typeface="Raleway"/>
            </a:endParaRPr>
          </a:p>
          <a:p>
            <a:pPr indent="-336550" lvl="0" marL="457200" rtl="0" algn="l">
              <a:spcBef>
                <a:spcPts val="0"/>
              </a:spcBef>
              <a:spcAft>
                <a:spcPts val="0"/>
              </a:spcAft>
              <a:buClr>
                <a:srgbClr val="31394D"/>
              </a:buClr>
              <a:buSzPts val="1700"/>
              <a:buFont typeface="Raleway"/>
              <a:buChar char="●"/>
            </a:pPr>
            <a:r>
              <a:rPr lang="en" sz="1700">
                <a:solidFill>
                  <a:srgbClr val="31394D"/>
                </a:solidFill>
                <a:latin typeface="Raleway"/>
                <a:ea typeface="Raleway"/>
                <a:cs typeface="Raleway"/>
                <a:sym typeface="Raleway"/>
              </a:rPr>
              <a:t>Upon graduation, I will attend CCC-Columbus and obtain a degree to become a welder </a:t>
            </a:r>
            <a:endParaRPr sz="1700">
              <a:solidFill>
                <a:srgbClr val="31394D"/>
              </a:solidFill>
              <a:latin typeface="Raleway"/>
              <a:ea typeface="Raleway"/>
              <a:cs typeface="Raleway"/>
              <a:sym typeface="Raleway"/>
            </a:endParaRPr>
          </a:p>
          <a:p>
            <a:pPr indent="-336550" lvl="0" marL="457200" rtl="0" algn="l">
              <a:spcBef>
                <a:spcPts val="0"/>
              </a:spcBef>
              <a:spcAft>
                <a:spcPts val="0"/>
              </a:spcAft>
              <a:buClr>
                <a:srgbClr val="31394D"/>
              </a:buClr>
              <a:buSzPts val="1700"/>
              <a:buFont typeface="Raleway"/>
              <a:buChar char="●"/>
            </a:pPr>
            <a:r>
              <a:rPr lang="en" sz="1700">
                <a:solidFill>
                  <a:srgbClr val="31394D"/>
                </a:solidFill>
                <a:latin typeface="Raleway"/>
                <a:ea typeface="Raleway"/>
                <a:cs typeface="Raleway"/>
                <a:sym typeface="Raleway"/>
              </a:rPr>
              <a:t>Upon graduation, I will continue my part-time job at Wendy’s</a:t>
            </a:r>
            <a:endParaRPr sz="1700">
              <a:solidFill>
                <a:srgbClr val="31394D"/>
              </a:solidFill>
              <a:latin typeface="Raleway"/>
              <a:ea typeface="Raleway"/>
              <a:cs typeface="Raleway"/>
              <a:sym typeface="Raleway"/>
            </a:endParaRPr>
          </a:p>
          <a:p>
            <a:pPr indent="-336550" lvl="0" marL="457200" rtl="0" algn="l">
              <a:spcBef>
                <a:spcPts val="0"/>
              </a:spcBef>
              <a:spcAft>
                <a:spcPts val="0"/>
              </a:spcAft>
              <a:buClr>
                <a:srgbClr val="31394D"/>
              </a:buClr>
              <a:buSzPts val="1700"/>
              <a:buFont typeface="Raleway"/>
              <a:buChar char="●"/>
            </a:pPr>
            <a:r>
              <a:rPr lang="en" sz="1700">
                <a:solidFill>
                  <a:srgbClr val="31394D"/>
                </a:solidFill>
                <a:latin typeface="Raleway"/>
                <a:ea typeface="Raleway"/>
                <a:cs typeface="Raleway"/>
                <a:sym typeface="Raleway"/>
              </a:rPr>
              <a:t>Upon graduation, I will live in the dorm at Central Community College - Columbus with a friend from high school</a:t>
            </a:r>
            <a:endParaRPr sz="1700">
              <a:solidFill>
                <a:srgbClr val="31394D"/>
              </a:solidFill>
              <a:latin typeface="Raleway"/>
              <a:ea typeface="Raleway"/>
              <a:cs typeface="Raleway"/>
              <a:sym typeface="Raleway"/>
            </a:endParaRPr>
          </a:p>
          <a:p>
            <a:pPr indent="-336550" lvl="0" marL="457200" rtl="0" algn="l">
              <a:spcBef>
                <a:spcPts val="0"/>
              </a:spcBef>
              <a:spcAft>
                <a:spcPts val="0"/>
              </a:spcAft>
              <a:buClr>
                <a:srgbClr val="31394D"/>
              </a:buClr>
              <a:buSzPts val="1700"/>
              <a:buFont typeface="Raleway"/>
              <a:buChar char="●"/>
            </a:pPr>
            <a:r>
              <a:rPr lang="en" sz="1700">
                <a:solidFill>
                  <a:srgbClr val="31394D"/>
                </a:solidFill>
                <a:latin typeface="Raleway"/>
                <a:ea typeface="Raleway"/>
                <a:cs typeface="Raleway"/>
                <a:sym typeface="Raleway"/>
              </a:rPr>
              <a:t>Upon graduation, I will attend UNO and major in a social service field</a:t>
            </a:r>
            <a:endParaRPr sz="1700">
              <a:solidFill>
                <a:srgbClr val="31394D"/>
              </a:solidFill>
              <a:latin typeface="Raleway"/>
              <a:ea typeface="Raleway"/>
              <a:cs typeface="Raleway"/>
              <a:sym typeface="Raleway"/>
            </a:endParaRPr>
          </a:p>
          <a:p>
            <a:pPr indent="-336550" lvl="0" marL="457200" rtl="0" algn="l">
              <a:spcBef>
                <a:spcPts val="0"/>
              </a:spcBef>
              <a:spcAft>
                <a:spcPts val="0"/>
              </a:spcAft>
              <a:buClr>
                <a:srgbClr val="31394D"/>
              </a:buClr>
              <a:buSzPts val="1700"/>
              <a:buFont typeface="Raleway"/>
              <a:buChar char="●"/>
            </a:pPr>
            <a:r>
              <a:rPr lang="en" sz="1700">
                <a:solidFill>
                  <a:srgbClr val="31394D"/>
                </a:solidFill>
                <a:latin typeface="Raleway"/>
                <a:ea typeface="Raleway"/>
                <a:cs typeface="Raleway"/>
                <a:sym typeface="Raleway"/>
              </a:rPr>
              <a:t>Upon graduation, I will volunteer at Project Harmony in the field of Social Work</a:t>
            </a:r>
            <a:endParaRPr sz="1700">
              <a:solidFill>
                <a:srgbClr val="31394D"/>
              </a:solidFill>
              <a:latin typeface="Raleway"/>
              <a:ea typeface="Raleway"/>
              <a:cs typeface="Raleway"/>
              <a:sym typeface="Raleway"/>
            </a:endParaRPr>
          </a:p>
          <a:p>
            <a:pPr indent="-336550" lvl="0" marL="457200" rtl="0" algn="l">
              <a:spcBef>
                <a:spcPts val="0"/>
              </a:spcBef>
              <a:spcAft>
                <a:spcPts val="0"/>
              </a:spcAft>
              <a:buClr>
                <a:srgbClr val="31394D"/>
              </a:buClr>
              <a:buSzPts val="1700"/>
              <a:buFont typeface="Raleway"/>
              <a:buChar char="●"/>
            </a:pPr>
            <a:r>
              <a:rPr lang="en" sz="1700">
                <a:solidFill>
                  <a:srgbClr val="31394D"/>
                </a:solidFill>
                <a:latin typeface="Raleway"/>
                <a:ea typeface="Raleway"/>
                <a:cs typeface="Raleway"/>
                <a:sym typeface="Raleway"/>
              </a:rPr>
              <a:t>Upon graduation, I will enroll in a computer technology training program</a:t>
            </a:r>
            <a:endParaRPr sz="1700">
              <a:solidFill>
                <a:srgbClr val="31394D"/>
              </a:solidFill>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2"/>
          <p:cNvSpPr txBox="1"/>
          <p:nvPr/>
        </p:nvSpPr>
        <p:spPr>
          <a:xfrm>
            <a:off x="264500" y="104950"/>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rgbClr val="000000"/>
                </a:solidFill>
              </a:rPr>
              <a:t>Indicator 13, Question 1 </a:t>
            </a:r>
            <a:endParaRPr b="1" sz="1900">
              <a:solidFill>
                <a:srgbClr val="000000"/>
              </a:solidFill>
            </a:endParaRPr>
          </a:p>
          <a:p>
            <a:pPr indent="0" lvl="0" marL="0" rtl="0" algn="l">
              <a:spcBef>
                <a:spcPts val="0"/>
              </a:spcBef>
              <a:spcAft>
                <a:spcPts val="0"/>
              </a:spcAft>
              <a:buNone/>
            </a:pPr>
            <a:r>
              <a:rPr lang="en" sz="1900">
                <a:solidFill>
                  <a:srgbClr val="000000"/>
                </a:solidFill>
              </a:rPr>
              <a:t>(Possible PSG Examples)</a:t>
            </a:r>
            <a:endParaRPr sz="1900">
              <a:solidFill>
                <a:srgbClr val="000000"/>
              </a:solidFill>
            </a:endParaRPr>
          </a:p>
        </p:txBody>
      </p:sp>
      <p:sp>
        <p:nvSpPr>
          <p:cNvPr id="256" name="Google Shape;256;p42"/>
          <p:cNvSpPr txBox="1"/>
          <p:nvPr/>
        </p:nvSpPr>
        <p:spPr>
          <a:xfrm>
            <a:off x="264500" y="865400"/>
            <a:ext cx="8520600" cy="3323700"/>
          </a:xfrm>
          <a:prstGeom prst="rect">
            <a:avLst/>
          </a:prstGeom>
          <a:noFill/>
          <a:ln cap="flat" cmpd="sng" w="28575">
            <a:solidFill>
              <a:schemeClr val="dk1"/>
            </a:solidFill>
            <a:prstDash val="solid"/>
            <a:round/>
            <a:headEnd len="sm" w="sm" type="none"/>
            <a:tailEnd len="sm" w="sm" type="none"/>
          </a:ln>
        </p:spPr>
        <p:txBody>
          <a:bodyPr anchorCtr="0" anchor="t" bIns="91425" lIns="91425" spcFirstLastPara="1" rIns="91425" wrap="square" tIns="91425">
            <a:normAutofit fontScale="55000"/>
          </a:bodyPr>
          <a:lstStyle/>
          <a:p>
            <a:pPr indent="0" lvl="0" marL="0" rtl="0" algn="l">
              <a:lnSpc>
                <a:spcPct val="115000"/>
              </a:lnSpc>
              <a:spcBef>
                <a:spcPts val="0"/>
              </a:spcBef>
              <a:spcAft>
                <a:spcPts val="0"/>
              </a:spcAft>
              <a:buNone/>
            </a:pPr>
            <a:r>
              <a:rPr b="1" lang="en" sz="1700" u="sng">
                <a:solidFill>
                  <a:srgbClr val="31394D"/>
                </a:solidFill>
                <a:latin typeface="Raleway"/>
                <a:ea typeface="Raleway"/>
                <a:cs typeface="Raleway"/>
                <a:sym typeface="Raleway"/>
              </a:rPr>
              <a:t>Education/Training Examples</a:t>
            </a:r>
            <a:endParaRPr b="1" sz="1700" u="sng">
              <a:solidFill>
                <a:srgbClr val="31394D"/>
              </a:solidFill>
              <a:latin typeface="Raleway"/>
              <a:ea typeface="Raleway"/>
              <a:cs typeface="Raleway"/>
              <a:sym typeface="Raleway"/>
            </a:endParaRPr>
          </a:p>
          <a:p>
            <a:pPr indent="-287972" lvl="0" marL="457200" rtl="0" algn="l">
              <a:lnSpc>
                <a:spcPct val="115000"/>
              </a:lnSpc>
              <a:spcBef>
                <a:spcPts val="0"/>
              </a:spcBef>
              <a:spcAft>
                <a:spcPts val="0"/>
              </a:spcAft>
              <a:buClr>
                <a:srgbClr val="31394D"/>
              </a:buClr>
              <a:buSzPct val="100000"/>
              <a:buFont typeface="Raleway"/>
              <a:buChar char="●"/>
            </a:pPr>
            <a:r>
              <a:rPr lang="en" sz="1700">
                <a:solidFill>
                  <a:srgbClr val="31394D"/>
                </a:solidFill>
                <a:latin typeface="Raleway"/>
                <a:ea typeface="Raleway"/>
                <a:cs typeface="Raleway"/>
                <a:sym typeface="Raleway"/>
              </a:rPr>
              <a:t>Following exit from 18-21 years transition services, Maxine will train/exercise in her home, with the support from a physical therapist and/or caregiver, to build physical strength and stamina in order to better assist with transfers while in the home and in her community (vehicle transfers).</a:t>
            </a:r>
            <a:endParaRPr sz="1700">
              <a:solidFill>
                <a:srgbClr val="31394D"/>
              </a:solidFill>
              <a:latin typeface="Raleway"/>
              <a:ea typeface="Raleway"/>
              <a:cs typeface="Raleway"/>
              <a:sym typeface="Raleway"/>
            </a:endParaRPr>
          </a:p>
          <a:p>
            <a:pPr indent="0" lvl="0" marL="0" rtl="0" algn="l">
              <a:lnSpc>
                <a:spcPct val="115000"/>
              </a:lnSpc>
              <a:spcBef>
                <a:spcPts val="0"/>
              </a:spcBef>
              <a:spcAft>
                <a:spcPts val="0"/>
              </a:spcAft>
              <a:buNone/>
            </a:pPr>
            <a:r>
              <a:t/>
            </a:r>
            <a:endParaRPr sz="1700">
              <a:solidFill>
                <a:srgbClr val="31394D"/>
              </a:solidFill>
              <a:latin typeface="Raleway"/>
              <a:ea typeface="Raleway"/>
              <a:cs typeface="Raleway"/>
              <a:sym typeface="Raleway"/>
            </a:endParaRPr>
          </a:p>
          <a:p>
            <a:pPr indent="0" lvl="0" marL="0" rtl="0" algn="l">
              <a:lnSpc>
                <a:spcPct val="115000"/>
              </a:lnSpc>
              <a:spcBef>
                <a:spcPts val="0"/>
              </a:spcBef>
              <a:spcAft>
                <a:spcPts val="0"/>
              </a:spcAft>
              <a:buNone/>
            </a:pPr>
            <a:r>
              <a:rPr b="1" lang="en" sz="1700" u="sng">
                <a:solidFill>
                  <a:srgbClr val="31394D"/>
                </a:solidFill>
                <a:latin typeface="Raleway"/>
                <a:ea typeface="Raleway"/>
                <a:cs typeface="Raleway"/>
                <a:sym typeface="Raleway"/>
              </a:rPr>
              <a:t>Employment</a:t>
            </a:r>
            <a:endParaRPr b="1" sz="1700" u="sng">
              <a:solidFill>
                <a:srgbClr val="31394D"/>
              </a:solidFill>
              <a:latin typeface="Raleway"/>
              <a:ea typeface="Raleway"/>
              <a:cs typeface="Raleway"/>
              <a:sym typeface="Raleway"/>
            </a:endParaRPr>
          </a:p>
          <a:p>
            <a:pPr indent="-287972" lvl="0" marL="457200" rtl="0" algn="l">
              <a:lnSpc>
                <a:spcPct val="115000"/>
              </a:lnSpc>
              <a:spcBef>
                <a:spcPts val="0"/>
              </a:spcBef>
              <a:spcAft>
                <a:spcPts val="0"/>
              </a:spcAft>
              <a:buClr>
                <a:srgbClr val="31394D"/>
              </a:buClr>
              <a:buSzPct val="100000"/>
              <a:buFont typeface="Raleway"/>
              <a:buChar char="●"/>
            </a:pPr>
            <a:r>
              <a:rPr lang="en" sz="1700">
                <a:solidFill>
                  <a:srgbClr val="31394D"/>
                </a:solidFill>
                <a:latin typeface="Raleway"/>
                <a:ea typeface="Raleway"/>
                <a:cs typeface="Raleway"/>
                <a:sym typeface="Raleway"/>
              </a:rPr>
              <a:t>Following exit from 18-21 year old transition services, Maxine will work in her home by using her direct access switch on a timed setting to turn on the blender to prepare her meal that will be fed to her by her caregiver.</a:t>
            </a:r>
            <a:endParaRPr sz="1700">
              <a:solidFill>
                <a:srgbClr val="31394D"/>
              </a:solidFill>
              <a:latin typeface="Raleway"/>
              <a:ea typeface="Raleway"/>
              <a:cs typeface="Raleway"/>
              <a:sym typeface="Raleway"/>
            </a:endParaRPr>
          </a:p>
          <a:p>
            <a:pPr indent="0" lvl="0" marL="0" rtl="0" algn="l">
              <a:lnSpc>
                <a:spcPct val="115000"/>
              </a:lnSpc>
              <a:spcBef>
                <a:spcPts val="0"/>
              </a:spcBef>
              <a:spcAft>
                <a:spcPts val="0"/>
              </a:spcAft>
              <a:buNone/>
            </a:pPr>
            <a:r>
              <a:t/>
            </a:r>
            <a:endParaRPr b="1" sz="1700" u="sng">
              <a:solidFill>
                <a:srgbClr val="31394D"/>
              </a:solidFill>
              <a:latin typeface="Raleway"/>
              <a:ea typeface="Raleway"/>
              <a:cs typeface="Raleway"/>
              <a:sym typeface="Raleway"/>
            </a:endParaRPr>
          </a:p>
          <a:p>
            <a:pPr indent="0" lvl="0" marL="0" rtl="0" algn="l">
              <a:lnSpc>
                <a:spcPct val="115000"/>
              </a:lnSpc>
              <a:spcBef>
                <a:spcPts val="0"/>
              </a:spcBef>
              <a:spcAft>
                <a:spcPts val="0"/>
              </a:spcAft>
              <a:buNone/>
            </a:pPr>
            <a:r>
              <a:rPr b="1" lang="en" sz="1700" u="sng">
                <a:solidFill>
                  <a:srgbClr val="31394D"/>
                </a:solidFill>
                <a:latin typeface="Raleway"/>
                <a:ea typeface="Raleway"/>
                <a:cs typeface="Raleway"/>
                <a:sym typeface="Raleway"/>
              </a:rPr>
              <a:t>Independent Living Skills</a:t>
            </a:r>
            <a:endParaRPr b="1" sz="1700" u="sng">
              <a:solidFill>
                <a:srgbClr val="31394D"/>
              </a:solidFill>
              <a:latin typeface="Raleway"/>
              <a:ea typeface="Raleway"/>
              <a:cs typeface="Raleway"/>
              <a:sym typeface="Raleway"/>
            </a:endParaRPr>
          </a:p>
          <a:p>
            <a:pPr indent="-287972" lvl="0" marL="457200" rtl="0" algn="l">
              <a:lnSpc>
                <a:spcPct val="115000"/>
              </a:lnSpc>
              <a:spcBef>
                <a:spcPts val="0"/>
              </a:spcBef>
              <a:spcAft>
                <a:spcPts val="0"/>
              </a:spcAft>
              <a:buClr>
                <a:srgbClr val="31394D"/>
              </a:buClr>
              <a:buSzPct val="100000"/>
              <a:buFont typeface="Raleway"/>
              <a:buChar char="●"/>
            </a:pPr>
            <a:r>
              <a:rPr lang="en" sz="1700">
                <a:solidFill>
                  <a:srgbClr val="31394D"/>
                </a:solidFill>
                <a:latin typeface="Raleway"/>
                <a:ea typeface="Raleway"/>
                <a:cs typeface="Raleway"/>
                <a:sym typeface="Raleway"/>
              </a:rPr>
              <a:t>After completing school district services, Cooper will live with family members and complete daily living skills as independently as possible, such as making choices about his leisure time activities, doing household chores, preparing small meals and snacks</a:t>
            </a:r>
            <a:endParaRPr sz="1700">
              <a:solidFill>
                <a:srgbClr val="31394D"/>
              </a:solidFill>
              <a:latin typeface="Raleway"/>
              <a:ea typeface="Raleway"/>
              <a:cs typeface="Raleway"/>
              <a:sym typeface="Raleway"/>
            </a:endParaRPr>
          </a:p>
          <a:p>
            <a:pPr indent="-287972" lvl="0" marL="457200" rtl="0" algn="l">
              <a:lnSpc>
                <a:spcPct val="115000"/>
              </a:lnSpc>
              <a:spcBef>
                <a:spcPts val="0"/>
              </a:spcBef>
              <a:spcAft>
                <a:spcPts val="0"/>
              </a:spcAft>
              <a:buClr>
                <a:srgbClr val="31394D"/>
              </a:buClr>
              <a:buSzPct val="100000"/>
              <a:buFont typeface="Raleway"/>
              <a:buChar char="●"/>
            </a:pPr>
            <a:r>
              <a:rPr lang="en" sz="1700">
                <a:solidFill>
                  <a:srgbClr val="31394D"/>
                </a:solidFill>
                <a:latin typeface="Raleway"/>
                <a:ea typeface="Raleway"/>
                <a:cs typeface="Raleway"/>
                <a:sym typeface="Raleway"/>
              </a:rPr>
              <a:t>Following exit from 18-21-year-old transition services, Maxine will live at home with her parents and support from her in-home personal care attendant.  </a:t>
            </a:r>
            <a:endParaRPr sz="1700">
              <a:solidFill>
                <a:srgbClr val="31394D"/>
              </a:solidFill>
              <a:latin typeface="Raleway"/>
              <a:ea typeface="Raleway"/>
              <a:cs typeface="Raleway"/>
              <a:sym typeface="Raleway"/>
            </a:endParaRPr>
          </a:p>
          <a:p>
            <a:pPr indent="-287972" lvl="0" marL="457200" rtl="0" algn="l">
              <a:lnSpc>
                <a:spcPct val="115000"/>
              </a:lnSpc>
              <a:spcBef>
                <a:spcPts val="0"/>
              </a:spcBef>
              <a:spcAft>
                <a:spcPts val="0"/>
              </a:spcAft>
              <a:buClr>
                <a:srgbClr val="31394D"/>
              </a:buClr>
              <a:buSzPct val="100000"/>
              <a:buFont typeface="Raleway"/>
              <a:buChar char="●"/>
            </a:pPr>
            <a:r>
              <a:rPr lang="en" sz="1700">
                <a:solidFill>
                  <a:srgbClr val="31394D"/>
                </a:solidFill>
                <a:latin typeface="Raleway"/>
                <a:ea typeface="Raleway"/>
                <a:cs typeface="Raleway"/>
                <a:sym typeface="Raleway"/>
              </a:rPr>
              <a:t>After graduation, Kevin will continue to live with his parents and will participate in his daily care routines to the maximum extent possible.</a:t>
            </a:r>
            <a:endParaRPr sz="1700">
              <a:solidFill>
                <a:srgbClr val="31394D"/>
              </a:solidFill>
              <a:latin typeface="Raleway"/>
              <a:ea typeface="Raleway"/>
              <a:cs typeface="Raleway"/>
              <a:sym typeface="Raleway"/>
            </a:endParaRPr>
          </a:p>
          <a:p>
            <a:pPr indent="-287972" lvl="0" marL="457200" rtl="0" algn="l">
              <a:lnSpc>
                <a:spcPct val="115000"/>
              </a:lnSpc>
              <a:spcBef>
                <a:spcPts val="0"/>
              </a:spcBef>
              <a:spcAft>
                <a:spcPts val="0"/>
              </a:spcAft>
              <a:buClr>
                <a:srgbClr val="31394D"/>
              </a:buClr>
              <a:buSzPct val="100000"/>
              <a:buFont typeface="Raleway"/>
              <a:buChar char="●"/>
            </a:pPr>
            <a:r>
              <a:rPr lang="en" sz="1700">
                <a:solidFill>
                  <a:srgbClr val="31394D"/>
                </a:solidFill>
                <a:latin typeface="Raleway"/>
                <a:ea typeface="Raleway"/>
                <a:cs typeface="Raleway"/>
                <a:sym typeface="Raleway"/>
              </a:rPr>
              <a:t>Following high school completion, Kevin will participate in 1- 2 age-appropriate community and individual community-based activities per week related to horticulture, socialization with young adults, animals, and music.</a:t>
            </a:r>
            <a:endParaRPr sz="1700">
              <a:solidFill>
                <a:srgbClr val="31394D"/>
              </a:solidFill>
              <a:latin typeface="Raleway"/>
              <a:ea typeface="Raleway"/>
              <a:cs typeface="Raleway"/>
              <a:sym typeface="Raleway"/>
            </a:endParaRPr>
          </a:p>
          <a:p>
            <a:pPr indent="-287972" lvl="0" marL="457200" rtl="0" algn="l">
              <a:lnSpc>
                <a:spcPct val="115000"/>
              </a:lnSpc>
              <a:spcBef>
                <a:spcPts val="0"/>
              </a:spcBef>
              <a:spcAft>
                <a:spcPts val="0"/>
              </a:spcAft>
              <a:buClr>
                <a:srgbClr val="31394D"/>
              </a:buClr>
              <a:buSzPct val="100000"/>
              <a:buFont typeface="Raleway"/>
              <a:buChar char="●"/>
            </a:pPr>
            <a:r>
              <a:rPr lang="en" sz="1700">
                <a:solidFill>
                  <a:srgbClr val="31394D"/>
                </a:solidFill>
                <a:latin typeface="Raleway"/>
                <a:ea typeface="Raleway"/>
                <a:cs typeface="Raleway"/>
                <a:sym typeface="Raleway"/>
              </a:rPr>
              <a:t>After exiting 18-21 services, Kevin will effectively utilize an augmentative communication device at home and in the community that allows familiar and unfamiliar individuals to communicate his regarding needs, wants, and desires. </a:t>
            </a:r>
            <a:endParaRPr sz="1700">
              <a:solidFill>
                <a:srgbClr val="31394D"/>
              </a:solidFill>
              <a:latin typeface="Raleway"/>
              <a:ea typeface="Raleway"/>
              <a:cs typeface="Raleway"/>
              <a:sym typeface="Ralewa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260" name="Shape 260"/>
        <p:cNvGrpSpPr/>
        <p:nvPr/>
      </p:nvGrpSpPr>
      <p:grpSpPr>
        <a:xfrm>
          <a:off x="0" y="0"/>
          <a:ext cx="0" cy="0"/>
          <a:chOff x="0" y="0"/>
          <a:chExt cx="0" cy="0"/>
        </a:xfrm>
      </p:grpSpPr>
      <p:sp>
        <p:nvSpPr>
          <p:cNvPr id="261" name="Google Shape;261;p43"/>
          <p:cNvSpPr txBox="1"/>
          <p:nvPr/>
        </p:nvSpPr>
        <p:spPr>
          <a:xfrm>
            <a:off x="256858" y="190450"/>
            <a:ext cx="8520600" cy="20526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rPr lang="en" sz="5200">
                <a:solidFill>
                  <a:srgbClr val="FFFFFF"/>
                </a:solidFill>
              </a:rPr>
              <a:t>Indicator 13 - Question 2</a:t>
            </a:r>
            <a:endParaRPr sz="5200">
              <a:solidFill>
                <a:srgbClr val="FFFFFF"/>
              </a:solidFill>
            </a:endParaRPr>
          </a:p>
          <a:p>
            <a:pPr indent="0" lvl="0" marL="0" rtl="0" algn="ctr">
              <a:spcBef>
                <a:spcPts val="0"/>
              </a:spcBef>
              <a:spcAft>
                <a:spcPts val="0"/>
              </a:spcAft>
              <a:buNone/>
            </a:pPr>
            <a:r>
              <a:rPr b="1" lang="en" sz="2400">
                <a:solidFill>
                  <a:srgbClr val="F1C232"/>
                </a:solidFill>
              </a:rPr>
              <a:t>NDE Indicator 13 Data Collection Application Question 12</a:t>
            </a:r>
            <a:endParaRPr sz="4800">
              <a:solidFill>
                <a:srgbClr val="F1C232"/>
              </a:solidFill>
            </a:endParaRPr>
          </a:p>
        </p:txBody>
      </p:sp>
      <p:sp>
        <p:nvSpPr>
          <p:cNvPr id="262" name="Google Shape;262;p43"/>
          <p:cNvSpPr txBox="1"/>
          <p:nvPr/>
        </p:nvSpPr>
        <p:spPr>
          <a:xfrm>
            <a:off x="311700" y="2315100"/>
            <a:ext cx="8520600" cy="7926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0"/>
              </a:spcAft>
              <a:buNone/>
            </a:pPr>
            <a:r>
              <a:rPr lang="en" sz="2800">
                <a:solidFill>
                  <a:schemeClr val="lt1"/>
                </a:solidFill>
              </a:rPr>
              <a:t>Are postsecondary goals updated annually?</a:t>
            </a:r>
            <a:endParaRPr sz="2800">
              <a:solidFill>
                <a:srgbClr val="FFFFFF"/>
              </a:solidFill>
            </a:endParaRPr>
          </a:p>
        </p:txBody>
      </p:sp>
      <p:sp>
        <p:nvSpPr>
          <p:cNvPr id="263" name="Google Shape;263;p43"/>
          <p:cNvSpPr txBox="1"/>
          <p:nvPr/>
        </p:nvSpPr>
        <p:spPr>
          <a:xfrm>
            <a:off x="470400" y="3055700"/>
            <a:ext cx="8203200" cy="853200"/>
          </a:xfrm>
          <a:prstGeom prst="rect">
            <a:avLst/>
          </a:prstGeom>
          <a:noFill/>
          <a:ln cap="flat" cmpd="sng" w="28575">
            <a:solidFill>
              <a:srgbClr val="F1C23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rPr>
              <a:t>Objective: </a:t>
            </a:r>
            <a:r>
              <a:rPr lang="en" sz="1800">
                <a:solidFill>
                  <a:schemeClr val="lt1"/>
                </a:solidFill>
              </a:rPr>
              <a:t>IEP Team Members will be able to put into action the steps necessary to review, revise, refine, and/or create annual postsecondary goals</a:t>
            </a:r>
            <a:endParaRPr sz="1800">
              <a:solidFill>
                <a:schemeClr val="lt1"/>
              </a:solidFill>
            </a:endParaRPr>
          </a:p>
          <a:p>
            <a:pPr indent="0" lvl="0" marL="0" rtl="0" algn="l">
              <a:spcBef>
                <a:spcPts val="0"/>
              </a:spcBef>
              <a:spcAft>
                <a:spcPts val="0"/>
              </a:spcAft>
              <a:buNone/>
            </a:pPr>
            <a:r>
              <a:t/>
            </a:r>
            <a:endParaRPr sz="18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6"/>
          <p:cNvSpPr/>
          <p:nvPr/>
        </p:nvSpPr>
        <p:spPr>
          <a:xfrm>
            <a:off x="0" y="4928450"/>
            <a:ext cx="9144000" cy="2151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6" name="Google Shape;136;p26"/>
          <p:cNvSpPr/>
          <p:nvPr/>
        </p:nvSpPr>
        <p:spPr>
          <a:xfrm>
            <a:off x="0" y="4773350"/>
            <a:ext cx="9144000" cy="1047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37" name="Google Shape;137;p26"/>
          <p:cNvPicPr preferRelativeResize="0"/>
          <p:nvPr/>
        </p:nvPicPr>
        <p:blipFill rotWithShape="1">
          <a:blip r:embed="rId3">
            <a:alphaModFix/>
          </a:blip>
          <a:srcRect b="0" l="-22639" r="0" t="-25517"/>
          <a:stretch/>
        </p:blipFill>
        <p:spPr>
          <a:xfrm>
            <a:off x="7905750" y="3971925"/>
            <a:ext cx="1238250" cy="1171575"/>
          </a:xfrm>
          <a:prstGeom prst="rect">
            <a:avLst/>
          </a:prstGeom>
          <a:noFill/>
          <a:ln>
            <a:noFill/>
          </a:ln>
        </p:spPr>
      </p:pic>
      <p:pic>
        <p:nvPicPr>
          <p:cNvPr id="138" name="Google Shape;138;p26"/>
          <p:cNvPicPr preferRelativeResize="0"/>
          <p:nvPr/>
        </p:nvPicPr>
        <p:blipFill>
          <a:blip r:embed="rId4">
            <a:alphaModFix/>
          </a:blip>
          <a:stretch>
            <a:fillRect/>
          </a:stretch>
        </p:blipFill>
        <p:spPr>
          <a:xfrm>
            <a:off x="0" y="4174125"/>
            <a:ext cx="1238250" cy="969375"/>
          </a:xfrm>
          <a:prstGeom prst="rect">
            <a:avLst/>
          </a:prstGeom>
          <a:noFill/>
          <a:ln>
            <a:noFill/>
          </a:ln>
        </p:spPr>
      </p:pic>
      <p:sp>
        <p:nvSpPr>
          <p:cNvPr id="139" name="Google Shape;139;p26"/>
          <p:cNvSpPr txBox="1"/>
          <p:nvPr/>
        </p:nvSpPr>
        <p:spPr>
          <a:xfrm>
            <a:off x="176575" y="1492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u="sng">
                <a:solidFill>
                  <a:srgbClr val="02117F"/>
                </a:solidFill>
              </a:rPr>
              <a:t>Table of Contents</a:t>
            </a:r>
            <a:endParaRPr b="1" sz="4300" u="sng">
              <a:solidFill>
                <a:srgbClr val="02117F"/>
              </a:solidFill>
            </a:endParaRPr>
          </a:p>
        </p:txBody>
      </p:sp>
      <p:sp>
        <p:nvSpPr>
          <p:cNvPr id="140" name="Google Shape;140;p26"/>
          <p:cNvSpPr txBox="1"/>
          <p:nvPr/>
        </p:nvSpPr>
        <p:spPr>
          <a:xfrm>
            <a:off x="219300" y="847675"/>
            <a:ext cx="8705400" cy="3128100"/>
          </a:xfrm>
          <a:prstGeom prst="rect">
            <a:avLst/>
          </a:prstGeom>
          <a:noFill/>
          <a:ln cap="flat" cmpd="sng" w="38100">
            <a:solidFill>
              <a:srgbClr val="02117F"/>
            </a:solidFill>
            <a:prstDash val="solid"/>
            <a:round/>
            <a:headEnd len="sm" w="sm" type="none"/>
            <a:tailEnd len="sm" w="sm" type="none"/>
          </a:ln>
        </p:spPr>
        <p:txBody>
          <a:bodyPr anchorCtr="0" anchor="t" bIns="91425" lIns="91425" spcFirstLastPara="1" rIns="91425" wrap="square" tIns="91425">
            <a:normAutofit/>
          </a:bodyPr>
          <a:lstStyle/>
          <a:p>
            <a:pPr indent="-311150" lvl="0" marL="457200" rtl="0" algn="l">
              <a:lnSpc>
                <a:spcPct val="115000"/>
              </a:lnSpc>
              <a:spcBef>
                <a:spcPts val="0"/>
              </a:spcBef>
              <a:spcAft>
                <a:spcPts val="0"/>
              </a:spcAft>
              <a:buClr>
                <a:srgbClr val="595959"/>
              </a:buClr>
              <a:buSzPts val="1300"/>
              <a:buChar char="●"/>
            </a:pPr>
            <a:r>
              <a:rPr b="1" lang="en" sz="1300">
                <a:solidFill>
                  <a:srgbClr val="053785"/>
                </a:solidFill>
                <a:latin typeface="Raleway"/>
                <a:ea typeface="Raleway"/>
                <a:cs typeface="Raleway"/>
                <a:sym typeface="Raleway"/>
              </a:rPr>
              <a:t>Slides 4-9: Introduction Slides to Indicator 13 and Transition Planning</a:t>
            </a:r>
            <a:r>
              <a:rPr b="1" lang="en" sz="1300">
                <a:solidFill>
                  <a:srgbClr val="595959"/>
                </a:solidFill>
                <a:latin typeface="Raleway"/>
                <a:ea typeface="Raleway"/>
                <a:cs typeface="Raleway"/>
                <a:sym typeface="Raleway"/>
              </a:rPr>
              <a:t> </a:t>
            </a:r>
            <a:r>
              <a:rPr i="1" lang="en" sz="1100">
                <a:solidFill>
                  <a:srgbClr val="595959"/>
                </a:solidFill>
                <a:latin typeface="Raleway"/>
                <a:ea typeface="Raleway"/>
                <a:cs typeface="Raleway"/>
                <a:sym typeface="Raleway"/>
              </a:rPr>
              <a:t>(recommended to use for all trainings)</a:t>
            </a:r>
            <a:endParaRPr i="1" sz="1100">
              <a:solidFill>
                <a:srgbClr val="595959"/>
              </a:solidFill>
              <a:latin typeface="Raleway"/>
              <a:ea typeface="Raleway"/>
              <a:cs typeface="Raleway"/>
              <a:sym typeface="Raleway"/>
            </a:endParaRPr>
          </a:p>
          <a:p>
            <a:pPr indent="-311150" lvl="0" marL="457200" rtl="0" algn="l">
              <a:lnSpc>
                <a:spcPct val="115000"/>
              </a:lnSpc>
              <a:spcBef>
                <a:spcPts val="0"/>
              </a:spcBef>
              <a:spcAft>
                <a:spcPts val="0"/>
              </a:spcAft>
              <a:buClr>
                <a:srgbClr val="595959"/>
              </a:buClr>
              <a:buSzPts val="1300"/>
              <a:buFont typeface="Raleway"/>
              <a:buChar char="●"/>
            </a:pPr>
            <a:r>
              <a:rPr b="1" lang="en" sz="1300">
                <a:solidFill>
                  <a:srgbClr val="595959"/>
                </a:solidFill>
                <a:latin typeface="Raleway"/>
                <a:ea typeface="Raleway"/>
                <a:cs typeface="Raleway"/>
                <a:sym typeface="Raleway"/>
              </a:rPr>
              <a:t>Slides 10-18: Indicator 13, Question 1; NDE Data Collection (ILCD) Question 10 </a:t>
            </a:r>
            <a:endParaRPr b="1" sz="1300">
              <a:solidFill>
                <a:srgbClr val="595959"/>
              </a:solidFill>
              <a:latin typeface="Raleway"/>
              <a:ea typeface="Raleway"/>
              <a:cs typeface="Raleway"/>
              <a:sym typeface="Raleway"/>
            </a:endParaRPr>
          </a:p>
          <a:p>
            <a:pPr indent="-311150" lvl="0" marL="457200" rtl="0" algn="l">
              <a:lnSpc>
                <a:spcPct val="115000"/>
              </a:lnSpc>
              <a:spcBef>
                <a:spcPts val="0"/>
              </a:spcBef>
              <a:spcAft>
                <a:spcPts val="0"/>
              </a:spcAft>
              <a:buClr>
                <a:srgbClr val="053785"/>
              </a:buClr>
              <a:buSzPts val="1300"/>
              <a:buFont typeface="Raleway"/>
              <a:buChar char="●"/>
            </a:pPr>
            <a:r>
              <a:rPr b="1" lang="en" sz="1300">
                <a:solidFill>
                  <a:srgbClr val="053785"/>
                </a:solidFill>
                <a:latin typeface="Raleway"/>
                <a:ea typeface="Raleway"/>
                <a:cs typeface="Raleway"/>
                <a:sym typeface="Raleway"/>
              </a:rPr>
              <a:t>Slides 19-23: Indicator 13, Question 2; NDE Data Collection (ILCD) Question 12</a:t>
            </a:r>
            <a:endParaRPr b="1" sz="1300">
              <a:solidFill>
                <a:srgbClr val="053785"/>
              </a:solidFill>
              <a:latin typeface="Raleway"/>
              <a:ea typeface="Raleway"/>
              <a:cs typeface="Raleway"/>
              <a:sym typeface="Raleway"/>
            </a:endParaRPr>
          </a:p>
          <a:p>
            <a:pPr indent="-311150" lvl="0" marL="457200" rtl="0" algn="l">
              <a:lnSpc>
                <a:spcPct val="115000"/>
              </a:lnSpc>
              <a:spcBef>
                <a:spcPts val="0"/>
              </a:spcBef>
              <a:spcAft>
                <a:spcPts val="0"/>
              </a:spcAft>
              <a:buClr>
                <a:srgbClr val="595959"/>
              </a:buClr>
              <a:buSzPts val="1300"/>
              <a:buFont typeface="Raleway"/>
              <a:buChar char="●"/>
            </a:pPr>
            <a:r>
              <a:rPr b="1" lang="en" sz="1300">
                <a:solidFill>
                  <a:srgbClr val="595959"/>
                </a:solidFill>
                <a:latin typeface="Raleway"/>
                <a:ea typeface="Raleway"/>
                <a:cs typeface="Raleway"/>
                <a:sym typeface="Raleway"/>
              </a:rPr>
              <a:t>Slides 24-29: Indicator 13, Question 3; NDE Data Collection (ILCD) Questions 8,9, 11</a:t>
            </a:r>
            <a:endParaRPr b="1" sz="1300">
              <a:solidFill>
                <a:srgbClr val="595959"/>
              </a:solidFill>
              <a:latin typeface="Raleway"/>
              <a:ea typeface="Raleway"/>
              <a:cs typeface="Raleway"/>
              <a:sym typeface="Raleway"/>
            </a:endParaRPr>
          </a:p>
          <a:p>
            <a:pPr indent="-311150" lvl="0" marL="457200" rtl="0" algn="l">
              <a:lnSpc>
                <a:spcPct val="115000"/>
              </a:lnSpc>
              <a:spcBef>
                <a:spcPts val="0"/>
              </a:spcBef>
              <a:spcAft>
                <a:spcPts val="0"/>
              </a:spcAft>
              <a:buClr>
                <a:srgbClr val="053785"/>
              </a:buClr>
              <a:buSzPts val="1300"/>
              <a:buFont typeface="Raleway"/>
              <a:buChar char="●"/>
            </a:pPr>
            <a:r>
              <a:rPr b="1" lang="en" sz="1300">
                <a:solidFill>
                  <a:srgbClr val="053785"/>
                </a:solidFill>
                <a:latin typeface="Raleway"/>
                <a:ea typeface="Raleway"/>
                <a:cs typeface="Raleway"/>
                <a:sym typeface="Raleway"/>
              </a:rPr>
              <a:t>Slides 30-39: Indicator 13, Question 4; NDE Data Collection (ILCD) Question 14</a:t>
            </a:r>
            <a:endParaRPr b="1" sz="1300">
              <a:solidFill>
                <a:srgbClr val="595959"/>
              </a:solidFill>
              <a:latin typeface="Raleway"/>
              <a:ea typeface="Raleway"/>
              <a:cs typeface="Raleway"/>
              <a:sym typeface="Raleway"/>
            </a:endParaRPr>
          </a:p>
          <a:p>
            <a:pPr indent="-311150" lvl="0" marL="457200" rtl="0" algn="l">
              <a:lnSpc>
                <a:spcPct val="115000"/>
              </a:lnSpc>
              <a:spcBef>
                <a:spcPts val="0"/>
              </a:spcBef>
              <a:spcAft>
                <a:spcPts val="0"/>
              </a:spcAft>
              <a:buClr>
                <a:srgbClr val="595959"/>
              </a:buClr>
              <a:buSzPts val="1300"/>
              <a:buFont typeface="Raleway"/>
              <a:buChar char="●"/>
            </a:pPr>
            <a:r>
              <a:rPr b="1" lang="en" sz="1300">
                <a:solidFill>
                  <a:srgbClr val="595959"/>
                </a:solidFill>
                <a:latin typeface="Raleway"/>
                <a:ea typeface="Raleway"/>
                <a:cs typeface="Raleway"/>
                <a:sym typeface="Raleway"/>
              </a:rPr>
              <a:t>Slides 40-48: Indicator 13, Question 5; NDE Data Collection (ILCD) Question 15</a:t>
            </a:r>
            <a:endParaRPr b="1" sz="1300">
              <a:solidFill>
                <a:srgbClr val="595959"/>
              </a:solidFill>
              <a:latin typeface="Raleway"/>
              <a:ea typeface="Raleway"/>
              <a:cs typeface="Raleway"/>
              <a:sym typeface="Raleway"/>
            </a:endParaRPr>
          </a:p>
          <a:p>
            <a:pPr indent="-311150" lvl="0" marL="457200" rtl="0" algn="l">
              <a:lnSpc>
                <a:spcPct val="115000"/>
              </a:lnSpc>
              <a:spcBef>
                <a:spcPts val="0"/>
              </a:spcBef>
              <a:spcAft>
                <a:spcPts val="0"/>
              </a:spcAft>
              <a:buClr>
                <a:srgbClr val="053785"/>
              </a:buClr>
              <a:buSzPts val="1300"/>
              <a:buFont typeface="Raleway"/>
              <a:buChar char="●"/>
            </a:pPr>
            <a:r>
              <a:rPr b="1" lang="en" sz="1300">
                <a:solidFill>
                  <a:srgbClr val="053785"/>
                </a:solidFill>
                <a:latin typeface="Raleway"/>
                <a:ea typeface="Raleway"/>
                <a:cs typeface="Raleway"/>
                <a:sym typeface="Raleway"/>
              </a:rPr>
              <a:t>Slides 49-55: Indicator 13, Question 6; NDE Data Collection (ILCD) Question 13</a:t>
            </a:r>
            <a:endParaRPr b="1" sz="1300">
              <a:solidFill>
                <a:srgbClr val="595959"/>
              </a:solidFill>
              <a:latin typeface="Raleway"/>
              <a:ea typeface="Raleway"/>
              <a:cs typeface="Raleway"/>
              <a:sym typeface="Raleway"/>
            </a:endParaRPr>
          </a:p>
          <a:p>
            <a:pPr indent="-311150" lvl="0" marL="457200" rtl="0" algn="l">
              <a:lnSpc>
                <a:spcPct val="115000"/>
              </a:lnSpc>
              <a:spcBef>
                <a:spcPts val="0"/>
              </a:spcBef>
              <a:spcAft>
                <a:spcPts val="0"/>
              </a:spcAft>
              <a:buClr>
                <a:srgbClr val="595959"/>
              </a:buClr>
              <a:buSzPts val="1300"/>
              <a:buFont typeface="Raleway"/>
              <a:buChar char="●"/>
            </a:pPr>
            <a:r>
              <a:rPr b="1" lang="en" sz="1300">
                <a:solidFill>
                  <a:srgbClr val="595959"/>
                </a:solidFill>
                <a:latin typeface="Raleway"/>
                <a:ea typeface="Raleway"/>
                <a:cs typeface="Raleway"/>
                <a:sym typeface="Raleway"/>
              </a:rPr>
              <a:t>Slides 56-59: Indicator 13, Question 7; NDE Data Collection (ILCD) Question 6</a:t>
            </a:r>
            <a:endParaRPr b="1" sz="1300">
              <a:solidFill>
                <a:srgbClr val="595959"/>
              </a:solidFill>
              <a:latin typeface="Raleway"/>
              <a:ea typeface="Raleway"/>
              <a:cs typeface="Raleway"/>
              <a:sym typeface="Raleway"/>
            </a:endParaRPr>
          </a:p>
          <a:p>
            <a:pPr indent="-311150" lvl="0" marL="457200" rtl="0" algn="l">
              <a:lnSpc>
                <a:spcPct val="115000"/>
              </a:lnSpc>
              <a:spcBef>
                <a:spcPts val="0"/>
              </a:spcBef>
              <a:spcAft>
                <a:spcPts val="0"/>
              </a:spcAft>
              <a:buClr>
                <a:srgbClr val="053785"/>
              </a:buClr>
              <a:buSzPts val="1300"/>
              <a:buFont typeface="Raleway"/>
              <a:buChar char="●"/>
            </a:pPr>
            <a:r>
              <a:rPr b="1" lang="en" sz="1300">
                <a:solidFill>
                  <a:srgbClr val="053785"/>
                </a:solidFill>
                <a:latin typeface="Raleway"/>
                <a:ea typeface="Raleway"/>
                <a:cs typeface="Raleway"/>
                <a:sym typeface="Raleway"/>
              </a:rPr>
              <a:t>Slides 60-67: Indicator 13, Question 8; NDE Data Collection (ILCD) Question 7</a:t>
            </a:r>
            <a:endParaRPr b="1" sz="1300">
              <a:solidFill>
                <a:srgbClr val="595959"/>
              </a:solidFill>
              <a:latin typeface="Raleway"/>
              <a:ea typeface="Raleway"/>
              <a:cs typeface="Raleway"/>
              <a:sym typeface="Raleway"/>
            </a:endParaRPr>
          </a:p>
          <a:p>
            <a:pPr indent="-311150" lvl="0" marL="457200" rtl="0" algn="l">
              <a:lnSpc>
                <a:spcPct val="115000"/>
              </a:lnSpc>
              <a:spcBef>
                <a:spcPts val="0"/>
              </a:spcBef>
              <a:spcAft>
                <a:spcPts val="0"/>
              </a:spcAft>
              <a:buClr>
                <a:srgbClr val="595959"/>
              </a:buClr>
              <a:buSzPts val="1300"/>
              <a:buChar char="●"/>
            </a:pPr>
            <a:r>
              <a:rPr b="1" lang="en" sz="1300">
                <a:solidFill>
                  <a:srgbClr val="595959"/>
                </a:solidFill>
                <a:latin typeface="Raleway"/>
                <a:ea typeface="Raleway"/>
                <a:cs typeface="Raleway"/>
                <a:sym typeface="Raleway"/>
              </a:rPr>
              <a:t>Slides 68-71: Indicator 13 Final Resources </a:t>
            </a:r>
            <a:r>
              <a:rPr i="1" lang="en" sz="1100">
                <a:solidFill>
                  <a:srgbClr val="595959"/>
                </a:solidFill>
                <a:latin typeface="Raleway"/>
                <a:ea typeface="Raleway"/>
                <a:cs typeface="Raleway"/>
                <a:sym typeface="Raleway"/>
              </a:rPr>
              <a:t>(recommended to use for all trainings)</a:t>
            </a:r>
            <a:endParaRPr i="1" sz="1100">
              <a:solidFill>
                <a:srgbClr val="595959"/>
              </a:solidFill>
              <a:latin typeface="Raleway"/>
              <a:ea typeface="Raleway"/>
              <a:cs typeface="Raleway"/>
              <a:sym typeface="Raleway"/>
            </a:endParaRPr>
          </a:p>
          <a:p>
            <a:pPr indent="0" lvl="0" marL="0" rtl="0" algn="l">
              <a:lnSpc>
                <a:spcPct val="115000"/>
              </a:lnSpc>
              <a:spcBef>
                <a:spcPts val="0"/>
              </a:spcBef>
              <a:spcAft>
                <a:spcPts val="0"/>
              </a:spcAft>
              <a:buNone/>
            </a:pPr>
            <a:r>
              <a:t/>
            </a:r>
            <a:endParaRPr b="1" sz="1300">
              <a:solidFill>
                <a:srgbClr val="595959"/>
              </a:solidFill>
              <a:latin typeface="Raleway"/>
              <a:ea typeface="Raleway"/>
              <a:cs typeface="Raleway"/>
              <a:sym typeface="Raleway"/>
            </a:endParaRPr>
          </a:p>
          <a:p>
            <a:pPr indent="0" lvl="0" marL="0" rtl="0" algn="l">
              <a:lnSpc>
                <a:spcPct val="115000"/>
              </a:lnSpc>
              <a:spcBef>
                <a:spcPts val="0"/>
              </a:spcBef>
              <a:spcAft>
                <a:spcPts val="0"/>
              </a:spcAft>
              <a:buNone/>
            </a:pPr>
            <a:r>
              <a:rPr lang="en" sz="1300">
                <a:solidFill>
                  <a:srgbClr val="02117F"/>
                </a:solidFill>
                <a:latin typeface="Raleway"/>
                <a:ea typeface="Raleway"/>
                <a:cs typeface="Raleway"/>
                <a:sym typeface="Raleway"/>
              </a:rPr>
              <a:t>**Notice there are not slides for NDE Data Collection (ILCD) Questions 1-5, as those questions are specific to demographics of each file that was submitted by your district**</a:t>
            </a:r>
            <a:endParaRPr sz="1300">
              <a:solidFill>
                <a:srgbClr val="02117F"/>
              </a:solidFill>
              <a:latin typeface="Raleway"/>
              <a:ea typeface="Raleway"/>
              <a:cs typeface="Raleway"/>
              <a:sym typeface="Raleway"/>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4"/>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solidFill>
                  <a:srgbClr val="000000"/>
                </a:solidFill>
              </a:rPr>
              <a:t>Indicator 13 Checklist, Question 2; Rule References</a:t>
            </a:r>
            <a:endParaRPr sz="2800">
              <a:solidFill>
                <a:srgbClr val="000000"/>
              </a:solidFill>
            </a:endParaRPr>
          </a:p>
        </p:txBody>
      </p:sp>
      <p:sp>
        <p:nvSpPr>
          <p:cNvPr id="269" name="Google Shape;269;p44"/>
          <p:cNvSpPr txBox="1"/>
          <p:nvPr/>
        </p:nvSpPr>
        <p:spPr>
          <a:xfrm>
            <a:off x="311700" y="1109900"/>
            <a:ext cx="8520600" cy="22518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b="1" lang="en" sz="2400" u="sng">
                <a:solidFill>
                  <a:srgbClr val="000000"/>
                </a:solidFill>
                <a:latin typeface="Arial Narrow"/>
                <a:ea typeface="Arial Narrow"/>
                <a:cs typeface="Arial Narrow"/>
                <a:sym typeface="Arial Narrow"/>
              </a:rPr>
              <a:t>92 NAC 51-007.07A9: </a:t>
            </a:r>
            <a:endParaRPr b="1" sz="2400" u="sng">
              <a:solidFill>
                <a:srgbClr val="000000"/>
              </a:solidFill>
              <a:latin typeface="Arial Narrow"/>
              <a:ea typeface="Arial Narrow"/>
              <a:cs typeface="Arial Narrow"/>
              <a:sym typeface="Arial Narrow"/>
            </a:endParaRPr>
          </a:p>
          <a:p>
            <a:pPr indent="0" lvl="0" marL="0" rtl="0" algn="l">
              <a:spcBef>
                <a:spcPts val="0"/>
              </a:spcBef>
              <a:spcAft>
                <a:spcPts val="0"/>
              </a:spcAft>
              <a:buNone/>
            </a:pPr>
            <a:r>
              <a:rPr lang="en" sz="2100">
                <a:solidFill>
                  <a:srgbClr val="000000"/>
                </a:solidFill>
                <a:latin typeface="Arial Narrow"/>
                <a:ea typeface="Arial Narrow"/>
                <a:cs typeface="Arial Narrow"/>
                <a:sym typeface="Arial Narrow"/>
              </a:rPr>
              <a:t>Beginning not later than the first IEP to be in effect when the child turns 14, or younger if deemed appropriate by the IEP team, and updated annually thereafter:</a:t>
            </a:r>
            <a:endParaRPr sz="2100">
              <a:solidFill>
                <a:srgbClr val="000000"/>
              </a:solidFill>
              <a:latin typeface="Arial Narrow"/>
              <a:ea typeface="Arial Narrow"/>
              <a:cs typeface="Arial Narrow"/>
              <a:sym typeface="Arial Narrow"/>
            </a:endParaRPr>
          </a:p>
          <a:p>
            <a:pPr indent="-113029" lvl="0" marL="113029" rtl="0" algn="l">
              <a:spcBef>
                <a:spcPts val="0"/>
              </a:spcBef>
              <a:spcAft>
                <a:spcPts val="0"/>
              </a:spcAft>
              <a:buNone/>
            </a:pPr>
            <a:r>
              <a:rPr b="1" lang="en" sz="2100">
                <a:solidFill>
                  <a:srgbClr val="000000"/>
                </a:solidFill>
                <a:latin typeface="Arial Narrow"/>
                <a:ea typeface="Arial Narrow"/>
                <a:cs typeface="Arial Narrow"/>
                <a:sym typeface="Arial Narrow"/>
              </a:rPr>
              <a:t>   51-007.07A9a: </a:t>
            </a:r>
            <a:r>
              <a:rPr lang="en" sz="2100">
                <a:solidFill>
                  <a:srgbClr val="000000"/>
                </a:solidFill>
                <a:latin typeface="Arial Narrow"/>
                <a:ea typeface="Arial Narrow"/>
                <a:cs typeface="Arial Narrow"/>
                <a:sym typeface="Arial Narrow"/>
              </a:rPr>
              <a:t>Appropriate measurable postsecondary goals based upon age-appropriate transition assessments related to training, education, employment, and when appropriate, independent living skills. </a:t>
            </a:r>
            <a:endParaRPr sz="2800">
              <a:solidFill>
                <a:srgbClr val="59595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5"/>
          <p:cNvSpPr txBox="1"/>
          <p:nvPr/>
        </p:nvSpPr>
        <p:spPr>
          <a:xfrm>
            <a:off x="311700" y="291900"/>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Indicator 13 Checklist, Question 2; Student Data Collection Application </a:t>
            </a:r>
            <a:endParaRPr b="1" sz="1800"/>
          </a:p>
          <a:p>
            <a:pPr indent="0" lvl="0" marL="0" rtl="0" algn="l">
              <a:spcBef>
                <a:spcPts val="0"/>
              </a:spcBef>
              <a:spcAft>
                <a:spcPts val="0"/>
              </a:spcAft>
              <a:buNone/>
            </a:pPr>
            <a:r>
              <a:rPr lang="en" sz="1800">
                <a:solidFill>
                  <a:srgbClr val="FF0000"/>
                </a:solidFill>
              </a:rPr>
              <a:t>(What NDE required to be answered for each file review)</a:t>
            </a:r>
            <a:endParaRPr sz="1800">
              <a:solidFill>
                <a:srgbClr val="FF0000"/>
              </a:solidFill>
            </a:endParaRPr>
          </a:p>
          <a:p>
            <a:pPr indent="0" lvl="0" marL="0" rtl="0" algn="l">
              <a:spcBef>
                <a:spcPts val="0"/>
              </a:spcBef>
              <a:spcAft>
                <a:spcPts val="0"/>
              </a:spcAft>
              <a:buNone/>
            </a:pPr>
            <a:r>
              <a:t/>
            </a:r>
            <a:endParaRPr b="1" sz="1800">
              <a:solidFill>
                <a:srgbClr val="000000"/>
              </a:solidFill>
            </a:endParaRPr>
          </a:p>
        </p:txBody>
      </p:sp>
      <p:pic>
        <p:nvPicPr>
          <p:cNvPr id="275" name="Google Shape;275;p45"/>
          <p:cNvPicPr preferRelativeResize="0"/>
          <p:nvPr/>
        </p:nvPicPr>
        <p:blipFill>
          <a:blip r:embed="rId3">
            <a:alphaModFix/>
          </a:blip>
          <a:stretch>
            <a:fillRect/>
          </a:stretch>
        </p:blipFill>
        <p:spPr>
          <a:xfrm>
            <a:off x="377600" y="1359300"/>
            <a:ext cx="8258175" cy="2047875"/>
          </a:xfrm>
          <a:prstGeom prst="rect">
            <a:avLst/>
          </a:prstGeom>
          <a:noFill/>
          <a:ln cap="flat" cmpd="sng" w="28575">
            <a:solidFill>
              <a:srgbClr val="595959"/>
            </a:solidFill>
            <a:prstDash val="solid"/>
            <a:round/>
            <a:headEnd len="sm" w="sm" type="none"/>
            <a:tailEnd len="sm" w="sm" type="none"/>
          </a:ln>
        </p:spPr>
      </p:pic>
      <p:sp>
        <p:nvSpPr>
          <p:cNvPr id="276" name="Google Shape;276;p45"/>
          <p:cNvSpPr txBox="1"/>
          <p:nvPr/>
        </p:nvSpPr>
        <p:spPr>
          <a:xfrm>
            <a:off x="3360850" y="3811775"/>
            <a:ext cx="1891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rgbClr val="053785"/>
                </a:solidFill>
                <a:latin typeface="Arial Narrow"/>
                <a:ea typeface="Arial Narrow"/>
                <a:cs typeface="Arial Narrow"/>
                <a:sym typeface="Arial Narrow"/>
              </a:rPr>
              <a:t>Evidence Submitted: </a:t>
            </a:r>
            <a:endParaRPr b="1" sz="1300">
              <a:solidFill>
                <a:srgbClr val="053785"/>
              </a:solidFill>
              <a:latin typeface="Arial Narrow"/>
              <a:ea typeface="Arial Narrow"/>
              <a:cs typeface="Arial Narrow"/>
              <a:sym typeface="Arial Narrow"/>
            </a:endParaRPr>
          </a:p>
          <a:p>
            <a:pPr indent="0" lvl="0" marL="0" rtl="0" algn="ctr">
              <a:spcBef>
                <a:spcPts val="0"/>
              </a:spcBef>
              <a:spcAft>
                <a:spcPts val="0"/>
              </a:spcAft>
              <a:buNone/>
            </a:pPr>
            <a:r>
              <a:rPr lang="en" sz="1300">
                <a:solidFill>
                  <a:srgbClr val="053785"/>
                </a:solidFill>
                <a:latin typeface="Arial Narrow"/>
                <a:ea typeface="Arial Narrow"/>
                <a:cs typeface="Arial Narrow"/>
                <a:sym typeface="Arial Narrow"/>
              </a:rPr>
              <a:t>Copy of IEP </a:t>
            </a:r>
            <a:endParaRPr sz="1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6"/>
          <p:cNvSpPr txBox="1"/>
          <p:nvPr/>
        </p:nvSpPr>
        <p:spPr>
          <a:xfrm>
            <a:off x="248775" y="154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605"/>
              <a:buNone/>
            </a:pPr>
            <a:r>
              <a:rPr b="1" lang="en" sz="2540">
                <a:solidFill>
                  <a:srgbClr val="000000"/>
                </a:solidFill>
              </a:rPr>
              <a:t>Indicator 13 Checklist, Question 2; Are the Postsecondary goals updated annually?</a:t>
            </a:r>
            <a:endParaRPr b="1" sz="2540">
              <a:solidFill>
                <a:srgbClr val="000000"/>
              </a:solidFill>
            </a:endParaRPr>
          </a:p>
        </p:txBody>
      </p:sp>
      <p:sp>
        <p:nvSpPr>
          <p:cNvPr id="282" name="Google Shape;282;p46"/>
          <p:cNvSpPr txBox="1"/>
          <p:nvPr/>
        </p:nvSpPr>
        <p:spPr>
          <a:xfrm>
            <a:off x="248775" y="1128750"/>
            <a:ext cx="8520600" cy="2952900"/>
          </a:xfrm>
          <a:prstGeom prst="rect">
            <a:avLst/>
          </a:prstGeom>
          <a:noFill/>
          <a:ln cap="flat" cmpd="sng" w="2857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95000"/>
              </a:lnSpc>
              <a:spcBef>
                <a:spcPts val="0"/>
              </a:spcBef>
              <a:spcAft>
                <a:spcPts val="0"/>
              </a:spcAft>
              <a:buSzPts val="935"/>
              <a:buNone/>
            </a:pPr>
            <a:r>
              <a:rPr b="1" lang="en" sz="1770">
                <a:solidFill>
                  <a:srgbClr val="031492"/>
                </a:solidFill>
                <a:latin typeface="Raleway"/>
                <a:ea typeface="Raleway"/>
                <a:cs typeface="Raleway"/>
                <a:sym typeface="Raleway"/>
              </a:rPr>
              <a:t>Every year, the IEP team considers three options:</a:t>
            </a:r>
            <a:endParaRPr b="1" sz="1770">
              <a:solidFill>
                <a:srgbClr val="031492"/>
              </a:solidFill>
              <a:latin typeface="Raleway"/>
              <a:ea typeface="Raleway"/>
              <a:cs typeface="Raleway"/>
              <a:sym typeface="Raleway"/>
            </a:endParaRPr>
          </a:p>
          <a:p>
            <a:pPr indent="-347345" lvl="0" marL="457200" rtl="0" algn="l">
              <a:lnSpc>
                <a:spcPct val="95000"/>
              </a:lnSpc>
              <a:spcBef>
                <a:spcPts val="500"/>
              </a:spcBef>
              <a:spcAft>
                <a:spcPts val="0"/>
              </a:spcAft>
              <a:buClr>
                <a:srgbClr val="000000"/>
              </a:buClr>
              <a:buSzPts val="1870"/>
              <a:buFont typeface="Raleway"/>
              <a:buAutoNum type="arabicPeriod"/>
            </a:pPr>
            <a:r>
              <a:rPr lang="en" sz="1770">
                <a:solidFill>
                  <a:srgbClr val="000000"/>
                </a:solidFill>
                <a:latin typeface="Raleway"/>
                <a:ea typeface="Raleway"/>
                <a:cs typeface="Raleway"/>
                <a:sym typeface="Raleway"/>
              </a:rPr>
              <a:t>After engaging in transition activities/services outlined in current IEP and completing new transition assessments, student’s PSGs are newly developed </a:t>
            </a:r>
            <a:r>
              <a:rPr lang="en" sz="1260">
                <a:solidFill>
                  <a:srgbClr val="000000"/>
                </a:solidFill>
                <a:latin typeface="Raleway"/>
                <a:ea typeface="Raleway"/>
                <a:cs typeface="Raleway"/>
                <a:sym typeface="Raleway"/>
              </a:rPr>
              <a:t>(first transition IEP or heading down completely new path from previous PSG)</a:t>
            </a:r>
            <a:endParaRPr sz="1260">
              <a:solidFill>
                <a:srgbClr val="000000"/>
              </a:solidFill>
              <a:latin typeface="Raleway"/>
              <a:ea typeface="Raleway"/>
              <a:cs typeface="Raleway"/>
              <a:sym typeface="Raleway"/>
            </a:endParaRPr>
          </a:p>
          <a:p>
            <a:pPr indent="-340995" lvl="0" marL="457200" rtl="0" algn="l">
              <a:lnSpc>
                <a:spcPct val="95000"/>
              </a:lnSpc>
              <a:spcBef>
                <a:spcPts val="500"/>
              </a:spcBef>
              <a:spcAft>
                <a:spcPts val="0"/>
              </a:spcAft>
              <a:buClr>
                <a:srgbClr val="000000"/>
              </a:buClr>
              <a:buSzPts val="1770"/>
              <a:buFont typeface="Raleway"/>
              <a:buAutoNum type="arabicPeriod"/>
            </a:pPr>
            <a:r>
              <a:rPr lang="en" sz="1770">
                <a:solidFill>
                  <a:srgbClr val="000000"/>
                </a:solidFill>
                <a:latin typeface="Raleway"/>
                <a:ea typeface="Raleway"/>
                <a:cs typeface="Raleway"/>
                <a:sym typeface="Raleway"/>
              </a:rPr>
              <a:t>After engaging in transition activities/services outlined in current IEP and completing new transition assessments, student’s PSGs are staying the same.</a:t>
            </a:r>
            <a:endParaRPr sz="1770">
              <a:solidFill>
                <a:srgbClr val="000000"/>
              </a:solidFill>
              <a:latin typeface="Raleway"/>
              <a:ea typeface="Raleway"/>
              <a:cs typeface="Raleway"/>
              <a:sym typeface="Raleway"/>
            </a:endParaRPr>
          </a:p>
          <a:p>
            <a:pPr indent="-347345" lvl="0" marL="457200" rtl="0" algn="l">
              <a:lnSpc>
                <a:spcPct val="95000"/>
              </a:lnSpc>
              <a:spcBef>
                <a:spcPts val="500"/>
              </a:spcBef>
              <a:spcAft>
                <a:spcPts val="500"/>
              </a:spcAft>
              <a:buClr>
                <a:srgbClr val="000000"/>
              </a:buClr>
              <a:buSzPts val="1870"/>
              <a:buFont typeface="Raleway"/>
              <a:buAutoNum type="arabicPeriod"/>
            </a:pPr>
            <a:r>
              <a:rPr lang="en" sz="1770">
                <a:solidFill>
                  <a:srgbClr val="000000"/>
                </a:solidFill>
                <a:latin typeface="Raleway"/>
                <a:ea typeface="Raleway"/>
                <a:cs typeface="Raleway"/>
                <a:sym typeface="Raleway"/>
              </a:rPr>
              <a:t>After engaging in transition activities/services outlined in current IEP and completing new transition assessments, student’s PSGs will be revised </a:t>
            </a:r>
            <a:r>
              <a:rPr lang="en" sz="1260">
                <a:solidFill>
                  <a:srgbClr val="000000"/>
                </a:solidFill>
                <a:latin typeface="Raleway"/>
                <a:ea typeface="Raleway"/>
                <a:cs typeface="Raleway"/>
                <a:sym typeface="Raleway"/>
              </a:rPr>
              <a:t>(similar to previous PSG with minor adjustments).</a:t>
            </a:r>
            <a:endParaRPr sz="143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7"/>
          <p:cNvSpPr txBox="1"/>
          <p:nvPr/>
        </p:nvSpPr>
        <p:spPr>
          <a:xfrm>
            <a:off x="272375" y="2702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05"/>
              <a:buNone/>
            </a:pPr>
            <a:r>
              <a:rPr b="1" lang="en" sz="2440">
                <a:solidFill>
                  <a:srgbClr val="000000"/>
                </a:solidFill>
              </a:rPr>
              <a:t>Indicator 13, Question 2 </a:t>
            </a:r>
            <a:endParaRPr b="1" sz="2440">
              <a:solidFill>
                <a:srgbClr val="000000"/>
              </a:solidFill>
            </a:endParaRPr>
          </a:p>
          <a:p>
            <a:pPr indent="0" lvl="0" marL="0" rtl="0" algn="l">
              <a:lnSpc>
                <a:spcPct val="80000"/>
              </a:lnSpc>
              <a:spcBef>
                <a:spcPts val="0"/>
              </a:spcBef>
              <a:spcAft>
                <a:spcPts val="0"/>
              </a:spcAft>
              <a:buSzPts val="605"/>
              <a:buNone/>
            </a:pPr>
            <a:r>
              <a:rPr lang="en" sz="2440">
                <a:solidFill>
                  <a:srgbClr val="000000"/>
                </a:solidFill>
              </a:rPr>
              <a:t>(Additional reminders and Tips)</a:t>
            </a:r>
            <a:endParaRPr sz="2440">
              <a:solidFill>
                <a:srgbClr val="000000"/>
              </a:solidFill>
            </a:endParaRPr>
          </a:p>
        </p:txBody>
      </p:sp>
      <p:sp>
        <p:nvSpPr>
          <p:cNvPr id="288" name="Google Shape;288;p47"/>
          <p:cNvSpPr txBox="1"/>
          <p:nvPr/>
        </p:nvSpPr>
        <p:spPr>
          <a:xfrm>
            <a:off x="272375" y="1155150"/>
            <a:ext cx="8520600" cy="28332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1800">
                <a:solidFill>
                  <a:srgbClr val="595959"/>
                </a:solidFill>
              </a:rPr>
              <a:t>For Annual IEPs……. Ensure you are utilizing current data and current results from annual transition assessments to develop Post Secondary Goals.</a:t>
            </a:r>
            <a:endParaRPr sz="1800">
              <a:solidFill>
                <a:srgbClr val="595959"/>
              </a:solidFill>
            </a:endParaRPr>
          </a:p>
          <a:p>
            <a:pPr indent="-342900" lvl="0" marL="457200" rtl="0" algn="l">
              <a:lnSpc>
                <a:spcPct val="115000"/>
              </a:lnSpc>
              <a:spcBef>
                <a:spcPts val="1200"/>
              </a:spcBef>
              <a:spcAft>
                <a:spcPts val="0"/>
              </a:spcAft>
              <a:buClr>
                <a:srgbClr val="595959"/>
              </a:buClr>
              <a:buSzPts val="1800"/>
              <a:buChar char="-"/>
            </a:pPr>
            <a:r>
              <a:rPr lang="en" sz="1800">
                <a:solidFill>
                  <a:srgbClr val="595959"/>
                </a:solidFill>
              </a:rPr>
              <a:t>It is OKAY to have PSGs stay the same, as long as data and transition assessments continue to align with those goals</a:t>
            </a:r>
            <a:endParaRPr sz="18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a:solidFill>
                  <a:srgbClr val="595959"/>
                </a:solidFill>
              </a:rPr>
              <a:t>ALWAYS review PSGs at each IEP meeting, even if they are remaining the same</a:t>
            </a:r>
            <a:endParaRPr>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If Assessments or current data indicate a revision or refinement of annual PSGs, that is OKAY - update the goals and review as a team at the IEP meeting</a:t>
            </a:r>
            <a:endParaRPr sz="1800">
              <a:solidFill>
                <a:srgbClr val="59595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292" name="Shape 292"/>
        <p:cNvGrpSpPr/>
        <p:nvPr/>
      </p:nvGrpSpPr>
      <p:grpSpPr>
        <a:xfrm>
          <a:off x="0" y="0"/>
          <a:ext cx="0" cy="0"/>
          <a:chOff x="0" y="0"/>
          <a:chExt cx="0" cy="0"/>
        </a:xfrm>
      </p:grpSpPr>
      <p:sp>
        <p:nvSpPr>
          <p:cNvPr id="293" name="Google Shape;293;p48"/>
          <p:cNvSpPr txBox="1"/>
          <p:nvPr/>
        </p:nvSpPr>
        <p:spPr>
          <a:xfrm>
            <a:off x="256858" y="190450"/>
            <a:ext cx="8520600" cy="20526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rPr lang="en" sz="5200">
                <a:solidFill>
                  <a:srgbClr val="FFFFFF"/>
                </a:solidFill>
              </a:rPr>
              <a:t>Indicator 13 - Question 3</a:t>
            </a:r>
            <a:endParaRPr sz="5200">
              <a:solidFill>
                <a:srgbClr val="FFFFFF"/>
              </a:solidFill>
            </a:endParaRPr>
          </a:p>
          <a:p>
            <a:pPr indent="0" lvl="0" marL="0" rtl="0" algn="ctr">
              <a:spcBef>
                <a:spcPts val="0"/>
              </a:spcBef>
              <a:spcAft>
                <a:spcPts val="0"/>
              </a:spcAft>
              <a:buNone/>
            </a:pPr>
            <a:r>
              <a:rPr b="1" lang="en" sz="2200">
                <a:solidFill>
                  <a:srgbClr val="F1C232"/>
                </a:solidFill>
              </a:rPr>
              <a:t>NDE Indicator 13 Data Collection Application Question 8, 9, 11</a:t>
            </a:r>
            <a:endParaRPr sz="4600">
              <a:solidFill>
                <a:srgbClr val="F1C232"/>
              </a:solidFill>
            </a:endParaRPr>
          </a:p>
        </p:txBody>
      </p:sp>
      <p:sp>
        <p:nvSpPr>
          <p:cNvPr id="294" name="Google Shape;294;p48"/>
          <p:cNvSpPr txBox="1"/>
          <p:nvPr/>
        </p:nvSpPr>
        <p:spPr>
          <a:xfrm>
            <a:off x="311700" y="2315100"/>
            <a:ext cx="8520600" cy="7926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ctr">
              <a:spcBef>
                <a:spcPts val="0"/>
              </a:spcBef>
              <a:spcAft>
                <a:spcPts val="0"/>
              </a:spcAft>
              <a:buClr>
                <a:schemeClr val="dk1"/>
              </a:buClr>
              <a:buSzPct val="100000"/>
              <a:buFont typeface="Arial"/>
              <a:buNone/>
            </a:pPr>
            <a:r>
              <a:rPr lang="en" sz="2800">
                <a:solidFill>
                  <a:schemeClr val="lt1"/>
                </a:solidFill>
              </a:rPr>
              <a:t>Is there evidence that the measurable postsecondary goal(s) were based on age appropriate transition assessment?</a:t>
            </a:r>
            <a:endParaRPr b="1" sz="2800">
              <a:solidFill>
                <a:srgbClr val="053785"/>
              </a:solidFill>
            </a:endParaRPr>
          </a:p>
        </p:txBody>
      </p:sp>
      <p:sp>
        <p:nvSpPr>
          <p:cNvPr id="295" name="Google Shape;295;p48"/>
          <p:cNvSpPr txBox="1"/>
          <p:nvPr/>
        </p:nvSpPr>
        <p:spPr>
          <a:xfrm>
            <a:off x="470400" y="3055700"/>
            <a:ext cx="8203200" cy="853200"/>
          </a:xfrm>
          <a:prstGeom prst="rect">
            <a:avLst/>
          </a:prstGeom>
          <a:noFill/>
          <a:ln cap="flat" cmpd="sng" w="28575">
            <a:solidFill>
              <a:srgbClr val="F1C23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rPr>
              <a:t>Objective: </a:t>
            </a:r>
            <a:r>
              <a:rPr lang="en">
                <a:solidFill>
                  <a:schemeClr val="lt1"/>
                </a:solidFill>
              </a:rPr>
              <a:t>IEP Team Members will be able to utilize multiple transition assessments that are conducted annually for each student on an IEP, age 14 and up, to create meaningful student driven measurable postsecondary goals</a:t>
            </a:r>
            <a:endParaRPr>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t/>
            </a:r>
            <a:endParaRPr sz="180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9"/>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solidFill>
                  <a:srgbClr val="000000"/>
                </a:solidFill>
              </a:rPr>
              <a:t>Indicator 13 Checklist, Question 3; Rule References</a:t>
            </a:r>
            <a:endParaRPr sz="2800">
              <a:solidFill>
                <a:srgbClr val="000000"/>
              </a:solidFill>
            </a:endParaRPr>
          </a:p>
        </p:txBody>
      </p:sp>
      <p:sp>
        <p:nvSpPr>
          <p:cNvPr id="301" name="Google Shape;301;p49"/>
          <p:cNvSpPr txBox="1"/>
          <p:nvPr/>
        </p:nvSpPr>
        <p:spPr>
          <a:xfrm>
            <a:off x="311700" y="1109900"/>
            <a:ext cx="8520600" cy="22518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b="1" lang="en" sz="2400" u="sng">
                <a:solidFill>
                  <a:srgbClr val="000000"/>
                </a:solidFill>
                <a:latin typeface="Arial Narrow"/>
                <a:ea typeface="Arial Narrow"/>
                <a:cs typeface="Arial Narrow"/>
                <a:sym typeface="Arial Narrow"/>
              </a:rPr>
              <a:t>92 NAC 51-007.07A9: </a:t>
            </a:r>
            <a:endParaRPr b="1" sz="2400" u="sng">
              <a:solidFill>
                <a:srgbClr val="000000"/>
              </a:solidFill>
              <a:latin typeface="Arial Narrow"/>
              <a:ea typeface="Arial Narrow"/>
              <a:cs typeface="Arial Narrow"/>
              <a:sym typeface="Arial Narrow"/>
            </a:endParaRPr>
          </a:p>
          <a:p>
            <a:pPr indent="0" lvl="0" marL="0" rtl="0" algn="l">
              <a:spcBef>
                <a:spcPts val="0"/>
              </a:spcBef>
              <a:spcAft>
                <a:spcPts val="0"/>
              </a:spcAft>
              <a:buNone/>
            </a:pPr>
            <a:r>
              <a:rPr lang="en" sz="2100">
                <a:solidFill>
                  <a:srgbClr val="000000"/>
                </a:solidFill>
                <a:latin typeface="Arial Narrow"/>
                <a:ea typeface="Arial Narrow"/>
                <a:cs typeface="Arial Narrow"/>
                <a:sym typeface="Arial Narrow"/>
              </a:rPr>
              <a:t>Beginning not later than the first IEP to be in effect when the child turns 14, or younger if deemed appropriate by the IEP team, and updated annually thereafter:</a:t>
            </a:r>
            <a:endParaRPr sz="2100">
              <a:solidFill>
                <a:srgbClr val="000000"/>
              </a:solidFill>
              <a:latin typeface="Arial Narrow"/>
              <a:ea typeface="Arial Narrow"/>
              <a:cs typeface="Arial Narrow"/>
              <a:sym typeface="Arial Narrow"/>
            </a:endParaRPr>
          </a:p>
          <a:p>
            <a:pPr indent="-113029" lvl="0" marL="113029" rtl="0" algn="l">
              <a:spcBef>
                <a:spcPts val="0"/>
              </a:spcBef>
              <a:spcAft>
                <a:spcPts val="0"/>
              </a:spcAft>
              <a:buNone/>
            </a:pPr>
            <a:r>
              <a:rPr b="1" lang="en" sz="2100">
                <a:solidFill>
                  <a:srgbClr val="000000"/>
                </a:solidFill>
                <a:latin typeface="Arial Narrow"/>
                <a:ea typeface="Arial Narrow"/>
                <a:cs typeface="Arial Narrow"/>
                <a:sym typeface="Arial Narrow"/>
              </a:rPr>
              <a:t>   51-007.07A9a: </a:t>
            </a:r>
            <a:r>
              <a:rPr lang="en" sz="2100">
                <a:solidFill>
                  <a:srgbClr val="000000"/>
                </a:solidFill>
                <a:latin typeface="Arial Narrow"/>
                <a:ea typeface="Arial Narrow"/>
                <a:cs typeface="Arial Narrow"/>
                <a:sym typeface="Arial Narrow"/>
              </a:rPr>
              <a:t>Appropriate measurable postsecondary goals based upon age-appropriate transition assessments related to training, education, employment, and when appropriate, independent living skills. </a:t>
            </a:r>
            <a:endParaRPr sz="2800">
              <a:solidFill>
                <a:srgbClr val="59595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0"/>
          <p:cNvSpPr txBox="1"/>
          <p:nvPr/>
        </p:nvSpPr>
        <p:spPr>
          <a:xfrm>
            <a:off x="311700" y="1338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440"/>
              <a:buNone/>
            </a:pPr>
            <a:r>
              <a:rPr b="1" lang="en" sz="1875"/>
              <a:t>Indicator 13 Checklist, Question 3; </a:t>
            </a:r>
            <a:r>
              <a:rPr b="1" lang="en" sz="1431"/>
              <a:t>Student Data Collection Application </a:t>
            </a:r>
            <a:endParaRPr b="1" sz="1431"/>
          </a:p>
          <a:p>
            <a:pPr indent="0" lvl="0" marL="0" rtl="0" algn="l">
              <a:lnSpc>
                <a:spcPct val="80000"/>
              </a:lnSpc>
              <a:spcBef>
                <a:spcPts val="0"/>
              </a:spcBef>
              <a:spcAft>
                <a:spcPts val="0"/>
              </a:spcAft>
              <a:buSzPts val="440"/>
              <a:buNone/>
            </a:pPr>
            <a:r>
              <a:rPr lang="en" sz="1697">
                <a:solidFill>
                  <a:srgbClr val="FF0000"/>
                </a:solidFill>
              </a:rPr>
              <a:t>(What NDE required to be answered for each file review)</a:t>
            </a:r>
            <a:endParaRPr sz="1697">
              <a:solidFill>
                <a:srgbClr val="FF0000"/>
              </a:solidFill>
            </a:endParaRPr>
          </a:p>
          <a:p>
            <a:pPr indent="0" lvl="0" marL="0" rtl="0" algn="l">
              <a:lnSpc>
                <a:spcPct val="80000"/>
              </a:lnSpc>
              <a:spcBef>
                <a:spcPts val="0"/>
              </a:spcBef>
              <a:spcAft>
                <a:spcPts val="0"/>
              </a:spcAft>
              <a:buSzPts val="440"/>
              <a:buNone/>
            </a:pPr>
            <a:r>
              <a:t/>
            </a:r>
            <a:endParaRPr b="1" sz="1875">
              <a:solidFill>
                <a:srgbClr val="000000"/>
              </a:solidFill>
            </a:endParaRPr>
          </a:p>
        </p:txBody>
      </p:sp>
      <p:pic>
        <p:nvPicPr>
          <p:cNvPr id="307" name="Google Shape;307;p50"/>
          <p:cNvPicPr preferRelativeResize="0"/>
          <p:nvPr/>
        </p:nvPicPr>
        <p:blipFill>
          <a:blip r:embed="rId3">
            <a:alphaModFix/>
          </a:blip>
          <a:stretch>
            <a:fillRect/>
          </a:stretch>
        </p:blipFill>
        <p:spPr>
          <a:xfrm>
            <a:off x="434000" y="765400"/>
            <a:ext cx="6624974" cy="1855750"/>
          </a:xfrm>
          <a:prstGeom prst="rect">
            <a:avLst/>
          </a:prstGeom>
          <a:noFill/>
          <a:ln cap="flat" cmpd="sng" w="19050">
            <a:solidFill>
              <a:srgbClr val="595959"/>
            </a:solidFill>
            <a:prstDash val="solid"/>
            <a:round/>
            <a:headEnd len="sm" w="sm" type="none"/>
            <a:tailEnd len="sm" w="sm" type="none"/>
          </a:ln>
        </p:spPr>
      </p:pic>
      <p:pic>
        <p:nvPicPr>
          <p:cNvPr id="308" name="Google Shape;308;p50"/>
          <p:cNvPicPr preferRelativeResize="0"/>
          <p:nvPr/>
        </p:nvPicPr>
        <p:blipFill>
          <a:blip r:embed="rId4">
            <a:alphaModFix/>
          </a:blip>
          <a:stretch>
            <a:fillRect/>
          </a:stretch>
        </p:blipFill>
        <p:spPr>
          <a:xfrm>
            <a:off x="434002" y="2621160"/>
            <a:ext cx="6624974" cy="1521715"/>
          </a:xfrm>
          <a:prstGeom prst="rect">
            <a:avLst/>
          </a:prstGeom>
          <a:noFill/>
          <a:ln cap="flat" cmpd="sng" w="19050">
            <a:solidFill>
              <a:srgbClr val="595959"/>
            </a:solidFill>
            <a:prstDash val="solid"/>
            <a:round/>
            <a:headEnd len="sm" w="sm" type="none"/>
            <a:tailEnd len="sm" w="sm" type="none"/>
          </a:ln>
        </p:spPr>
      </p:pic>
      <p:sp>
        <p:nvSpPr>
          <p:cNvPr id="309" name="Google Shape;309;p50"/>
          <p:cNvSpPr txBox="1"/>
          <p:nvPr/>
        </p:nvSpPr>
        <p:spPr>
          <a:xfrm>
            <a:off x="7198225" y="1621950"/>
            <a:ext cx="1891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rgbClr val="053785"/>
                </a:solidFill>
                <a:latin typeface="Arial Narrow"/>
                <a:ea typeface="Arial Narrow"/>
                <a:cs typeface="Arial Narrow"/>
                <a:sym typeface="Arial Narrow"/>
              </a:rPr>
              <a:t>Evidence Submitted: </a:t>
            </a:r>
            <a:endParaRPr b="1" sz="1300">
              <a:solidFill>
                <a:srgbClr val="053785"/>
              </a:solidFill>
              <a:latin typeface="Arial Narrow"/>
              <a:ea typeface="Arial Narrow"/>
              <a:cs typeface="Arial Narrow"/>
              <a:sym typeface="Arial Narrow"/>
            </a:endParaRPr>
          </a:p>
          <a:p>
            <a:pPr indent="0" lvl="0" marL="0" rtl="0" algn="ctr">
              <a:spcBef>
                <a:spcPts val="0"/>
              </a:spcBef>
              <a:spcAft>
                <a:spcPts val="0"/>
              </a:spcAft>
              <a:buNone/>
            </a:pPr>
            <a:r>
              <a:rPr lang="en" sz="1300">
                <a:solidFill>
                  <a:srgbClr val="053785"/>
                </a:solidFill>
                <a:latin typeface="Arial Narrow"/>
                <a:ea typeface="Arial Narrow"/>
                <a:cs typeface="Arial Narrow"/>
                <a:sym typeface="Arial Narrow"/>
              </a:rPr>
              <a:t>Copy of IEP </a:t>
            </a:r>
            <a:endParaRPr sz="12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1"/>
          <p:cNvSpPr txBox="1"/>
          <p:nvPr/>
        </p:nvSpPr>
        <p:spPr>
          <a:xfrm>
            <a:off x="311700" y="2926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05"/>
              <a:buNone/>
            </a:pPr>
            <a:r>
              <a:rPr b="1" lang="en" sz="2240">
                <a:solidFill>
                  <a:srgbClr val="000000"/>
                </a:solidFill>
              </a:rPr>
              <a:t>Indicator 13 Checklist, Question 3; Is there evidence PSG’s were based on age-appropriate transition assessment? </a:t>
            </a:r>
            <a:endParaRPr b="1" sz="2240">
              <a:solidFill>
                <a:srgbClr val="000000"/>
              </a:solidFill>
            </a:endParaRPr>
          </a:p>
        </p:txBody>
      </p:sp>
      <p:sp>
        <p:nvSpPr>
          <p:cNvPr id="315" name="Google Shape;315;p51"/>
          <p:cNvSpPr txBox="1"/>
          <p:nvPr/>
        </p:nvSpPr>
        <p:spPr>
          <a:xfrm>
            <a:off x="311700" y="1036800"/>
            <a:ext cx="8520600" cy="29097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rmAutofit lnSpcReduction="10000"/>
          </a:bodyPr>
          <a:lstStyle/>
          <a:p>
            <a:pPr indent="0" lvl="0" marL="0" rtl="0" algn="ctr">
              <a:lnSpc>
                <a:spcPct val="115000"/>
              </a:lnSpc>
              <a:spcBef>
                <a:spcPts val="0"/>
              </a:spcBef>
              <a:spcAft>
                <a:spcPts val="0"/>
              </a:spcAft>
              <a:buNone/>
            </a:pPr>
            <a:r>
              <a:rPr lang="en" sz="3100">
                <a:solidFill>
                  <a:srgbClr val="031492"/>
                </a:solidFill>
                <a:latin typeface="Raleway"/>
                <a:ea typeface="Raleway"/>
                <a:cs typeface="Raleway"/>
                <a:sym typeface="Raleway"/>
              </a:rPr>
              <a:t>Age-appropriate transition assessments are the foundation of EVERY transition IEP.</a:t>
            </a:r>
            <a:endParaRPr sz="3100">
              <a:solidFill>
                <a:srgbClr val="031492"/>
              </a:solidFill>
              <a:latin typeface="Raleway"/>
              <a:ea typeface="Raleway"/>
              <a:cs typeface="Raleway"/>
              <a:sym typeface="Raleway"/>
            </a:endParaRPr>
          </a:p>
          <a:p>
            <a:pPr indent="0" lvl="0" marL="0" rtl="0" algn="l">
              <a:lnSpc>
                <a:spcPct val="115000"/>
              </a:lnSpc>
              <a:spcBef>
                <a:spcPts val="0"/>
              </a:spcBef>
              <a:spcAft>
                <a:spcPts val="0"/>
              </a:spcAft>
              <a:buNone/>
            </a:pPr>
            <a:r>
              <a:rPr lang="en" sz="1800">
                <a:solidFill>
                  <a:srgbClr val="595959"/>
                </a:solidFill>
                <a:latin typeface="Raleway"/>
                <a:ea typeface="Raleway"/>
                <a:cs typeface="Raleway"/>
                <a:sym typeface="Raleway"/>
              </a:rPr>
              <a:t>Transition Assessment Reminders:</a:t>
            </a:r>
            <a:endParaRPr sz="1800">
              <a:solidFill>
                <a:srgbClr val="595959"/>
              </a:solidFill>
              <a:latin typeface="Raleway"/>
              <a:ea typeface="Raleway"/>
              <a:cs typeface="Raleway"/>
              <a:sym typeface="Raleway"/>
            </a:endParaRPr>
          </a:p>
          <a:p>
            <a:pPr indent="-342900" lvl="0" marL="457200" rtl="0" algn="l">
              <a:lnSpc>
                <a:spcPct val="115000"/>
              </a:lnSpc>
              <a:spcBef>
                <a:spcPts val="0"/>
              </a:spcBef>
              <a:spcAft>
                <a:spcPts val="0"/>
              </a:spcAft>
              <a:buClr>
                <a:srgbClr val="595959"/>
              </a:buClr>
              <a:buSzPts val="1800"/>
              <a:buFont typeface="Raleway"/>
              <a:buAutoNum type="arabicPeriod"/>
            </a:pPr>
            <a:r>
              <a:rPr lang="en" sz="1800">
                <a:solidFill>
                  <a:srgbClr val="595959"/>
                </a:solidFill>
                <a:latin typeface="Raleway"/>
                <a:ea typeface="Raleway"/>
                <a:cs typeface="Raleway"/>
                <a:sym typeface="Raleway"/>
              </a:rPr>
              <a:t>Transition Assessments must be completed </a:t>
            </a:r>
            <a:r>
              <a:rPr b="1" lang="en" sz="1800" u="sng">
                <a:solidFill>
                  <a:srgbClr val="595959"/>
                </a:solidFill>
                <a:latin typeface="Raleway"/>
                <a:ea typeface="Raleway"/>
                <a:cs typeface="Raleway"/>
                <a:sym typeface="Raleway"/>
              </a:rPr>
              <a:t>annually</a:t>
            </a:r>
            <a:endParaRPr b="1" sz="1800" u="sng">
              <a:solidFill>
                <a:srgbClr val="595959"/>
              </a:solidFill>
              <a:latin typeface="Raleway"/>
              <a:ea typeface="Raleway"/>
              <a:cs typeface="Raleway"/>
              <a:sym typeface="Raleway"/>
            </a:endParaRPr>
          </a:p>
          <a:p>
            <a:pPr indent="-342900" lvl="0" marL="457200" rtl="0" algn="l">
              <a:lnSpc>
                <a:spcPct val="115000"/>
              </a:lnSpc>
              <a:spcBef>
                <a:spcPts val="0"/>
              </a:spcBef>
              <a:spcAft>
                <a:spcPts val="0"/>
              </a:spcAft>
              <a:buClr>
                <a:srgbClr val="595959"/>
              </a:buClr>
              <a:buSzPts val="1800"/>
              <a:buFont typeface="Raleway"/>
              <a:buAutoNum type="arabicPeriod"/>
            </a:pPr>
            <a:r>
              <a:rPr lang="en" sz="1800">
                <a:solidFill>
                  <a:srgbClr val="595959"/>
                </a:solidFill>
                <a:latin typeface="Raleway"/>
                <a:ea typeface="Raleway"/>
                <a:cs typeface="Raleway"/>
                <a:sym typeface="Raleway"/>
              </a:rPr>
              <a:t>A minimum of </a:t>
            </a:r>
            <a:r>
              <a:rPr b="1" lang="en" sz="1800" u="sng">
                <a:solidFill>
                  <a:srgbClr val="595959"/>
                </a:solidFill>
                <a:latin typeface="Raleway"/>
                <a:ea typeface="Raleway"/>
                <a:cs typeface="Raleway"/>
                <a:sym typeface="Raleway"/>
              </a:rPr>
              <a:t>Two Assessments</a:t>
            </a:r>
            <a:r>
              <a:rPr lang="en" sz="2400">
                <a:solidFill>
                  <a:srgbClr val="595959"/>
                </a:solidFill>
                <a:latin typeface="Raleway"/>
                <a:ea typeface="Raleway"/>
                <a:cs typeface="Raleway"/>
                <a:sym typeface="Raleway"/>
              </a:rPr>
              <a:t> </a:t>
            </a:r>
            <a:r>
              <a:rPr lang="en" sz="1800">
                <a:solidFill>
                  <a:srgbClr val="595959"/>
                </a:solidFill>
                <a:latin typeface="Raleway"/>
                <a:ea typeface="Raleway"/>
                <a:cs typeface="Raleway"/>
                <a:sym typeface="Raleway"/>
              </a:rPr>
              <a:t>must be completed annually</a:t>
            </a:r>
            <a:endParaRPr sz="1800">
              <a:solidFill>
                <a:srgbClr val="595959"/>
              </a:solidFill>
              <a:latin typeface="Raleway"/>
              <a:ea typeface="Raleway"/>
              <a:cs typeface="Raleway"/>
              <a:sym typeface="Raleway"/>
            </a:endParaRPr>
          </a:p>
          <a:p>
            <a:pPr indent="-342900" lvl="0" marL="457200" rtl="0" algn="l">
              <a:lnSpc>
                <a:spcPct val="115000"/>
              </a:lnSpc>
              <a:spcBef>
                <a:spcPts val="0"/>
              </a:spcBef>
              <a:spcAft>
                <a:spcPts val="0"/>
              </a:spcAft>
              <a:buClr>
                <a:srgbClr val="595959"/>
              </a:buClr>
              <a:buSzPts val="1800"/>
              <a:buFont typeface="Raleway"/>
              <a:buAutoNum type="arabicPeriod"/>
            </a:pPr>
            <a:r>
              <a:rPr lang="en" sz="1800">
                <a:solidFill>
                  <a:srgbClr val="595959"/>
                </a:solidFill>
                <a:latin typeface="Raleway"/>
                <a:ea typeface="Raleway"/>
                <a:cs typeface="Raleway"/>
                <a:sym typeface="Raleway"/>
              </a:rPr>
              <a:t>Assessments should be chosen to match each student’s individual needs</a:t>
            </a:r>
            <a:endParaRPr sz="1800">
              <a:solidFill>
                <a:srgbClr val="595959"/>
              </a:solidFill>
              <a:latin typeface="Raleway"/>
              <a:ea typeface="Raleway"/>
              <a:cs typeface="Raleway"/>
              <a:sym typeface="Raleway"/>
            </a:endParaRPr>
          </a:p>
          <a:p>
            <a:pPr indent="-342900" lvl="0" marL="457200" rtl="0" algn="l">
              <a:lnSpc>
                <a:spcPct val="115000"/>
              </a:lnSpc>
              <a:spcBef>
                <a:spcPts val="0"/>
              </a:spcBef>
              <a:spcAft>
                <a:spcPts val="0"/>
              </a:spcAft>
              <a:buClr>
                <a:srgbClr val="595959"/>
              </a:buClr>
              <a:buSzPts val="1800"/>
              <a:buFont typeface="Raleway"/>
              <a:buAutoNum type="arabicPeriod"/>
            </a:pPr>
            <a:r>
              <a:rPr lang="en" sz="1800">
                <a:solidFill>
                  <a:srgbClr val="595959"/>
                </a:solidFill>
                <a:latin typeface="Raleway"/>
                <a:ea typeface="Raleway"/>
                <a:cs typeface="Raleway"/>
                <a:sym typeface="Raleway"/>
              </a:rPr>
              <a:t>Do not use the same assessments year after year</a:t>
            </a:r>
            <a:endParaRPr b="1" sz="1800">
              <a:solidFill>
                <a:srgbClr val="595959"/>
              </a:solidFill>
              <a:latin typeface="Raleway"/>
              <a:ea typeface="Raleway"/>
              <a:cs typeface="Raleway"/>
              <a:sym typeface="Raleway"/>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52"/>
          <p:cNvSpPr txBox="1"/>
          <p:nvPr/>
        </p:nvSpPr>
        <p:spPr>
          <a:xfrm>
            <a:off x="115500" y="58975"/>
            <a:ext cx="8913000" cy="572700"/>
          </a:xfrm>
          <a:prstGeom prst="rect">
            <a:avLst/>
          </a:prstGeom>
          <a:noFill/>
          <a:ln>
            <a:noFill/>
          </a:ln>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b="1" lang="en" sz="2800">
                <a:solidFill>
                  <a:srgbClr val="000000"/>
                </a:solidFill>
              </a:rPr>
              <a:t>Indicator 13, Question 3 </a:t>
            </a:r>
            <a:r>
              <a:rPr lang="en" sz="2577">
                <a:solidFill>
                  <a:srgbClr val="000000"/>
                </a:solidFill>
              </a:rPr>
              <a:t>(how to document the evidence)</a:t>
            </a:r>
            <a:endParaRPr sz="2577">
              <a:solidFill>
                <a:srgbClr val="000000"/>
              </a:solidFill>
            </a:endParaRPr>
          </a:p>
        </p:txBody>
      </p:sp>
      <p:sp>
        <p:nvSpPr>
          <p:cNvPr id="321" name="Google Shape;321;p52"/>
          <p:cNvSpPr txBox="1"/>
          <p:nvPr/>
        </p:nvSpPr>
        <p:spPr>
          <a:xfrm>
            <a:off x="453375" y="549550"/>
            <a:ext cx="8520600" cy="35511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rmAutofit lnSpcReduction="10000"/>
          </a:bodyPr>
          <a:lstStyle/>
          <a:p>
            <a:pPr indent="-342900" lvl="0" marL="457200" rtl="0" algn="l">
              <a:lnSpc>
                <a:spcPct val="115000"/>
              </a:lnSpc>
              <a:spcBef>
                <a:spcPts val="0"/>
              </a:spcBef>
              <a:spcAft>
                <a:spcPts val="0"/>
              </a:spcAft>
              <a:buClr>
                <a:srgbClr val="595959"/>
              </a:buClr>
              <a:buSzPts val="1800"/>
              <a:buAutoNum type="arabicPeriod"/>
            </a:pPr>
            <a:r>
              <a:rPr lang="en" sz="1800">
                <a:solidFill>
                  <a:srgbClr val="595959"/>
                </a:solidFill>
              </a:rPr>
              <a:t>There are several places to look to ensure that data from transition assessments were used to develop the students PSGs </a:t>
            </a:r>
            <a:endParaRPr sz="1800">
              <a:solidFill>
                <a:srgbClr val="595959"/>
              </a:solidFill>
            </a:endParaRPr>
          </a:p>
          <a:p>
            <a:pPr indent="-317500" lvl="1" marL="914400" rtl="0" algn="l">
              <a:lnSpc>
                <a:spcPct val="115000"/>
              </a:lnSpc>
              <a:spcBef>
                <a:spcPts val="0"/>
              </a:spcBef>
              <a:spcAft>
                <a:spcPts val="0"/>
              </a:spcAft>
              <a:buClr>
                <a:srgbClr val="595959"/>
              </a:buClr>
              <a:buSzPts val="1400"/>
              <a:buAutoNum type="alphaLcPeriod"/>
            </a:pPr>
            <a:r>
              <a:rPr lang="en">
                <a:solidFill>
                  <a:srgbClr val="595959"/>
                </a:solidFill>
              </a:rPr>
              <a:t>The most common area to note this, is in the transition section of your IEP that requires the summary of findings from the current and age-appropriate transition assessments</a:t>
            </a:r>
            <a:endParaRPr>
              <a:solidFill>
                <a:srgbClr val="595959"/>
              </a:solidFill>
            </a:endParaRPr>
          </a:p>
          <a:p>
            <a:pPr indent="-317500" lvl="1" marL="914400" rtl="0" algn="l">
              <a:lnSpc>
                <a:spcPct val="115000"/>
              </a:lnSpc>
              <a:spcBef>
                <a:spcPts val="0"/>
              </a:spcBef>
              <a:spcAft>
                <a:spcPts val="0"/>
              </a:spcAft>
              <a:buClr>
                <a:srgbClr val="595959"/>
              </a:buClr>
              <a:buSzPts val="1400"/>
              <a:buAutoNum type="alphaLcPeriod"/>
            </a:pPr>
            <a:r>
              <a:rPr lang="en">
                <a:solidFill>
                  <a:srgbClr val="595959"/>
                </a:solidFill>
              </a:rPr>
              <a:t>Two Assessments must have been administered within one year of the IEP effective date</a:t>
            </a:r>
            <a:endParaRPr>
              <a:solidFill>
                <a:srgbClr val="595959"/>
              </a:solidFill>
            </a:endParaRPr>
          </a:p>
          <a:p>
            <a:pPr indent="-317500" lvl="1" marL="914400" rtl="0" algn="l">
              <a:lnSpc>
                <a:spcPct val="115000"/>
              </a:lnSpc>
              <a:spcBef>
                <a:spcPts val="0"/>
              </a:spcBef>
              <a:spcAft>
                <a:spcPts val="0"/>
              </a:spcAft>
              <a:buClr>
                <a:srgbClr val="595959"/>
              </a:buClr>
              <a:buSzPts val="1400"/>
              <a:buAutoNum type="alphaLcPeriod"/>
            </a:pPr>
            <a:r>
              <a:rPr lang="en">
                <a:solidFill>
                  <a:srgbClr val="595959"/>
                </a:solidFill>
              </a:rPr>
              <a:t>Ensure the name of the transition assessment that you utilize is clearly identified, as well as the individual that completed the transition assessment (i.e. student, teacher, parent, etc.)</a:t>
            </a:r>
            <a:endParaRPr>
              <a:solidFill>
                <a:srgbClr val="595959"/>
              </a:solidFill>
            </a:endParaRPr>
          </a:p>
          <a:p>
            <a:pPr indent="-317500" lvl="1" marL="914400" rtl="0" algn="l">
              <a:lnSpc>
                <a:spcPct val="115000"/>
              </a:lnSpc>
              <a:spcBef>
                <a:spcPts val="0"/>
              </a:spcBef>
              <a:spcAft>
                <a:spcPts val="0"/>
              </a:spcAft>
              <a:buClr>
                <a:srgbClr val="595959"/>
              </a:buClr>
              <a:buSzPts val="1400"/>
              <a:buAutoNum type="alphaLcPeriod"/>
            </a:pPr>
            <a:r>
              <a:rPr lang="en">
                <a:solidFill>
                  <a:srgbClr val="595959"/>
                </a:solidFill>
              </a:rPr>
              <a:t>If a student does not need an Independent Living PSG, state it in the summary of assessment findings section or in the section that you list the transition assessments</a:t>
            </a:r>
            <a:endParaRPr>
              <a:solidFill>
                <a:srgbClr val="595959"/>
              </a:solidFill>
            </a:endParaRPr>
          </a:p>
          <a:p>
            <a:pPr indent="-317500" lvl="2" marL="1371600" rtl="0" algn="l">
              <a:lnSpc>
                <a:spcPct val="115000"/>
              </a:lnSpc>
              <a:spcBef>
                <a:spcPts val="0"/>
              </a:spcBef>
              <a:spcAft>
                <a:spcPts val="0"/>
              </a:spcAft>
              <a:buClr>
                <a:srgbClr val="595959"/>
              </a:buClr>
              <a:buSzPts val="1400"/>
              <a:buAutoNum type="romanLcPeriod"/>
            </a:pPr>
            <a:r>
              <a:rPr lang="en">
                <a:solidFill>
                  <a:srgbClr val="595959"/>
                </a:solidFill>
              </a:rPr>
              <a:t>Example Statement: The transition assessment completed was an independent living skill assessment. The student, parents, &amp; Special educator each completed an assessment, and data from each protocol was compiled and considered for transition planning. At this time, the IEP team has determined that ‘student’ does not need an independent living PSG.</a:t>
            </a:r>
            <a:endParaRPr>
              <a:solidFill>
                <a:srgbClr val="595959"/>
              </a:solidFill>
            </a:endParaRPr>
          </a:p>
        </p:txBody>
      </p:sp>
      <p:sp>
        <p:nvSpPr>
          <p:cNvPr id="322" name="Google Shape;322;p52"/>
          <p:cNvSpPr txBox="1"/>
          <p:nvPr/>
        </p:nvSpPr>
        <p:spPr>
          <a:xfrm>
            <a:off x="61075" y="3263125"/>
            <a:ext cx="1804500" cy="926400"/>
          </a:xfrm>
          <a:prstGeom prst="rect">
            <a:avLst/>
          </a:prstGeom>
          <a:solidFill>
            <a:srgbClr val="FFFFFF"/>
          </a:solidFill>
          <a:ln cap="flat" cmpd="sng" w="19050">
            <a:solidFill>
              <a:srgbClr val="0314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031492"/>
                </a:solidFill>
              </a:rPr>
              <a:t>Why does this need to be explicitly stated? </a:t>
            </a:r>
            <a:endParaRPr b="1" sz="1000">
              <a:solidFill>
                <a:srgbClr val="031492"/>
              </a:solidFill>
            </a:endParaRPr>
          </a:p>
          <a:p>
            <a:pPr indent="0" lvl="0" marL="0" rtl="0" algn="l">
              <a:spcBef>
                <a:spcPts val="0"/>
              </a:spcBef>
              <a:spcAft>
                <a:spcPts val="0"/>
              </a:spcAft>
              <a:buNone/>
            </a:pPr>
            <a:r>
              <a:rPr lang="en" sz="1000">
                <a:solidFill>
                  <a:srgbClr val="031492"/>
                </a:solidFill>
              </a:rPr>
              <a:t>This is specifically asked on the ILCD file review - if not provided, there is not proof this is not needed</a:t>
            </a:r>
            <a:endParaRPr sz="1000">
              <a:solidFill>
                <a:srgbClr val="031492"/>
              </a:solidFill>
            </a:endParaRPr>
          </a:p>
        </p:txBody>
      </p:sp>
      <p:cxnSp>
        <p:nvCxnSpPr>
          <p:cNvPr id="323" name="Google Shape;323;p52"/>
          <p:cNvCxnSpPr/>
          <p:nvPr/>
        </p:nvCxnSpPr>
        <p:spPr>
          <a:xfrm flipH="1">
            <a:off x="729350" y="2893800"/>
            <a:ext cx="849900" cy="327000"/>
          </a:xfrm>
          <a:prstGeom prst="curvedConnector3">
            <a:avLst>
              <a:gd fmla="val 100009" name="adj1"/>
            </a:avLst>
          </a:prstGeom>
          <a:noFill/>
          <a:ln cap="flat" cmpd="sng" w="28575">
            <a:solidFill>
              <a:srgbClr val="031492"/>
            </a:solidFill>
            <a:prstDash val="solid"/>
            <a:round/>
            <a:headEnd len="med" w="med" type="none"/>
            <a:tailEnd len="med" w="med" type="non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3"/>
          <p:cNvSpPr txBox="1"/>
          <p:nvPr/>
        </p:nvSpPr>
        <p:spPr>
          <a:xfrm>
            <a:off x="343175" y="11907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00000"/>
                </a:solidFill>
              </a:rPr>
              <a:t>Indicator 13, Question 3 </a:t>
            </a:r>
            <a:endParaRPr b="1" sz="2400">
              <a:solidFill>
                <a:srgbClr val="000000"/>
              </a:solidFill>
            </a:endParaRPr>
          </a:p>
          <a:p>
            <a:pPr indent="0" lvl="0" marL="0" rtl="0" algn="l">
              <a:spcBef>
                <a:spcPts val="0"/>
              </a:spcBef>
              <a:spcAft>
                <a:spcPts val="0"/>
              </a:spcAft>
              <a:buNone/>
            </a:pPr>
            <a:r>
              <a:rPr lang="en" sz="2400">
                <a:solidFill>
                  <a:srgbClr val="000000"/>
                </a:solidFill>
              </a:rPr>
              <a:t>(the importance of transition assessments to PSGs)</a:t>
            </a:r>
            <a:endParaRPr sz="2400">
              <a:solidFill>
                <a:srgbClr val="000000"/>
              </a:solidFill>
            </a:endParaRPr>
          </a:p>
          <a:p>
            <a:pPr indent="0" lvl="0" marL="0" rtl="0" algn="l">
              <a:spcBef>
                <a:spcPts val="0"/>
              </a:spcBef>
              <a:spcAft>
                <a:spcPts val="0"/>
              </a:spcAft>
              <a:buNone/>
            </a:pPr>
            <a:r>
              <a:t/>
            </a:r>
            <a:endParaRPr b="1" sz="2400">
              <a:solidFill>
                <a:srgbClr val="000000"/>
              </a:solidFill>
            </a:endParaRPr>
          </a:p>
        </p:txBody>
      </p:sp>
      <p:sp>
        <p:nvSpPr>
          <p:cNvPr id="329" name="Google Shape;329;p53"/>
          <p:cNvSpPr txBox="1"/>
          <p:nvPr/>
        </p:nvSpPr>
        <p:spPr>
          <a:xfrm>
            <a:off x="311700" y="1061800"/>
            <a:ext cx="8520600" cy="31260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lang="en" sz="3500">
                <a:solidFill>
                  <a:srgbClr val="000000"/>
                </a:solidFill>
                <a:latin typeface="Raleway"/>
                <a:ea typeface="Raleway"/>
                <a:cs typeface="Raleway"/>
                <a:sym typeface="Raleway"/>
              </a:rPr>
              <a:t>Transition assessments lead to the development of postsecondary goals, courses of study, transition services/activities, annual goals and instruction, agency linkages, and, well, </a:t>
            </a:r>
            <a:r>
              <a:rPr b="1" i="1" lang="en" sz="3500">
                <a:solidFill>
                  <a:srgbClr val="031492"/>
                </a:solidFill>
                <a:latin typeface="Raleway"/>
                <a:ea typeface="Raleway"/>
                <a:cs typeface="Raleway"/>
                <a:sym typeface="Raleway"/>
              </a:rPr>
              <a:t>the whole IEP</a:t>
            </a:r>
            <a:r>
              <a:rPr lang="en" sz="3500">
                <a:solidFill>
                  <a:srgbClr val="000000"/>
                </a:solidFill>
                <a:latin typeface="Raleway"/>
                <a:ea typeface="Raleway"/>
                <a:cs typeface="Raleway"/>
                <a:sym typeface="Raleway"/>
              </a:rPr>
              <a:t>.</a:t>
            </a:r>
            <a:endParaRPr sz="3000">
              <a:solidFill>
                <a:srgbClr val="59595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p:nvPr/>
        </p:nvSpPr>
        <p:spPr>
          <a:xfrm>
            <a:off x="0" y="4928450"/>
            <a:ext cx="9144000" cy="2151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6" name="Google Shape;146;p27"/>
          <p:cNvSpPr/>
          <p:nvPr/>
        </p:nvSpPr>
        <p:spPr>
          <a:xfrm>
            <a:off x="0" y="4773350"/>
            <a:ext cx="9144000" cy="1047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47" name="Google Shape;147;p27"/>
          <p:cNvPicPr preferRelativeResize="0"/>
          <p:nvPr/>
        </p:nvPicPr>
        <p:blipFill rotWithShape="1">
          <a:blip r:embed="rId3">
            <a:alphaModFix/>
          </a:blip>
          <a:srcRect b="0" l="-22639" r="0" t="-25517"/>
          <a:stretch/>
        </p:blipFill>
        <p:spPr>
          <a:xfrm>
            <a:off x="7905750" y="3971925"/>
            <a:ext cx="1238250" cy="1171575"/>
          </a:xfrm>
          <a:prstGeom prst="rect">
            <a:avLst/>
          </a:prstGeom>
          <a:noFill/>
          <a:ln>
            <a:noFill/>
          </a:ln>
        </p:spPr>
      </p:pic>
      <p:pic>
        <p:nvPicPr>
          <p:cNvPr id="148" name="Google Shape;148;p27"/>
          <p:cNvPicPr preferRelativeResize="0"/>
          <p:nvPr/>
        </p:nvPicPr>
        <p:blipFill>
          <a:blip r:embed="rId4">
            <a:alphaModFix/>
          </a:blip>
          <a:stretch>
            <a:fillRect/>
          </a:stretch>
        </p:blipFill>
        <p:spPr>
          <a:xfrm>
            <a:off x="0" y="4174125"/>
            <a:ext cx="1238250" cy="969375"/>
          </a:xfrm>
          <a:prstGeom prst="rect">
            <a:avLst/>
          </a:prstGeom>
          <a:noFill/>
          <a:ln>
            <a:noFill/>
          </a:ln>
        </p:spPr>
      </p:pic>
      <p:sp>
        <p:nvSpPr>
          <p:cNvPr id="149" name="Google Shape;149;p27"/>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3320">
                <a:solidFill>
                  <a:srgbClr val="02117F"/>
                </a:solidFill>
                <a:latin typeface="Raleway"/>
                <a:ea typeface="Raleway"/>
                <a:cs typeface="Raleway"/>
                <a:sym typeface="Raleway"/>
              </a:rPr>
              <a:t>Disclaimer:</a:t>
            </a:r>
            <a:endParaRPr b="1" i="1" sz="3320">
              <a:solidFill>
                <a:srgbClr val="02117F"/>
              </a:solidFill>
              <a:latin typeface="Raleway"/>
              <a:ea typeface="Raleway"/>
              <a:cs typeface="Raleway"/>
              <a:sym typeface="Raleway"/>
            </a:endParaRPr>
          </a:p>
        </p:txBody>
      </p:sp>
      <p:sp>
        <p:nvSpPr>
          <p:cNvPr id="150" name="Google Shape;150;p27"/>
          <p:cNvSpPr txBox="1"/>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i="1" lang="en" sz="3100">
                <a:solidFill>
                  <a:srgbClr val="02117F"/>
                </a:solidFill>
                <a:latin typeface="Raleway"/>
                <a:ea typeface="Raleway"/>
                <a:cs typeface="Raleway"/>
                <a:sym typeface="Raleway"/>
              </a:rPr>
              <a:t>This is guidance. You must submit the slides to NDE through your assigned monitor for approval to ensure it meets all of the requirements for your specific Corrective Action Plan as related to Indicator 13.</a:t>
            </a:r>
            <a:endParaRPr i="1" sz="3100">
              <a:solidFill>
                <a:srgbClr val="02117F"/>
              </a:solidFill>
              <a:latin typeface="Raleway"/>
              <a:ea typeface="Raleway"/>
              <a:cs typeface="Raleway"/>
              <a:sym typeface="Raleway"/>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333" name="Shape 333"/>
        <p:cNvGrpSpPr/>
        <p:nvPr/>
      </p:nvGrpSpPr>
      <p:grpSpPr>
        <a:xfrm>
          <a:off x="0" y="0"/>
          <a:ext cx="0" cy="0"/>
          <a:chOff x="0" y="0"/>
          <a:chExt cx="0" cy="0"/>
        </a:xfrm>
      </p:grpSpPr>
      <p:sp>
        <p:nvSpPr>
          <p:cNvPr id="334" name="Google Shape;334;p54"/>
          <p:cNvSpPr txBox="1"/>
          <p:nvPr/>
        </p:nvSpPr>
        <p:spPr>
          <a:xfrm>
            <a:off x="256858" y="190450"/>
            <a:ext cx="8520600" cy="20526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rPr lang="en" sz="5200">
                <a:solidFill>
                  <a:srgbClr val="FFFFFF"/>
                </a:solidFill>
              </a:rPr>
              <a:t>Indicator 13 - Question 4</a:t>
            </a:r>
            <a:endParaRPr sz="5200">
              <a:solidFill>
                <a:srgbClr val="FFFFFF"/>
              </a:solidFill>
            </a:endParaRPr>
          </a:p>
          <a:p>
            <a:pPr indent="0" lvl="0" marL="0" rtl="0" algn="ctr">
              <a:spcBef>
                <a:spcPts val="0"/>
              </a:spcBef>
              <a:spcAft>
                <a:spcPts val="0"/>
              </a:spcAft>
              <a:buNone/>
            </a:pPr>
            <a:r>
              <a:rPr b="1" lang="en" sz="2200">
                <a:solidFill>
                  <a:srgbClr val="F1C232"/>
                </a:solidFill>
              </a:rPr>
              <a:t>NDE Indicator 13 Data Collection Application Question 14</a:t>
            </a:r>
            <a:endParaRPr sz="4600">
              <a:solidFill>
                <a:srgbClr val="F1C232"/>
              </a:solidFill>
            </a:endParaRPr>
          </a:p>
        </p:txBody>
      </p:sp>
      <p:sp>
        <p:nvSpPr>
          <p:cNvPr id="335" name="Google Shape;335;p54"/>
          <p:cNvSpPr txBox="1"/>
          <p:nvPr/>
        </p:nvSpPr>
        <p:spPr>
          <a:xfrm>
            <a:off x="311700" y="2315100"/>
            <a:ext cx="8520600" cy="7926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sz="2800">
                <a:solidFill>
                  <a:schemeClr val="lt1"/>
                </a:solidFill>
              </a:rPr>
              <a:t>Are there transition services in the IEP that will reasonably enable the student to meet his or her postsecondary goal(s)?</a:t>
            </a:r>
            <a:endParaRPr sz="2800">
              <a:solidFill>
                <a:srgbClr val="FFFFFF"/>
              </a:solidFill>
            </a:endParaRPr>
          </a:p>
        </p:txBody>
      </p:sp>
      <p:sp>
        <p:nvSpPr>
          <p:cNvPr id="336" name="Google Shape;336;p54"/>
          <p:cNvSpPr txBox="1"/>
          <p:nvPr/>
        </p:nvSpPr>
        <p:spPr>
          <a:xfrm>
            <a:off x="470400" y="3055700"/>
            <a:ext cx="8203200" cy="853200"/>
          </a:xfrm>
          <a:prstGeom prst="rect">
            <a:avLst/>
          </a:prstGeom>
          <a:noFill/>
          <a:ln cap="flat" cmpd="sng" w="28575">
            <a:solidFill>
              <a:srgbClr val="F1C23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rPr>
              <a:t>Objective: </a:t>
            </a:r>
            <a:r>
              <a:rPr lang="en" sz="1300">
                <a:solidFill>
                  <a:schemeClr val="lt1"/>
                </a:solidFill>
              </a:rPr>
              <a:t>IEP Team Members will be able to identify transition services and activities that will reasonably enable students to meet their postsecondary goals, as well as which adult is the appropriate individual to ensure such activity occurs during the current IEP</a:t>
            </a:r>
            <a:endParaRPr sz="1300">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t/>
            </a:r>
            <a:endParaRPr sz="1800">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55"/>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solidFill>
                  <a:srgbClr val="000000"/>
                </a:solidFill>
              </a:rPr>
              <a:t>Indicator 13 Checklist, Question 4; Rule References</a:t>
            </a:r>
            <a:endParaRPr sz="2800">
              <a:solidFill>
                <a:srgbClr val="000000"/>
              </a:solidFill>
            </a:endParaRPr>
          </a:p>
        </p:txBody>
      </p:sp>
      <p:sp>
        <p:nvSpPr>
          <p:cNvPr id="342" name="Google Shape;342;p55"/>
          <p:cNvSpPr txBox="1"/>
          <p:nvPr/>
        </p:nvSpPr>
        <p:spPr>
          <a:xfrm>
            <a:off x="311700" y="1109900"/>
            <a:ext cx="8520600" cy="22518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b="1" lang="en" sz="2400" u="sng">
                <a:solidFill>
                  <a:srgbClr val="000000"/>
                </a:solidFill>
                <a:latin typeface="Arial Narrow"/>
                <a:ea typeface="Arial Narrow"/>
                <a:cs typeface="Arial Narrow"/>
                <a:sym typeface="Arial Narrow"/>
              </a:rPr>
              <a:t>92 NAC 51-007.07A9: </a:t>
            </a:r>
            <a:endParaRPr b="1" sz="2400" u="sng">
              <a:solidFill>
                <a:srgbClr val="000000"/>
              </a:solidFill>
              <a:latin typeface="Arial Narrow"/>
              <a:ea typeface="Arial Narrow"/>
              <a:cs typeface="Arial Narrow"/>
              <a:sym typeface="Arial Narrow"/>
            </a:endParaRPr>
          </a:p>
          <a:p>
            <a:pPr indent="0" lvl="0" marL="0" rtl="0" algn="l">
              <a:spcBef>
                <a:spcPts val="0"/>
              </a:spcBef>
              <a:spcAft>
                <a:spcPts val="0"/>
              </a:spcAft>
              <a:buNone/>
            </a:pPr>
            <a:r>
              <a:rPr lang="en" sz="2100">
                <a:solidFill>
                  <a:srgbClr val="000000"/>
                </a:solidFill>
                <a:latin typeface="Arial Narrow"/>
                <a:ea typeface="Arial Narrow"/>
                <a:cs typeface="Arial Narrow"/>
                <a:sym typeface="Arial Narrow"/>
              </a:rPr>
              <a:t>Beginning not later than the first IEP to be in effect when the child turns 14, or younger if deemed appropriate by the IEP team, and updated annually thereafter:</a:t>
            </a:r>
            <a:endParaRPr sz="2100">
              <a:solidFill>
                <a:srgbClr val="000000"/>
              </a:solidFill>
              <a:latin typeface="Arial Narrow"/>
              <a:ea typeface="Arial Narrow"/>
              <a:cs typeface="Arial Narrow"/>
              <a:sym typeface="Arial Narrow"/>
            </a:endParaRPr>
          </a:p>
          <a:p>
            <a:pPr indent="-113029" lvl="0" marL="113029" rtl="0" algn="l">
              <a:spcBef>
                <a:spcPts val="0"/>
              </a:spcBef>
              <a:spcAft>
                <a:spcPts val="0"/>
              </a:spcAft>
              <a:buNone/>
            </a:pPr>
            <a:r>
              <a:rPr b="1" lang="en" sz="2100">
                <a:solidFill>
                  <a:srgbClr val="000000"/>
                </a:solidFill>
                <a:latin typeface="Arial Narrow"/>
                <a:ea typeface="Arial Narrow"/>
                <a:cs typeface="Arial Narrow"/>
                <a:sym typeface="Arial Narrow"/>
              </a:rPr>
              <a:t>   51-007.07A9a: </a:t>
            </a:r>
            <a:r>
              <a:rPr lang="en" sz="2100">
                <a:solidFill>
                  <a:srgbClr val="000000"/>
                </a:solidFill>
                <a:latin typeface="Arial Narrow"/>
                <a:ea typeface="Arial Narrow"/>
                <a:cs typeface="Arial Narrow"/>
                <a:sym typeface="Arial Narrow"/>
              </a:rPr>
              <a:t>Appropriate measurable postsecondary goals based upon age-appropriate transition assessments related to training, education, employment, and when appropriate, independent living skills. </a:t>
            </a:r>
            <a:endParaRPr sz="2800">
              <a:solidFill>
                <a:srgbClr val="59595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6"/>
          <p:cNvSpPr txBox="1"/>
          <p:nvPr/>
        </p:nvSpPr>
        <p:spPr>
          <a:xfrm>
            <a:off x="358875" y="2843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440"/>
              <a:buNone/>
            </a:pPr>
            <a:r>
              <a:rPr b="1" lang="en" sz="2075"/>
              <a:t>Indicator 13 Checklist, Question 4; </a:t>
            </a:r>
            <a:r>
              <a:rPr b="1" lang="en" sz="1631"/>
              <a:t>Student Data Collection Application </a:t>
            </a:r>
            <a:endParaRPr b="1" sz="1631"/>
          </a:p>
          <a:p>
            <a:pPr indent="0" lvl="0" marL="0" rtl="0" algn="l">
              <a:lnSpc>
                <a:spcPct val="80000"/>
              </a:lnSpc>
              <a:spcBef>
                <a:spcPts val="0"/>
              </a:spcBef>
              <a:spcAft>
                <a:spcPts val="0"/>
              </a:spcAft>
              <a:buSzPts val="440"/>
              <a:buNone/>
            </a:pPr>
            <a:r>
              <a:rPr lang="en" sz="1897">
                <a:solidFill>
                  <a:srgbClr val="FF0000"/>
                </a:solidFill>
              </a:rPr>
              <a:t>(What NDE required to be answered for each file review)</a:t>
            </a:r>
            <a:endParaRPr sz="1897">
              <a:solidFill>
                <a:srgbClr val="FF0000"/>
              </a:solidFill>
            </a:endParaRPr>
          </a:p>
          <a:p>
            <a:pPr indent="0" lvl="0" marL="0" rtl="0" algn="l">
              <a:lnSpc>
                <a:spcPct val="80000"/>
              </a:lnSpc>
              <a:spcBef>
                <a:spcPts val="0"/>
              </a:spcBef>
              <a:spcAft>
                <a:spcPts val="0"/>
              </a:spcAft>
              <a:buSzPts val="440"/>
              <a:buNone/>
            </a:pPr>
            <a:r>
              <a:t/>
            </a:r>
            <a:endParaRPr b="1" sz="2075">
              <a:solidFill>
                <a:srgbClr val="000000"/>
              </a:solidFill>
            </a:endParaRPr>
          </a:p>
        </p:txBody>
      </p:sp>
      <p:sp>
        <p:nvSpPr>
          <p:cNvPr id="348" name="Google Shape;348;p56"/>
          <p:cNvSpPr txBox="1"/>
          <p:nvPr/>
        </p:nvSpPr>
        <p:spPr>
          <a:xfrm>
            <a:off x="3455050" y="3578650"/>
            <a:ext cx="1891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rgbClr val="053785"/>
                </a:solidFill>
                <a:latin typeface="Arial Narrow"/>
                <a:ea typeface="Arial Narrow"/>
                <a:cs typeface="Arial Narrow"/>
                <a:sym typeface="Arial Narrow"/>
              </a:rPr>
              <a:t>Evidence Submitted: </a:t>
            </a:r>
            <a:endParaRPr b="1" sz="1300">
              <a:solidFill>
                <a:srgbClr val="053785"/>
              </a:solidFill>
              <a:latin typeface="Arial Narrow"/>
              <a:ea typeface="Arial Narrow"/>
              <a:cs typeface="Arial Narrow"/>
              <a:sym typeface="Arial Narrow"/>
            </a:endParaRPr>
          </a:p>
          <a:p>
            <a:pPr indent="0" lvl="0" marL="0" rtl="0" algn="ctr">
              <a:spcBef>
                <a:spcPts val="0"/>
              </a:spcBef>
              <a:spcAft>
                <a:spcPts val="0"/>
              </a:spcAft>
              <a:buNone/>
            </a:pPr>
            <a:r>
              <a:rPr lang="en" sz="1300">
                <a:solidFill>
                  <a:srgbClr val="053785"/>
                </a:solidFill>
                <a:latin typeface="Arial Narrow"/>
                <a:ea typeface="Arial Narrow"/>
                <a:cs typeface="Arial Narrow"/>
                <a:sym typeface="Arial Narrow"/>
              </a:rPr>
              <a:t>Copy of IEP </a:t>
            </a:r>
            <a:endParaRPr sz="1200"/>
          </a:p>
        </p:txBody>
      </p:sp>
      <p:pic>
        <p:nvPicPr>
          <p:cNvPr id="349" name="Google Shape;349;p56"/>
          <p:cNvPicPr preferRelativeResize="0"/>
          <p:nvPr/>
        </p:nvPicPr>
        <p:blipFill>
          <a:blip r:embed="rId3">
            <a:alphaModFix/>
          </a:blip>
          <a:stretch>
            <a:fillRect/>
          </a:stretch>
        </p:blipFill>
        <p:spPr>
          <a:xfrm>
            <a:off x="392775" y="1232925"/>
            <a:ext cx="7023867" cy="2174550"/>
          </a:xfrm>
          <a:prstGeom prst="rect">
            <a:avLst/>
          </a:prstGeom>
          <a:noFill/>
          <a:ln cap="flat" cmpd="sng" w="38100">
            <a:solidFill>
              <a:srgbClr val="595959"/>
            </a:solidFill>
            <a:prstDash val="solid"/>
            <a:round/>
            <a:headEnd len="sm" w="sm" type="none"/>
            <a:tailEnd len="sm" w="sm" type="none"/>
          </a:ln>
        </p:spPr>
      </p:pic>
      <p:sp>
        <p:nvSpPr>
          <p:cNvPr id="350" name="Google Shape;350;p56"/>
          <p:cNvSpPr txBox="1"/>
          <p:nvPr/>
        </p:nvSpPr>
        <p:spPr>
          <a:xfrm>
            <a:off x="3525175" y="1813963"/>
            <a:ext cx="4910400" cy="11853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053785"/>
                </a:solidFill>
                <a:latin typeface="Roboto"/>
                <a:ea typeface="Roboto"/>
                <a:cs typeface="Roboto"/>
                <a:sym typeface="Roboto"/>
              </a:rPr>
              <a:t>Employment - not applicable is NOT an option</a:t>
            </a:r>
            <a:endParaRPr>
              <a:solidFill>
                <a:srgbClr val="053785"/>
              </a:solidFill>
              <a:latin typeface="Roboto"/>
              <a:ea typeface="Roboto"/>
              <a:cs typeface="Roboto"/>
              <a:sym typeface="Roboto"/>
            </a:endParaRPr>
          </a:p>
          <a:p>
            <a:pPr indent="0" lvl="0" marL="0" rtl="0" algn="l">
              <a:spcBef>
                <a:spcPts val="0"/>
              </a:spcBef>
              <a:spcAft>
                <a:spcPts val="0"/>
              </a:spcAft>
              <a:buNone/>
            </a:pPr>
            <a:r>
              <a:rPr lang="en">
                <a:solidFill>
                  <a:srgbClr val="053785"/>
                </a:solidFill>
                <a:latin typeface="Roboto"/>
                <a:ea typeface="Roboto"/>
                <a:cs typeface="Roboto"/>
                <a:sym typeface="Roboto"/>
              </a:rPr>
              <a:t>Education and/or training - not applicable is NOT an option</a:t>
            </a:r>
            <a:endParaRPr>
              <a:solidFill>
                <a:srgbClr val="053785"/>
              </a:solidFill>
              <a:latin typeface="Roboto"/>
              <a:ea typeface="Roboto"/>
              <a:cs typeface="Roboto"/>
              <a:sym typeface="Roboto"/>
            </a:endParaRPr>
          </a:p>
          <a:p>
            <a:pPr indent="0" lvl="0" marL="0" rtl="0" algn="l">
              <a:spcBef>
                <a:spcPts val="0"/>
              </a:spcBef>
              <a:spcAft>
                <a:spcPts val="0"/>
              </a:spcAft>
              <a:buNone/>
            </a:pPr>
            <a:r>
              <a:t/>
            </a:r>
            <a:endParaRPr sz="900">
              <a:solidFill>
                <a:srgbClr val="053785"/>
              </a:solidFill>
              <a:latin typeface="Roboto"/>
              <a:ea typeface="Roboto"/>
              <a:cs typeface="Roboto"/>
              <a:sym typeface="Roboto"/>
            </a:endParaRPr>
          </a:p>
          <a:p>
            <a:pPr indent="0" lvl="0" marL="0" rtl="0" algn="l">
              <a:spcBef>
                <a:spcPts val="0"/>
              </a:spcBef>
              <a:spcAft>
                <a:spcPts val="0"/>
              </a:spcAft>
              <a:buNone/>
            </a:pPr>
            <a:r>
              <a:rPr lang="en">
                <a:solidFill>
                  <a:srgbClr val="053785"/>
                </a:solidFill>
                <a:latin typeface="Roboto"/>
                <a:ea typeface="Roboto"/>
                <a:cs typeface="Roboto"/>
                <a:sym typeface="Roboto"/>
              </a:rPr>
              <a:t>These two postsecondary goals must be written for EVERY transition-age student with an IEP, period.</a:t>
            </a:r>
            <a:endParaRPr>
              <a:solidFill>
                <a:srgbClr val="053785"/>
              </a:solidFill>
              <a:latin typeface="Roboto"/>
              <a:ea typeface="Roboto"/>
              <a:cs typeface="Roboto"/>
              <a:sym typeface="Roboto"/>
            </a:endParaRPr>
          </a:p>
        </p:txBody>
      </p:sp>
      <p:cxnSp>
        <p:nvCxnSpPr>
          <p:cNvPr id="351" name="Google Shape;351;p56"/>
          <p:cNvCxnSpPr/>
          <p:nvPr/>
        </p:nvCxnSpPr>
        <p:spPr>
          <a:xfrm rot="10800000">
            <a:off x="2067500" y="2205975"/>
            <a:ext cx="1330200" cy="192000"/>
          </a:xfrm>
          <a:prstGeom prst="straightConnector1">
            <a:avLst/>
          </a:prstGeom>
          <a:noFill/>
          <a:ln cap="flat" cmpd="sng" w="28575">
            <a:solidFill>
              <a:srgbClr val="FF0000"/>
            </a:solidFill>
            <a:prstDash val="solid"/>
            <a:round/>
            <a:headEnd len="med" w="med" type="none"/>
            <a:tailEnd len="med" w="med" type="triangle"/>
          </a:ln>
        </p:spPr>
      </p:cxnSp>
      <p:cxnSp>
        <p:nvCxnSpPr>
          <p:cNvPr id="352" name="Google Shape;352;p56"/>
          <p:cNvCxnSpPr/>
          <p:nvPr/>
        </p:nvCxnSpPr>
        <p:spPr>
          <a:xfrm flipH="1">
            <a:off x="2115375" y="2461800"/>
            <a:ext cx="1274700" cy="1176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57"/>
          <p:cNvSpPr txBox="1"/>
          <p:nvPr/>
        </p:nvSpPr>
        <p:spPr>
          <a:xfrm>
            <a:off x="351025" y="1328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523"/>
              <a:buNone/>
            </a:pPr>
            <a:r>
              <a:rPr b="1" lang="en" sz="1754">
                <a:solidFill>
                  <a:srgbClr val="000000"/>
                </a:solidFill>
                <a:latin typeface="Raleway"/>
                <a:ea typeface="Raleway"/>
                <a:cs typeface="Raleway"/>
                <a:sym typeface="Raleway"/>
              </a:rPr>
              <a:t>Indicator 13, Question 4; </a:t>
            </a:r>
            <a:endParaRPr b="1" sz="1754">
              <a:solidFill>
                <a:srgbClr val="000000"/>
              </a:solidFill>
              <a:latin typeface="Raleway"/>
              <a:ea typeface="Raleway"/>
              <a:cs typeface="Raleway"/>
              <a:sym typeface="Raleway"/>
            </a:endParaRPr>
          </a:p>
          <a:p>
            <a:pPr indent="0" lvl="0" marL="0" rtl="0" algn="l">
              <a:lnSpc>
                <a:spcPct val="80000"/>
              </a:lnSpc>
              <a:spcBef>
                <a:spcPts val="0"/>
              </a:spcBef>
              <a:spcAft>
                <a:spcPts val="0"/>
              </a:spcAft>
              <a:buSzPts val="523"/>
              <a:buNone/>
            </a:pPr>
            <a:r>
              <a:rPr lang="en" sz="1754">
                <a:solidFill>
                  <a:srgbClr val="000000"/>
                </a:solidFill>
                <a:latin typeface="Raleway"/>
                <a:ea typeface="Raleway"/>
                <a:cs typeface="Raleway"/>
                <a:sym typeface="Raleway"/>
              </a:rPr>
              <a:t>Important Reference: Transition Services as outlined in IDEA 300.43</a:t>
            </a:r>
            <a:endParaRPr sz="1754">
              <a:solidFill>
                <a:srgbClr val="000000"/>
              </a:solidFill>
              <a:latin typeface="Raleway"/>
              <a:ea typeface="Raleway"/>
              <a:cs typeface="Raleway"/>
              <a:sym typeface="Raleway"/>
            </a:endParaRPr>
          </a:p>
          <a:p>
            <a:pPr indent="0" lvl="0" marL="0" rtl="0" algn="l">
              <a:lnSpc>
                <a:spcPct val="80000"/>
              </a:lnSpc>
              <a:spcBef>
                <a:spcPts val="0"/>
              </a:spcBef>
              <a:spcAft>
                <a:spcPts val="0"/>
              </a:spcAft>
              <a:buSzPts val="523"/>
              <a:buNone/>
            </a:pPr>
            <a:r>
              <a:t/>
            </a:r>
            <a:endParaRPr b="1" sz="2230">
              <a:solidFill>
                <a:srgbClr val="000000"/>
              </a:solidFill>
              <a:latin typeface="Raleway"/>
              <a:ea typeface="Raleway"/>
              <a:cs typeface="Raleway"/>
              <a:sym typeface="Raleway"/>
            </a:endParaRPr>
          </a:p>
        </p:txBody>
      </p:sp>
      <p:sp>
        <p:nvSpPr>
          <p:cNvPr id="358" name="Google Shape;358;p57"/>
          <p:cNvSpPr txBox="1"/>
          <p:nvPr/>
        </p:nvSpPr>
        <p:spPr>
          <a:xfrm>
            <a:off x="139375" y="772550"/>
            <a:ext cx="8934900" cy="33249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127000" rtl="0" algn="l">
              <a:lnSpc>
                <a:spcPct val="115000"/>
              </a:lnSpc>
              <a:spcBef>
                <a:spcPts val="0"/>
              </a:spcBef>
              <a:spcAft>
                <a:spcPts val="0"/>
              </a:spcAft>
              <a:buNone/>
            </a:pPr>
            <a:r>
              <a:rPr lang="en" sz="1050">
                <a:solidFill>
                  <a:srgbClr val="002F4A"/>
                </a:solidFill>
                <a:latin typeface="Raleway"/>
                <a:ea typeface="Raleway"/>
                <a:cs typeface="Raleway"/>
                <a:sym typeface="Raleway"/>
              </a:rPr>
              <a:t>Transition services means a </a:t>
            </a:r>
            <a:r>
              <a:rPr lang="en" sz="1050" u="sng">
                <a:solidFill>
                  <a:srgbClr val="002F4A"/>
                </a:solidFill>
                <a:latin typeface="Raleway"/>
                <a:ea typeface="Raleway"/>
                <a:cs typeface="Raleway"/>
                <a:sym typeface="Raleway"/>
              </a:rPr>
              <a:t>coordinated set of activities</a:t>
            </a:r>
            <a:r>
              <a:rPr lang="en" sz="1050">
                <a:solidFill>
                  <a:srgbClr val="002F4A"/>
                </a:solidFill>
                <a:latin typeface="Raleway"/>
                <a:ea typeface="Raleway"/>
                <a:cs typeface="Raleway"/>
                <a:sym typeface="Raleway"/>
              </a:rPr>
              <a:t> for a child with a disability that is</a:t>
            </a:r>
            <a:endParaRPr sz="1050">
              <a:solidFill>
                <a:srgbClr val="002F4A"/>
              </a:solidFill>
              <a:latin typeface="Raleway"/>
              <a:ea typeface="Raleway"/>
              <a:cs typeface="Raleway"/>
              <a:sym typeface="Raleway"/>
            </a:endParaRPr>
          </a:p>
          <a:p>
            <a:pPr indent="-358775" lvl="0" marL="571500" marR="127000" rtl="0" algn="l">
              <a:lnSpc>
                <a:spcPct val="115000"/>
              </a:lnSpc>
              <a:spcBef>
                <a:spcPts val="0"/>
              </a:spcBef>
              <a:spcAft>
                <a:spcPts val="0"/>
              </a:spcAft>
              <a:buClr>
                <a:srgbClr val="002F4A"/>
              </a:buClr>
              <a:buSzPts val="1050"/>
              <a:buFont typeface="Raleway"/>
              <a:buChar char="●"/>
            </a:pPr>
            <a:r>
              <a:rPr lang="en" sz="1050">
                <a:solidFill>
                  <a:srgbClr val="002F4A"/>
                </a:solidFill>
                <a:latin typeface="Raleway"/>
                <a:ea typeface="Raleway"/>
                <a:cs typeface="Raleway"/>
                <a:sym typeface="Raleway"/>
              </a:rPr>
              <a:t>designed to be within a results-oriented process</a:t>
            </a:r>
            <a:endParaRPr sz="1050">
              <a:solidFill>
                <a:srgbClr val="002F4A"/>
              </a:solidFill>
              <a:latin typeface="Raleway"/>
              <a:ea typeface="Raleway"/>
              <a:cs typeface="Raleway"/>
              <a:sym typeface="Raleway"/>
            </a:endParaRPr>
          </a:p>
          <a:p>
            <a:pPr indent="-358775" lvl="0" marL="571500" marR="127000" rtl="0" algn="l">
              <a:lnSpc>
                <a:spcPct val="115000"/>
              </a:lnSpc>
              <a:spcBef>
                <a:spcPts val="0"/>
              </a:spcBef>
              <a:spcAft>
                <a:spcPts val="0"/>
              </a:spcAft>
              <a:buClr>
                <a:srgbClr val="002F4A"/>
              </a:buClr>
              <a:buSzPts val="1050"/>
              <a:buFont typeface="Raleway"/>
              <a:buChar char="●"/>
            </a:pPr>
            <a:r>
              <a:rPr lang="en" sz="1050">
                <a:solidFill>
                  <a:srgbClr val="002F4A"/>
                </a:solidFill>
                <a:latin typeface="Raleway"/>
                <a:ea typeface="Raleway"/>
                <a:cs typeface="Raleway"/>
                <a:sym typeface="Raleway"/>
              </a:rPr>
              <a:t>focused on improving the </a:t>
            </a:r>
            <a:r>
              <a:rPr lang="en" sz="1050" u="sng">
                <a:solidFill>
                  <a:srgbClr val="002F4A"/>
                </a:solidFill>
                <a:latin typeface="Raleway"/>
                <a:ea typeface="Raleway"/>
                <a:cs typeface="Raleway"/>
                <a:sym typeface="Raleway"/>
              </a:rPr>
              <a:t>academic AND functional achievement</a:t>
            </a:r>
            <a:endParaRPr sz="1050" u="sng">
              <a:solidFill>
                <a:srgbClr val="002F4A"/>
              </a:solidFill>
              <a:latin typeface="Raleway"/>
              <a:ea typeface="Raleway"/>
              <a:cs typeface="Raleway"/>
              <a:sym typeface="Raleway"/>
            </a:endParaRPr>
          </a:p>
          <a:p>
            <a:pPr indent="-358775" lvl="0" marL="571500" marR="127000" rtl="0" algn="l">
              <a:lnSpc>
                <a:spcPct val="115000"/>
              </a:lnSpc>
              <a:spcBef>
                <a:spcPts val="0"/>
              </a:spcBef>
              <a:spcAft>
                <a:spcPts val="0"/>
              </a:spcAft>
              <a:buClr>
                <a:srgbClr val="002F4A"/>
              </a:buClr>
              <a:buSzPts val="1050"/>
              <a:buFont typeface="Raleway"/>
              <a:buChar char="●"/>
            </a:pPr>
            <a:r>
              <a:rPr lang="en" sz="1050">
                <a:solidFill>
                  <a:srgbClr val="002F4A"/>
                </a:solidFill>
                <a:latin typeface="Raleway"/>
                <a:ea typeface="Raleway"/>
                <a:cs typeface="Raleway"/>
                <a:sym typeface="Raleway"/>
              </a:rPr>
              <a:t>facilitates movement from school to post-school activities</a:t>
            </a:r>
            <a:endParaRPr sz="1050">
              <a:solidFill>
                <a:srgbClr val="002F4A"/>
              </a:solidFill>
              <a:latin typeface="Raleway"/>
              <a:ea typeface="Raleway"/>
              <a:cs typeface="Raleway"/>
              <a:sym typeface="Raleway"/>
            </a:endParaRPr>
          </a:p>
          <a:p>
            <a:pPr indent="-358775" lvl="0" marL="571500" marR="127000" rtl="0" algn="l">
              <a:lnSpc>
                <a:spcPct val="115000"/>
              </a:lnSpc>
              <a:spcBef>
                <a:spcPts val="0"/>
              </a:spcBef>
              <a:spcAft>
                <a:spcPts val="0"/>
              </a:spcAft>
              <a:buClr>
                <a:srgbClr val="002F4A"/>
              </a:buClr>
              <a:buSzPts val="1050"/>
              <a:buFont typeface="Raleway"/>
              <a:buChar char="●"/>
            </a:pPr>
            <a:r>
              <a:rPr lang="en" sz="1050">
                <a:solidFill>
                  <a:srgbClr val="002F4A"/>
                </a:solidFill>
                <a:latin typeface="Raleway"/>
                <a:ea typeface="Raleway"/>
                <a:cs typeface="Raleway"/>
                <a:sym typeface="Raleway"/>
              </a:rPr>
              <a:t>includes postsecondary education, vocational education, integrated employment (including supported employment), continuing and adult education, adult services, independent living, and/or community participation</a:t>
            </a:r>
            <a:endParaRPr sz="1050">
              <a:solidFill>
                <a:srgbClr val="002F4A"/>
              </a:solidFill>
              <a:latin typeface="Raleway"/>
              <a:ea typeface="Raleway"/>
              <a:cs typeface="Raleway"/>
              <a:sym typeface="Raleway"/>
            </a:endParaRPr>
          </a:p>
          <a:p>
            <a:pPr indent="0" lvl="0" marL="1130300" marR="127000" rtl="0" algn="l">
              <a:lnSpc>
                <a:spcPct val="115000"/>
              </a:lnSpc>
              <a:spcBef>
                <a:spcPts val="0"/>
              </a:spcBef>
              <a:spcAft>
                <a:spcPts val="0"/>
              </a:spcAft>
              <a:buNone/>
            </a:pPr>
            <a:r>
              <a:t/>
            </a:r>
            <a:endParaRPr sz="1050">
              <a:solidFill>
                <a:srgbClr val="002F4A"/>
              </a:solidFill>
              <a:latin typeface="Raleway"/>
              <a:ea typeface="Raleway"/>
              <a:cs typeface="Raleway"/>
              <a:sym typeface="Raleway"/>
            </a:endParaRPr>
          </a:p>
          <a:p>
            <a:pPr indent="0" lvl="0" marL="0" marR="127000" rtl="0" algn="l">
              <a:lnSpc>
                <a:spcPct val="115000"/>
              </a:lnSpc>
              <a:spcBef>
                <a:spcPts val="0"/>
              </a:spcBef>
              <a:spcAft>
                <a:spcPts val="0"/>
              </a:spcAft>
              <a:buNone/>
            </a:pPr>
            <a:r>
              <a:rPr lang="en" sz="1050">
                <a:solidFill>
                  <a:srgbClr val="002F4A"/>
                </a:solidFill>
                <a:latin typeface="Raleway"/>
                <a:ea typeface="Raleway"/>
                <a:cs typeface="Raleway"/>
                <a:sym typeface="Raleway"/>
              </a:rPr>
              <a:t>Transition Services are based on the individual child’s needs, taking into account the child’s </a:t>
            </a:r>
            <a:r>
              <a:rPr b="1" lang="en" sz="1050" u="sng">
                <a:solidFill>
                  <a:srgbClr val="002F4A"/>
                </a:solidFill>
                <a:latin typeface="Raleway"/>
                <a:ea typeface="Raleway"/>
                <a:cs typeface="Raleway"/>
                <a:sym typeface="Raleway"/>
              </a:rPr>
              <a:t>strengths, preferences, and interests</a:t>
            </a:r>
            <a:r>
              <a:rPr lang="en" sz="1050">
                <a:solidFill>
                  <a:srgbClr val="002F4A"/>
                </a:solidFill>
                <a:latin typeface="Raleway"/>
                <a:ea typeface="Raleway"/>
                <a:cs typeface="Raleway"/>
                <a:sym typeface="Raleway"/>
              </a:rPr>
              <a:t>, and includes:</a:t>
            </a:r>
            <a:endParaRPr sz="1050">
              <a:solidFill>
                <a:srgbClr val="002F4A"/>
              </a:solidFill>
              <a:latin typeface="Raleway"/>
              <a:ea typeface="Raleway"/>
              <a:cs typeface="Raleway"/>
              <a:sym typeface="Raleway"/>
            </a:endParaRPr>
          </a:p>
          <a:p>
            <a:pPr indent="-358775" lvl="0" marL="571500" marR="127000" rtl="0" algn="l">
              <a:lnSpc>
                <a:spcPct val="115000"/>
              </a:lnSpc>
              <a:spcBef>
                <a:spcPts val="0"/>
              </a:spcBef>
              <a:spcAft>
                <a:spcPts val="0"/>
              </a:spcAft>
              <a:buClr>
                <a:srgbClr val="002F4A"/>
              </a:buClr>
              <a:buSzPts val="1050"/>
              <a:buFont typeface="Raleway"/>
              <a:buChar char="●"/>
            </a:pPr>
            <a:r>
              <a:rPr lang="en" sz="1050">
                <a:solidFill>
                  <a:srgbClr val="002F4A"/>
                </a:solidFill>
                <a:latin typeface="Raleway"/>
                <a:ea typeface="Raleway"/>
                <a:cs typeface="Raleway"/>
                <a:sym typeface="Raleway"/>
              </a:rPr>
              <a:t>instruction</a:t>
            </a:r>
            <a:endParaRPr sz="1050">
              <a:solidFill>
                <a:srgbClr val="002F4A"/>
              </a:solidFill>
              <a:latin typeface="Raleway"/>
              <a:ea typeface="Raleway"/>
              <a:cs typeface="Raleway"/>
              <a:sym typeface="Raleway"/>
            </a:endParaRPr>
          </a:p>
          <a:p>
            <a:pPr indent="-358775" lvl="0" marL="571500" marR="50800" rtl="0" algn="l">
              <a:lnSpc>
                <a:spcPct val="115000"/>
              </a:lnSpc>
              <a:spcBef>
                <a:spcPts val="0"/>
              </a:spcBef>
              <a:spcAft>
                <a:spcPts val="0"/>
              </a:spcAft>
              <a:buClr>
                <a:srgbClr val="002F4A"/>
              </a:buClr>
              <a:buSzPts val="1050"/>
              <a:buFont typeface="Raleway"/>
              <a:buChar char="●"/>
            </a:pPr>
            <a:r>
              <a:rPr lang="en" sz="1050">
                <a:solidFill>
                  <a:srgbClr val="002F4A"/>
                </a:solidFill>
                <a:latin typeface="Raleway"/>
                <a:ea typeface="Raleway"/>
                <a:cs typeface="Raleway"/>
                <a:sym typeface="Raleway"/>
              </a:rPr>
              <a:t>related services</a:t>
            </a:r>
            <a:endParaRPr sz="1050">
              <a:solidFill>
                <a:srgbClr val="002F4A"/>
              </a:solidFill>
              <a:latin typeface="Raleway"/>
              <a:ea typeface="Raleway"/>
              <a:cs typeface="Raleway"/>
              <a:sym typeface="Raleway"/>
            </a:endParaRPr>
          </a:p>
          <a:p>
            <a:pPr indent="-358775" lvl="0" marL="571500" marR="50800" rtl="0" algn="l">
              <a:lnSpc>
                <a:spcPct val="115000"/>
              </a:lnSpc>
              <a:spcBef>
                <a:spcPts val="0"/>
              </a:spcBef>
              <a:spcAft>
                <a:spcPts val="0"/>
              </a:spcAft>
              <a:buClr>
                <a:srgbClr val="002F4A"/>
              </a:buClr>
              <a:buSzPts val="1050"/>
              <a:buFont typeface="Raleway"/>
              <a:buChar char="●"/>
            </a:pPr>
            <a:r>
              <a:rPr lang="en" sz="1050">
                <a:solidFill>
                  <a:srgbClr val="002F4A"/>
                </a:solidFill>
                <a:latin typeface="Raleway"/>
                <a:ea typeface="Raleway"/>
                <a:cs typeface="Raleway"/>
                <a:sym typeface="Raleway"/>
              </a:rPr>
              <a:t>community experiences</a:t>
            </a:r>
            <a:endParaRPr sz="1050">
              <a:solidFill>
                <a:srgbClr val="002F4A"/>
              </a:solidFill>
              <a:latin typeface="Raleway"/>
              <a:ea typeface="Raleway"/>
              <a:cs typeface="Raleway"/>
              <a:sym typeface="Raleway"/>
            </a:endParaRPr>
          </a:p>
          <a:p>
            <a:pPr indent="-358775" lvl="0" marL="571500" marR="50800" rtl="0" algn="l">
              <a:lnSpc>
                <a:spcPct val="115000"/>
              </a:lnSpc>
              <a:spcBef>
                <a:spcPts val="0"/>
              </a:spcBef>
              <a:spcAft>
                <a:spcPts val="0"/>
              </a:spcAft>
              <a:buClr>
                <a:srgbClr val="002F4A"/>
              </a:buClr>
              <a:buSzPts val="1050"/>
              <a:buFont typeface="Raleway"/>
              <a:buChar char="●"/>
            </a:pPr>
            <a:r>
              <a:rPr lang="en" sz="1050">
                <a:solidFill>
                  <a:srgbClr val="002F4A"/>
                </a:solidFill>
                <a:latin typeface="Raleway"/>
                <a:ea typeface="Raleway"/>
                <a:cs typeface="Raleway"/>
                <a:sym typeface="Raleway"/>
              </a:rPr>
              <a:t>development of employment &amp; other post-school adult living  objectives</a:t>
            </a:r>
            <a:endParaRPr sz="1050">
              <a:solidFill>
                <a:srgbClr val="002F4A"/>
              </a:solidFill>
              <a:latin typeface="Raleway"/>
              <a:ea typeface="Raleway"/>
              <a:cs typeface="Raleway"/>
              <a:sym typeface="Raleway"/>
            </a:endParaRPr>
          </a:p>
          <a:p>
            <a:pPr indent="-358775" lvl="0" marL="571500" marR="50800" rtl="0" algn="l">
              <a:lnSpc>
                <a:spcPct val="115000"/>
              </a:lnSpc>
              <a:spcBef>
                <a:spcPts val="0"/>
              </a:spcBef>
              <a:spcAft>
                <a:spcPts val="0"/>
              </a:spcAft>
              <a:buClr>
                <a:srgbClr val="002F4A"/>
              </a:buClr>
              <a:buSzPts val="1050"/>
              <a:buFont typeface="Raleway"/>
              <a:buChar char="●"/>
            </a:pPr>
            <a:r>
              <a:rPr lang="en" sz="1050" u="sng">
                <a:solidFill>
                  <a:srgbClr val="002F4A"/>
                </a:solidFill>
                <a:latin typeface="Raleway"/>
                <a:ea typeface="Raleway"/>
                <a:cs typeface="Raleway"/>
                <a:sym typeface="Raleway"/>
              </a:rPr>
              <a:t>if appropriate</a:t>
            </a:r>
            <a:r>
              <a:rPr lang="en" sz="1050">
                <a:solidFill>
                  <a:srgbClr val="002F4A"/>
                </a:solidFill>
                <a:latin typeface="Raleway"/>
                <a:ea typeface="Raleway"/>
                <a:cs typeface="Raleway"/>
                <a:sym typeface="Raleway"/>
              </a:rPr>
              <a:t>, acquisition of daily living skills &amp; functional vocational evaluation</a:t>
            </a:r>
            <a:endParaRPr sz="1050">
              <a:solidFill>
                <a:srgbClr val="002F4A"/>
              </a:solidFill>
              <a:latin typeface="Raleway"/>
              <a:ea typeface="Raleway"/>
              <a:cs typeface="Raleway"/>
              <a:sym typeface="Raleway"/>
            </a:endParaRPr>
          </a:p>
          <a:p>
            <a:pPr indent="0" lvl="0" marL="571500" marR="50800" rtl="0" algn="l">
              <a:lnSpc>
                <a:spcPct val="115000"/>
              </a:lnSpc>
              <a:spcBef>
                <a:spcPts val="0"/>
              </a:spcBef>
              <a:spcAft>
                <a:spcPts val="0"/>
              </a:spcAft>
              <a:buNone/>
            </a:pPr>
            <a:r>
              <a:t/>
            </a:r>
            <a:endParaRPr sz="1050">
              <a:solidFill>
                <a:srgbClr val="002F4A"/>
              </a:solidFill>
              <a:latin typeface="Raleway"/>
              <a:ea typeface="Raleway"/>
              <a:cs typeface="Raleway"/>
              <a:sym typeface="Raleway"/>
            </a:endParaRPr>
          </a:p>
          <a:p>
            <a:pPr indent="0" lvl="0" marL="0" marR="127000" rtl="0" algn="l">
              <a:lnSpc>
                <a:spcPct val="115000"/>
              </a:lnSpc>
              <a:spcBef>
                <a:spcPts val="0"/>
              </a:spcBef>
              <a:spcAft>
                <a:spcPts val="0"/>
              </a:spcAft>
              <a:buNone/>
            </a:pPr>
            <a:r>
              <a:rPr lang="en" sz="1050">
                <a:solidFill>
                  <a:srgbClr val="002F4A"/>
                </a:solidFill>
                <a:latin typeface="Raleway"/>
                <a:ea typeface="Raleway"/>
                <a:cs typeface="Raleway"/>
                <a:sym typeface="Raleway"/>
              </a:rPr>
              <a:t>Transition services for children with disabilities may be special education, if provided as specially designed instruction, or a related service, if required to assist a child with a disability to benefit from special education.</a:t>
            </a:r>
            <a:endParaRPr sz="1050">
              <a:solidFill>
                <a:srgbClr val="002F4A"/>
              </a:solidFill>
              <a:latin typeface="Raleway"/>
              <a:ea typeface="Raleway"/>
              <a:cs typeface="Raleway"/>
              <a:sym typeface="Raleway"/>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8"/>
          <p:cNvSpPr txBox="1"/>
          <p:nvPr/>
        </p:nvSpPr>
        <p:spPr>
          <a:xfrm>
            <a:off x="398225" y="2036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05"/>
              <a:buNone/>
            </a:pPr>
            <a:r>
              <a:rPr b="1" lang="en" sz="2240">
                <a:solidFill>
                  <a:srgbClr val="000000"/>
                </a:solidFill>
              </a:rPr>
              <a:t>Indicator 13 Checklist, Question 4; </a:t>
            </a:r>
            <a:r>
              <a:rPr lang="en" sz="2240">
                <a:solidFill>
                  <a:srgbClr val="000000"/>
                </a:solidFill>
              </a:rPr>
              <a:t>Are there transition services (activities) in the IEP that will reasonably enable the student to meet their postsecondary goals?</a:t>
            </a:r>
            <a:endParaRPr sz="2240">
              <a:solidFill>
                <a:srgbClr val="000000"/>
              </a:solidFill>
            </a:endParaRPr>
          </a:p>
        </p:txBody>
      </p:sp>
      <p:sp>
        <p:nvSpPr>
          <p:cNvPr id="364" name="Google Shape;364;p58"/>
          <p:cNvSpPr txBox="1"/>
          <p:nvPr/>
        </p:nvSpPr>
        <p:spPr>
          <a:xfrm>
            <a:off x="398225" y="1280900"/>
            <a:ext cx="8669700" cy="28101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sz="2400">
                <a:solidFill>
                  <a:srgbClr val="000000"/>
                </a:solidFill>
                <a:latin typeface="Raleway"/>
                <a:ea typeface="Raleway"/>
                <a:cs typeface="Raleway"/>
                <a:sym typeface="Raleway"/>
              </a:rPr>
              <a:t>Once the IEP team has considered the assessment results and developed the post-secondary goals, the team must determine the services/activities that will be provided to help the student move towards attaining the PSGs. </a:t>
            </a:r>
            <a:endParaRPr sz="2400">
              <a:solidFill>
                <a:srgbClr val="000000"/>
              </a:solidFill>
              <a:latin typeface="Raleway"/>
              <a:ea typeface="Raleway"/>
              <a:cs typeface="Raleway"/>
              <a:sym typeface="Raleway"/>
            </a:endParaRPr>
          </a:p>
          <a:p>
            <a:pPr indent="0" lvl="0" marL="0" rtl="0" algn="l">
              <a:spcBef>
                <a:spcPts val="0"/>
              </a:spcBef>
              <a:spcAft>
                <a:spcPts val="0"/>
              </a:spcAft>
              <a:buNone/>
            </a:pPr>
            <a:r>
              <a:t/>
            </a:r>
            <a:endParaRPr sz="1800">
              <a:solidFill>
                <a:srgbClr val="000000"/>
              </a:solidFill>
              <a:latin typeface="Raleway"/>
              <a:ea typeface="Raleway"/>
              <a:cs typeface="Raleway"/>
              <a:sym typeface="Raleway"/>
            </a:endParaRPr>
          </a:p>
          <a:p>
            <a:pPr indent="-358140" lvl="0" marL="457200" rtl="0" algn="l">
              <a:spcBef>
                <a:spcPts val="0"/>
              </a:spcBef>
              <a:spcAft>
                <a:spcPts val="0"/>
              </a:spcAft>
              <a:buClr>
                <a:srgbClr val="031492"/>
              </a:buClr>
              <a:buSzPct val="100000"/>
              <a:buFont typeface="Raleway"/>
              <a:buChar char="●"/>
            </a:pPr>
            <a:r>
              <a:rPr lang="en" sz="2400">
                <a:solidFill>
                  <a:srgbClr val="031492"/>
                </a:solidFill>
                <a:latin typeface="Raleway"/>
                <a:ea typeface="Raleway"/>
                <a:cs typeface="Raleway"/>
                <a:sym typeface="Raleway"/>
              </a:rPr>
              <a:t>Activities are </a:t>
            </a:r>
            <a:r>
              <a:rPr b="1" lang="en" sz="2400">
                <a:solidFill>
                  <a:srgbClr val="031492"/>
                </a:solidFill>
                <a:latin typeface="Raleway"/>
                <a:ea typeface="Raleway"/>
                <a:cs typeface="Raleway"/>
                <a:sym typeface="Raleway"/>
              </a:rPr>
              <a:t>one-time or short-term events</a:t>
            </a:r>
            <a:endParaRPr b="1" sz="2400">
              <a:solidFill>
                <a:srgbClr val="031492"/>
              </a:solidFill>
              <a:latin typeface="Raleway"/>
              <a:ea typeface="Raleway"/>
              <a:cs typeface="Raleway"/>
              <a:sym typeface="Raleway"/>
            </a:endParaRPr>
          </a:p>
          <a:p>
            <a:pPr indent="-358140" lvl="0" marL="457200" rtl="0" algn="l">
              <a:spcBef>
                <a:spcPts val="0"/>
              </a:spcBef>
              <a:spcAft>
                <a:spcPts val="0"/>
              </a:spcAft>
              <a:buClr>
                <a:srgbClr val="031492"/>
              </a:buClr>
              <a:buSzPct val="100000"/>
              <a:buFont typeface="Raleway"/>
              <a:buChar char="●"/>
            </a:pPr>
            <a:r>
              <a:rPr lang="en" sz="2400">
                <a:solidFill>
                  <a:srgbClr val="031492"/>
                </a:solidFill>
                <a:latin typeface="Raleway"/>
                <a:ea typeface="Raleway"/>
                <a:cs typeface="Raleway"/>
                <a:sym typeface="Raleway"/>
              </a:rPr>
              <a:t>Activities and Services listed on the IEP should be completed during timeframe of the current IEP</a:t>
            </a:r>
            <a:endParaRPr sz="2400">
              <a:solidFill>
                <a:srgbClr val="031492"/>
              </a:solidFill>
              <a:latin typeface="Raleway"/>
              <a:ea typeface="Raleway"/>
              <a:cs typeface="Raleway"/>
              <a:sym typeface="Raleway"/>
            </a:endParaRPr>
          </a:p>
          <a:p>
            <a:pPr indent="-358140" lvl="0" marL="457200" rtl="0" algn="l">
              <a:spcBef>
                <a:spcPts val="0"/>
              </a:spcBef>
              <a:spcAft>
                <a:spcPts val="0"/>
              </a:spcAft>
              <a:buClr>
                <a:srgbClr val="031492"/>
              </a:buClr>
              <a:buSzPct val="100000"/>
              <a:buFont typeface="Raleway"/>
              <a:buChar char="●"/>
            </a:pPr>
            <a:r>
              <a:rPr lang="en" sz="2400">
                <a:solidFill>
                  <a:srgbClr val="031492"/>
                </a:solidFill>
                <a:latin typeface="Raleway"/>
                <a:ea typeface="Raleway"/>
                <a:cs typeface="Raleway"/>
                <a:sym typeface="Raleway"/>
              </a:rPr>
              <a:t>There should be at least one activity or service listed for each PSG</a:t>
            </a:r>
            <a:endParaRPr sz="2400">
              <a:solidFill>
                <a:srgbClr val="031492"/>
              </a:solidFill>
              <a:latin typeface="Raleway"/>
              <a:ea typeface="Raleway"/>
              <a:cs typeface="Raleway"/>
              <a:sym typeface="Raleway"/>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9"/>
          <p:cNvSpPr txBox="1"/>
          <p:nvPr/>
        </p:nvSpPr>
        <p:spPr>
          <a:xfrm>
            <a:off x="311700" y="3712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05"/>
              <a:buNone/>
            </a:pPr>
            <a:r>
              <a:rPr b="1" lang="en" sz="2040">
                <a:solidFill>
                  <a:srgbClr val="000000"/>
                </a:solidFill>
              </a:rPr>
              <a:t>Indicator 13, Question 4</a:t>
            </a:r>
            <a:endParaRPr b="1" sz="2040">
              <a:solidFill>
                <a:srgbClr val="000000"/>
              </a:solidFill>
            </a:endParaRPr>
          </a:p>
          <a:p>
            <a:pPr indent="0" lvl="0" marL="0" rtl="0" algn="l">
              <a:lnSpc>
                <a:spcPct val="80000"/>
              </a:lnSpc>
              <a:spcBef>
                <a:spcPts val="0"/>
              </a:spcBef>
              <a:spcAft>
                <a:spcPts val="0"/>
              </a:spcAft>
              <a:buSzPts val="605"/>
              <a:buNone/>
            </a:pPr>
            <a:r>
              <a:rPr lang="en" sz="2040">
                <a:solidFill>
                  <a:srgbClr val="000000"/>
                </a:solidFill>
              </a:rPr>
              <a:t>(Planning Activities and/or Services)</a:t>
            </a:r>
            <a:endParaRPr sz="2040">
              <a:solidFill>
                <a:srgbClr val="000000"/>
              </a:solidFill>
            </a:endParaRPr>
          </a:p>
        </p:txBody>
      </p:sp>
      <p:sp>
        <p:nvSpPr>
          <p:cNvPr id="370" name="Google Shape;370;p59"/>
          <p:cNvSpPr txBox="1"/>
          <p:nvPr/>
        </p:nvSpPr>
        <p:spPr>
          <a:xfrm>
            <a:off x="311700" y="1140600"/>
            <a:ext cx="8520600" cy="28623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sz="1900">
                <a:solidFill>
                  <a:srgbClr val="000000"/>
                </a:solidFill>
                <a:latin typeface="Raleway"/>
                <a:ea typeface="Raleway"/>
                <a:cs typeface="Raleway"/>
                <a:sym typeface="Raleway"/>
              </a:rPr>
              <a:t>When planning annual activities and services for each student, some guiding questions for the team to review could include:</a:t>
            </a:r>
            <a:endParaRPr sz="1900">
              <a:solidFill>
                <a:srgbClr val="000000"/>
              </a:solidFill>
              <a:latin typeface="Raleway"/>
              <a:ea typeface="Raleway"/>
              <a:cs typeface="Raleway"/>
              <a:sym typeface="Raleway"/>
            </a:endParaRPr>
          </a:p>
          <a:p>
            <a:pPr indent="0" lvl="0" marL="0" rtl="0" algn="l">
              <a:spcBef>
                <a:spcPts val="0"/>
              </a:spcBef>
              <a:spcAft>
                <a:spcPts val="0"/>
              </a:spcAft>
              <a:buNone/>
            </a:pPr>
            <a:r>
              <a:t/>
            </a:r>
            <a:endParaRPr sz="1900">
              <a:solidFill>
                <a:srgbClr val="000000"/>
              </a:solidFill>
              <a:latin typeface="Raleway"/>
              <a:ea typeface="Raleway"/>
              <a:cs typeface="Raleway"/>
              <a:sym typeface="Raleway"/>
            </a:endParaRPr>
          </a:p>
          <a:p>
            <a:pPr indent="-349250" lvl="0" marL="457200" rtl="0" algn="l">
              <a:spcBef>
                <a:spcPts val="0"/>
              </a:spcBef>
              <a:spcAft>
                <a:spcPts val="0"/>
              </a:spcAft>
              <a:buClr>
                <a:srgbClr val="000000"/>
              </a:buClr>
              <a:buSzPts val="1900"/>
              <a:buFont typeface="Raleway"/>
              <a:buChar char="●"/>
            </a:pPr>
            <a:r>
              <a:rPr lang="en" sz="1900">
                <a:solidFill>
                  <a:srgbClr val="000000"/>
                </a:solidFill>
                <a:latin typeface="Raleway"/>
                <a:ea typeface="Raleway"/>
                <a:cs typeface="Raleway"/>
                <a:sym typeface="Raleway"/>
              </a:rPr>
              <a:t>What experiences or opportunities should the student have during this IEP year that move them toward achieving their post-secondary goals?</a:t>
            </a:r>
            <a:endParaRPr sz="1900">
              <a:solidFill>
                <a:srgbClr val="000000"/>
              </a:solidFill>
              <a:latin typeface="Raleway"/>
              <a:ea typeface="Raleway"/>
              <a:cs typeface="Raleway"/>
              <a:sym typeface="Raleway"/>
            </a:endParaRPr>
          </a:p>
          <a:p>
            <a:pPr indent="0" lvl="0" marL="457200" rtl="0" algn="l">
              <a:spcBef>
                <a:spcPts val="0"/>
              </a:spcBef>
              <a:spcAft>
                <a:spcPts val="0"/>
              </a:spcAft>
              <a:buNone/>
            </a:pPr>
            <a:r>
              <a:t/>
            </a:r>
            <a:endParaRPr sz="1000">
              <a:solidFill>
                <a:srgbClr val="000000"/>
              </a:solidFill>
              <a:latin typeface="Raleway"/>
              <a:ea typeface="Raleway"/>
              <a:cs typeface="Raleway"/>
              <a:sym typeface="Raleway"/>
            </a:endParaRPr>
          </a:p>
          <a:p>
            <a:pPr indent="-349250" lvl="0" marL="457200" rtl="0" algn="l">
              <a:spcBef>
                <a:spcPts val="0"/>
              </a:spcBef>
              <a:spcAft>
                <a:spcPts val="0"/>
              </a:spcAft>
              <a:buClr>
                <a:srgbClr val="000000"/>
              </a:buClr>
              <a:buSzPts val="1900"/>
              <a:buFont typeface="Raleway"/>
              <a:buChar char="●"/>
            </a:pPr>
            <a:r>
              <a:rPr lang="en" sz="1900">
                <a:solidFill>
                  <a:srgbClr val="000000"/>
                </a:solidFill>
                <a:latin typeface="Raleway"/>
                <a:ea typeface="Raleway"/>
                <a:cs typeface="Raleway"/>
                <a:sym typeface="Raleway"/>
              </a:rPr>
              <a:t>Do we know enough about the student’s vocational skills to design activities to support the identified goal? Do we need to consider work-based learning?</a:t>
            </a:r>
            <a:endParaRPr sz="1700">
              <a:solidFill>
                <a:srgbClr val="595959"/>
              </a:solidFill>
            </a:endParaRPr>
          </a:p>
        </p:txBody>
      </p:sp>
      <p:sp>
        <p:nvSpPr>
          <p:cNvPr id="371" name="Google Shape;371;p59"/>
          <p:cNvSpPr txBox="1"/>
          <p:nvPr/>
        </p:nvSpPr>
        <p:spPr>
          <a:xfrm>
            <a:off x="6166125" y="156025"/>
            <a:ext cx="1501200" cy="738900"/>
          </a:xfrm>
          <a:prstGeom prst="rect">
            <a:avLst/>
          </a:prstGeom>
          <a:solidFill>
            <a:srgbClr val="FFFFFF"/>
          </a:solidFill>
          <a:ln cap="flat" cmpd="sng" w="38100">
            <a:solidFill>
              <a:srgbClr val="03149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900" u="sng">
                <a:solidFill>
                  <a:srgbClr val="031492"/>
                </a:solidFill>
                <a:hlinkClick r:id="rId3">
                  <a:extLst>
                    <a:ext uri="{A12FA001-AC4F-418D-AE19-62706E023703}">
                      <ahyp:hlinkClr val="tx"/>
                    </a:ext>
                  </a:extLst>
                </a:hlinkClick>
              </a:rPr>
              <a:t>Possible Resource: Examples of Transition Services/Coordinated Set of Activities</a:t>
            </a:r>
            <a:endParaRPr sz="900">
              <a:solidFill>
                <a:srgbClr val="031492"/>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60"/>
          <p:cNvSpPr txBox="1"/>
          <p:nvPr/>
        </p:nvSpPr>
        <p:spPr>
          <a:xfrm>
            <a:off x="280225" y="1776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05"/>
              <a:buNone/>
            </a:pPr>
            <a:r>
              <a:rPr b="1" lang="en" sz="2440">
                <a:solidFill>
                  <a:srgbClr val="000000"/>
                </a:solidFill>
              </a:rPr>
              <a:t>Indicator 13, Question 4</a:t>
            </a:r>
            <a:endParaRPr b="1" sz="2440">
              <a:solidFill>
                <a:srgbClr val="000000"/>
              </a:solidFill>
            </a:endParaRPr>
          </a:p>
          <a:p>
            <a:pPr indent="0" lvl="0" marL="0" rtl="0" algn="l">
              <a:lnSpc>
                <a:spcPct val="80000"/>
              </a:lnSpc>
              <a:spcBef>
                <a:spcPts val="0"/>
              </a:spcBef>
              <a:spcAft>
                <a:spcPts val="0"/>
              </a:spcAft>
              <a:buSzPts val="605"/>
              <a:buNone/>
            </a:pPr>
            <a:r>
              <a:rPr lang="en" sz="2317">
                <a:solidFill>
                  <a:srgbClr val="000000"/>
                </a:solidFill>
              </a:rPr>
              <a:t>(What is the true purpose behind these activities or services?)</a:t>
            </a:r>
            <a:endParaRPr sz="2317">
              <a:solidFill>
                <a:srgbClr val="000000"/>
              </a:solidFill>
            </a:endParaRPr>
          </a:p>
        </p:txBody>
      </p:sp>
      <p:sp>
        <p:nvSpPr>
          <p:cNvPr id="377" name="Google Shape;377;p60"/>
          <p:cNvSpPr txBox="1"/>
          <p:nvPr/>
        </p:nvSpPr>
        <p:spPr>
          <a:xfrm>
            <a:off x="280225" y="1160550"/>
            <a:ext cx="8520600" cy="2822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sz="2300">
                <a:solidFill>
                  <a:srgbClr val="031492"/>
                </a:solidFill>
                <a:latin typeface="Raleway"/>
                <a:ea typeface="Raleway"/>
                <a:cs typeface="Raleway"/>
                <a:sym typeface="Raleway"/>
              </a:rPr>
              <a:t>Activities are intended for the student to make progress towards achieving their postsecondary goals (PSGs).</a:t>
            </a:r>
            <a:endParaRPr b="1" sz="2300">
              <a:solidFill>
                <a:srgbClr val="031492"/>
              </a:solidFill>
              <a:latin typeface="Raleway"/>
              <a:ea typeface="Raleway"/>
              <a:cs typeface="Raleway"/>
              <a:sym typeface="Raleway"/>
            </a:endParaRPr>
          </a:p>
          <a:p>
            <a:pPr indent="0" lvl="0" marL="0" rtl="0" algn="l">
              <a:spcBef>
                <a:spcPts val="0"/>
              </a:spcBef>
              <a:spcAft>
                <a:spcPts val="0"/>
              </a:spcAft>
              <a:buNone/>
            </a:pPr>
            <a:r>
              <a:t/>
            </a:r>
            <a:endParaRPr sz="2300">
              <a:solidFill>
                <a:srgbClr val="000000"/>
              </a:solidFill>
              <a:latin typeface="Raleway"/>
              <a:ea typeface="Raleway"/>
              <a:cs typeface="Raleway"/>
              <a:sym typeface="Raleway"/>
            </a:endParaRPr>
          </a:p>
          <a:p>
            <a:pPr indent="0" lvl="0" marL="0" rtl="0" algn="l">
              <a:spcBef>
                <a:spcPts val="0"/>
              </a:spcBef>
              <a:spcAft>
                <a:spcPts val="0"/>
              </a:spcAft>
              <a:buNone/>
            </a:pPr>
            <a:r>
              <a:rPr lang="en" sz="2300">
                <a:solidFill>
                  <a:srgbClr val="000000"/>
                </a:solidFill>
                <a:latin typeface="Raleway"/>
                <a:ea typeface="Raleway"/>
                <a:cs typeface="Raleway"/>
                <a:sym typeface="Raleway"/>
              </a:rPr>
              <a:t>This is where students learn about what it takes to move their goals from </a:t>
            </a:r>
            <a:r>
              <a:rPr b="1" lang="en" sz="2300">
                <a:solidFill>
                  <a:srgbClr val="031492"/>
                </a:solidFill>
                <a:latin typeface="Raleway"/>
                <a:ea typeface="Raleway"/>
                <a:cs typeface="Raleway"/>
                <a:sym typeface="Raleway"/>
              </a:rPr>
              <a:t>dreams</a:t>
            </a:r>
            <a:r>
              <a:rPr b="1" lang="en" sz="2300">
                <a:solidFill>
                  <a:srgbClr val="000000"/>
                </a:solidFill>
                <a:latin typeface="Raleway"/>
                <a:ea typeface="Raleway"/>
                <a:cs typeface="Raleway"/>
                <a:sym typeface="Raleway"/>
              </a:rPr>
              <a:t> </a:t>
            </a:r>
            <a:r>
              <a:rPr lang="en" sz="2300">
                <a:solidFill>
                  <a:srgbClr val="000000"/>
                </a:solidFill>
                <a:latin typeface="Raleway"/>
                <a:ea typeface="Raleway"/>
                <a:cs typeface="Raleway"/>
                <a:sym typeface="Raleway"/>
              </a:rPr>
              <a:t>to </a:t>
            </a:r>
            <a:r>
              <a:rPr b="1" lang="en" sz="2300">
                <a:solidFill>
                  <a:srgbClr val="031492"/>
                </a:solidFill>
                <a:latin typeface="Raleway"/>
                <a:ea typeface="Raleway"/>
                <a:cs typeface="Raleway"/>
                <a:sym typeface="Raleway"/>
              </a:rPr>
              <a:t>reality.</a:t>
            </a:r>
            <a:endParaRPr b="1" sz="2300">
              <a:solidFill>
                <a:srgbClr val="031492"/>
              </a:solidFill>
              <a:latin typeface="Raleway"/>
              <a:ea typeface="Raleway"/>
              <a:cs typeface="Raleway"/>
              <a:sym typeface="Raleway"/>
            </a:endParaRPr>
          </a:p>
          <a:p>
            <a:pPr indent="0" lvl="0" marL="0" rtl="0" algn="l">
              <a:spcBef>
                <a:spcPts val="0"/>
              </a:spcBef>
              <a:spcAft>
                <a:spcPts val="0"/>
              </a:spcAft>
              <a:buNone/>
            </a:pPr>
            <a:r>
              <a:t/>
            </a:r>
            <a:endParaRPr sz="2300">
              <a:solidFill>
                <a:srgbClr val="000000"/>
              </a:solidFill>
              <a:latin typeface="Raleway"/>
              <a:ea typeface="Raleway"/>
              <a:cs typeface="Raleway"/>
              <a:sym typeface="Raleway"/>
            </a:endParaRPr>
          </a:p>
          <a:p>
            <a:pPr indent="0" lvl="0" marL="0" rtl="0" algn="l">
              <a:spcBef>
                <a:spcPts val="0"/>
              </a:spcBef>
              <a:spcAft>
                <a:spcPts val="0"/>
              </a:spcAft>
              <a:buNone/>
            </a:pPr>
            <a:r>
              <a:rPr lang="en" sz="2300" u="sng">
                <a:solidFill>
                  <a:srgbClr val="000000"/>
                </a:solidFill>
                <a:latin typeface="Raleway"/>
                <a:ea typeface="Raleway"/>
                <a:cs typeface="Raleway"/>
                <a:sym typeface="Raleway"/>
              </a:rPr>
              <a:t>Example:</a:t>
            </a:r>
            <a:r>
              <a:rPr lang="en" sz="2300">
                <a:solidFill>
                  <a:srgbClr val="000000"/>
                </a:solidFill>
                <a:latin typeface="Raleway"/>
                <a:ea typeface="Raleway"/>
                <a:cs typeface="Raleway"/>
                <a:sym typeface="Raleway"/>
              </a:rPr>
              <a:t> It’s OK for a 14 year old that’s never played football to have an employment PSG of playing football in the NFL. The activities will then be focused on understanding the steps of becoming an NFL football player - moving future PSGs towards more realistic targets.</a:t>
            </a:r>
            <a:endParaRPr sz="1800">
              <a:solidFill>
                <a:srgbClr val="03149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61"/>
          <p:cNvSpPr txBox="1"/>
          <p:nvPr/>
        </p:nvSpPr>
        <p:spPr>
          <a:xfrm>
            <a:off x="311700" y="2484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88"/>
              <a:buNone/>
            </a:pPr>
            <a:r>
              <a:rPr b="1" lang="en" sz="2450">
                <a:solidFill>
                  <a:srgbClr val="000000"/>
                </a:solidFill>
              </a:rPr>
              <a:t>Indicator 13, Question 4</a:t>
            </a:r>
            <a:endParaRPr b="1" sz="2450">
              <a:solidFill>
                <a:srgbClr val="000000"/>
              </a:solidFill>
            </a:endParaRPr>
          </a:p>
          <a:p>
            <a:pPr indent="0" lvl="0" marL="0" rtl="0" algn="l">
              <a:lnSpc>
                <a:spcPct val="80000"/>
              </a:lnSpc>
              <a:spcBef>
                <a:spcPts val="0"/>
              </a:spcBef>
              <a:spcAft>
                <a:spcPts val="0"/>
              </a:spcAft>
              <a:buSzPts val="688"/>
              <a:buNone/>
            </a:pPr>
            <a:r>
              <a:rPr lang="en" sz="2102">
                <a:solidFill>
                  <a:srgbClr val="000000"/>
                </a:solidFill>
              </a:rPr>
              <a:t>(Requirements to indicate transition services and activities on the IEP)</a:t>
            </a:r>
            <a:endParaRPr sz="2102">
              <a:solidFill>
                <a:srgbClr val="000000"/>
              </a:solidFill>
            </a:endParaRPr>
          </a:p>
        </p:txBody>
      </p:sp>
      <p:sp>
        <p:nvSpPr>
          <p:cNvPr id="383" name="Google Shape;383;p61"/>
          <p:cNvSpPr txBox="1"/>
          <p:nvPr/>
        </p:nvSpPr>
        <p:spPr>
          <a:xfrm>
            <a:off x="311700" y="1246175"/>
            <a:ext cx="8520600" cy="26916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rgbClr val="595959"/>
              </a:buClr>
              <a:buSzPts val="1800"/>
              <a:buAutoNum type="arabicPeriod"/>
            </a:pPr>
            <a:r>
              <a:rPr lang="en" sz="1800">
                <a:solidFill>
                  <a:srgbClr val="595959"/>
                </a:solidFill>
              </a:rPr>
              <a:t>Provide a description of the service or activity that will be completed</a:t>
            </a:r>
            <a:endParaRPr sz="1800">
              <a:solidFill>
                <a:srgbClr val="595959"/>
              </a:solidFill>
            </a:endParaRPr>
          </a:p>
          <a:p>
            <a:pPr indent="-342900" lvl="0" marL="457200" rtl="0" algn="l">
              <a:lnSpc>
                <a:spcPct val="115000"/>
              </a:lnSpc>
              <a:spcBef>
                <a:spcPts val="0"/>
              </a:spcBef>
              <a:spcAft>
                <a:spcPts val="0"/>
              </a:spcAft>
              <a:buClr>
                <a:srgbClr val="595959"/>
              </a:buClr>
              <a:buSzPts val="1800"/>
              <a:buAutoNum type="arabicPeriod"/>
            </a:pPr>
            <a:r>
              <a:rPr lang="en" sz="1800">
                <a:solidFill>
                  <a:srgbClr val="595959"/>
                </a:solidFill>
              </a:rPr>
              <a:t>Provide the title and agency of the responsible adult to ensure the activity or service occurs - </a:t>
            </a:r>
            <a:r>
              <a:rPr b="1" lang="en" sz="1800">
                <a:solidFill>
                  <a:srgbClr val="595959"/>
                </a:solidFill>
              </a:rPr>
              <a:t>note, this must be an adult</a:t>
            </a:r>
            <a:endParaRPr b="1" sz="1800">
              <a:solidFill>
                <a:srgbClr val="595959"/>
              </a:solidFill>
            </a:endParaRPr>
          </a:p>
          <a:p>
            <a:pPr indent="-342900" lvl="0" marL="457200" rtl="0" algn="l">
              <a:lnSpc>
                <a:spcPct val="115000"/>
              </a:lnSpc>
              <a:spcBef>
                <a:spcPts val="0"/>
              </a:spcBef>
              <a:spcAft>
                <a:spcPts val="0"/>
              </a:spcAft>
              <a:buClr>
                <a:srgbClr val="595959"/>
              </a:buClr>
              <a:buSzPts val="1800"/>
              <a:buAutoNum type="arabicPeriod"/>
            </a:pPr>
            <a:r>
              <a:rPr lang="en" sz="1800">
                <a:solidFill>
                  <a:srgbClr val="595959"/>
                </a:solidFill>
              </a:rPr>
              <a:t>The district must ensure ALL transition activities are completed by the next annual IEP (it cannot be an activity that will be completed in 2 or 3 or 7 years)</a:t>
            </a:r>
            <a:endParaRPr sz="1800">
              <a:solidFill>
                <a:srgbClr val="595959"/>
              </a:solidFill>
            </a:endParaRPr>
          </a:p>
          <a:p>
            <a:pPr indent="-342900" lvl="0" marL="457200" rtl="0" algn="l">
              <a:lnSpc>
                <a:spcPct val="115000"/>
              </a:lnSpc>
              <a:spcBef>
                <a:spcPts val="0"/>
              </a:spcBef>
              <a:spcAft>
                <a:spcPts val="0"/>
              </a:spcAft>
              <a:buClr>
                <a:srgbClr val="595959"/>
              </a:buClr>
              <a:buSzPts val="1800"/>
              <a:buAutoNum type="arabicPeriod"/>
            </a:pPr>
            <a:r>
              <a:rPr lang="en" sz="1800">
                <a:solidFill>
                  <a:srgbClr val="595959"/>
                </a:solidFill>
              </a:rPr>
              <a:t>Each activity </a:t>
            </a:r>
            <a:r>
              <a:rPr b="1" lang="en" sz="1800">
                <a:solidFill>
                  <a:srgbClr val="595959"/>
                </a:solidFill>
              </a:rPr>
              <a:t>must</a:t>
            </a:r>
            <a:r>
              <a:rPr lang="en" sz="1800">
                <a:solidFill>
                  <a:srgbClr val="595959"/>
                </a:solidFill>
              </a:rPr>
              <a:t> be linked to at least one PSG (it could align with two or three and that’s okay)</a:t>
            </a:r>
            <a:endParaRPr sz="1800">
              <a:solidFill>
                <a:srgbClr val="595959"/>
              </a:solidFill>
            </a:endParaRPr>
          </a:p>
          <a:p>
            <a:pPr indent="-342900" lvl="0" marL="457200" rtl="0" algn="l">
              <a:lnSpc>
                <a:spcPct val="115000"/>
              </a:lnSpc>
              <a:spcBef>
                <a:spcPts val="0"/>
              </a:spcBef>
              <a:spcAft>
                <a:spcPts val="0"/>
              </a:spcAft>
              <a:buClr>
                <a:srgbClr val="595959"/>
              </a:buClr>
              <a:buSzPts val="1800"/>
              <a:buAutoNum type="arabicPeriod"/>
            </a:pPr>
            <a:r>
              <a:rPr lang="en" sz="1800">
                <a:solidFill>
                  <a:srgbClr val="595959"/>
                </a:solidFill>
              </a:rPr>
              <a:t>You must have a minimum of 2 transition services/activities per student</a:t>
            </a:r>
            <a:endParaRPr sz="1800">
              <a:solidFill>
                <a:srgbClr val="595959"/>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62"/>
          <p:cNvSpPr txBox="1"/>
          <p:nvPr/>
        </p:nvSpPr>
        <p:spPr>
          <a:xfrm>
            <a:off x="272375" y="2326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523"/>
              <a:buNone/>
            </a:pPr>
            <a:r>
              <a:rPr b="1" lang="en" sz="2230">
                <a:solidFill>
                  <a:srgbClr val="000000"/>
                </a:solidFill>
              </a:rPr>
              <a:t>Indicator 13, Question 4</a:t>
            </a:r>
            <a:endParaRPr b="1" sz="2230">
              <a:solidFill>
                <a:srgbClr val="000000"/>
              </a:solidFill>
            </a:endParaRPr>
          </a:p>
          <a:p>
            <a:pPr indent="0" lvl="0" marL="0" rtl="0" algn="l">
              <a:lnSpc>
                <a:spcPct val="90000"/>
              </a:lnSpc>
              <a:spcBef>
                <a:spcPts val="0"/>
              </a:spcBef>
              <a:spcAft>
                <a:spcPts val="0"/>
              </a:spcAft>
              <a:buSzPts val="523"/>
              <a:buNone/>
            </a:pPr>
            <a:r>
              <a:rPr lang="en" sz="2230">
                <a:solidFill>
                  <a:srgbClr val="000000"/>
                </a:solidFill>
              </a:rPr>
              <a:t>(Which adult should be listed as the individual responsible for ensuring transition activities occur?)</a:t>
            </a:r>
            <a:endParaRPr b="1" sz="2230">
              <a:solidFill>
                <a:srgbClr val="000000"/>
              </a:solidFill>
            </a:endParaRPr>
          </a:p>
        </p:txBody>
      </p:sp>
      <p:sp>
        <p:nvSpPr>
          <p:cNvPr id="389" name="Google Shape;389;p62"/>
          <p:cNvSpPr txBox="1"/>
          <p:nvPr/>
        </p:nvSpPr>
        <p:spPr>
          <a:xfrm>
            <a:off x="311700" y="1367375"/>
            <a:ext cx="8520600" cy="26916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rmAutofit fontScale="85000" lnSpcReduction="10000"/>
          </a:bodyPr>
          <a:lstStyle/>
          <a:p>
            <a:pPr indent="0" lvl="0" marL="0" rtl="0" algn="l">
              <a:lnSpc>
                <a:spcPct val="115000"/>
              </a:lnSpc>
              <a:spcBef>
                <a:spcPts val="0"/>
              </a:spcBef>
              <a:spcAft>
                <a:spcPts val="0"/>
              </a:spcAft>
              <a:buNone/>
            </a:pPr>
            <a:r>
              <a:rPr lang="en" sz="1800">
                <a:solidFill>
                  <a:srgbClr val="595959"/>
                </a:solidFill>
              </a:rPr>
              <a:t>*It should not always be the IEP Case Manager* Any adult can assist the student in completing transition activities, but they must be adult-led, meaning the adult gets the student rolling and supports the completion of the activity</a:t>
            </a:r>
            <a:endParaRPr sz="1800">
              <a:solidFill>
                <a:srgbClr val="595959"/>
              </a:solidFill>
            </a:endParaRPr>
          </a:p>
          <a:p>
            <a:pPr indent="0" lvl="0" marL="0" rtl="0" algn="l">
              <a:lnSpc>
                <a:spcPct val="115000"/>
              </a:lnSpc>
              <a:spcBef>
                <a:spcPts val="0"/>
              </a:spcBef>
              <a:spcAft>
                <a:spcPts val="0"/>
              </a:spcAft>
              <a:buNone/>
            </a:pPr>
            <a:r>
              <a:t/>
            </a:r>
            <a:endParaRPr sz="1800">
              <a:solidFill>
                <a:srgbClr val="595959"/>
              </a:solidFill>
            </a:endParaRPr>
          </a:p>
          <a:p>
            <a:pPr indent="0" lvl="0" marL="0" rtl="0" algn="l">
              <a:lnSpc>
                <a:spcPct val="115000"/>
              </a:lnSpc>
              <a:spcBef>
                <a:spcPts val="0"/>
              </a:spcBef>
              <a:spcAft>
                <a:spcPts val="0"/>
              </a:spcAft>
              <a:buNone/>
            </a:pPr>
            <a:r>
              <a:rPr b="1" lang="en" sz="1800">
                <a:solidFill>
                  <a:srgbClr val="031492"/>
                </a:solidFill>
              </a:rPr>
              <a:t>Example:</a:t>
            </a:r>
            <a:r>
              <a:rPr lang="en" sz="1800">
                <a:solidFill>
                  <a:srgbClr val="595959"/>
                </a:solidFill>
              </a:rPr>
              <a:t> If a student is interested in joining the army after high school and the school counselor is the link to the army recruiter for all students; then the school counselor can (and should) be the one helping the student connect to the recruiters - you would list the school counselor as the adult who is responsible for this activity</a:t>
            </a:r>
            <a:endParaRPr sz="1800">
              <a:solidFill>
                <a:srgbClr val="595959"/>
              </a:solidFill>
            </a:endParaRPr>
          </a:p>
          <a:p>
            <a:pPr indent="-325755" lvl="0" marL="457200" rtl="0" algn="l">
              <a:lnSpc>
                <a:spcPct val="115000"/>
              </a:lnSpc>
              <a:spcBef>
                <a:spcPts val="0"/>
              </a:spcBef>
              <a:spcAft>
                <a:spcPts val="0"/>
              </a:spcAft>
              <a:buClr>
                <a:srgbClr val="595959"/>
              </a:buClr>
              <a:buSzPct val="100000"/>
              <a:buChar char="-"/>
            </a:pPr>
            <a:r>
              <a:rPr lang="en" sz="1800">
                <a:solidFill>
                  <a:srgbClr val="595959"/>
                </a:solidFill>
              </a:rPr>
              <a:t>Think about using activities as a way for students to find the natural connection to a resource. (this is something we need to be able to do as adults, so we need to teach it now)</a:t>
            </a:r>
            <a:endParaRPr sz="1800">
              <a:solidFill>
                <a:srgbClr val="595959"/>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63"/>
          <p:cNvSpPr txBox="1"/>
          <p:nvPr/>
        </p:nvSpPr>
        <p:spPr>
          <a:xfrm>
            <a:off x="311700" y="2562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05"/>
              <a:buNone/>
            </a:pPr>
            <a:r>
              <a:rPr b="1" lang="en" sz="2540">
                <a:solidFill>
                  <a:srgbClr val="000000"/>
                </a:solidFill>
              </a:rPr>
              <a:t>Indicator 13, Question 4</a:t>
            </a:r>
            <a:endParaRPr b="1" sz="2540">
              <a:solidFill>
                <a:srgbClr val="000000"/>
              </a:solidFill>
            </a:endParaRPr>
          </a:p>
          <a:p>
            <a:pPr indent="0" lvl="0" marL="0" rtl="0" algn="l">
              <a:lnSpc>
                <a:spcPct val="80000"/>
              </a:lnSpc>
              <a:spcBef>
                <a:spcPts val="0"/>
              </a:spcBef>
              <a:spcAft>
                <a:spcPts val="0"/>
              </a:spcAft>
              <a:buSzPts val="605"/>
              <a:buNone/>
            </a:pPr>
            <a:r>
              <a:rPr lang="en" sz="2540">
                <a:solidFill>
                  <a:srgbClr val="000000"/>
                </a:solidFill>
              </a:rPr>
              <a:t>(Evidence Tips for Activities and Services)</a:t>
            </a:r>
            <a:endParaRPr b="1" sz="2540">
              <a:solidFill>
                <a:srgbClr val="000000"/>
              </a:solidFill>
            </a:endParaRPr>
          </a:p>
        </p:txBody>
      </p:sp>
      <p:sp>
        <p:nvSpPr>
          <p:cNvPr id="395" name="Google Shape;395;p63"/>
          <p:cNvSpPr txBox="1"/>
          <p:nvPr/>
        </p:nvSpPr>
        <p:spPr>
          <a:xfrm>
            <a:off x="260825" y="1169300"/>
            <a:ext cx="8520600" cy="28731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95000"/>
              </a:lnSpc>
              <a:spcBef>
                <a:spcPts val="0"/>
              </a:spcBef>
              <a:spcAft>
                <a:spcPts val="0"/>
              </a:spcAft>
              <a:buSzPts val="1018"/>
              <a:buNone/>
            </a:pPr>
            <a:r>
              <a:rPr lang="en" sz="1696">
                <a:solidFill>
                  <a:srgbClr val="000000"/>
                </a:solidFill>
                <a:latin typeface="Raleway"/>
                <a:ea typeface="Raleway"/>
                <a:cs typeface="Raleway"/>
                <a:sym typeface="Raleway"/>
              </a:rPr>
              <a:t>Capture transition activities with an artifact</a:t>
            </a:r>
            <a:endParaRPr sz="1696">
              <a:solidFill>
                <a:srgbClr val="000000"/>
              </a:solidFill>
              <a:latin typeface="Raleway"/>
              <a:ea typeface="Raleway"/>
              <a:cs typeface="Raleway"/>
              <a:sym typeface="Raleway"/>
            </a:endParaRPr>
          </a:p>
          <a:p>
            <a:pPr indent="-336347" lvl="0" marL="342900" rtl="0" algn="l">
              <a:lnSpc>
                <a:spcPct val="95000"/>
              </a:lnSpc>
              <a:spcBef>
                <a:spcPts val="1200"/>
              </a:spcBef>
              <a:spcAft>
                <a:spcPts val="0"/>
              </a:spcAft>
              <a:buClr>
                <a:srgbClr val="000000"/>
              </a:buClr>
              <a:buSzPts val="1697"/>
              <a:buFont typeface="Raleway"/>
              <a:buChar char="●"/>
            </a:pPr>
            <a:r>
              <a:rPr lang="en" sz="1696">
                <a:solidFill>
                  <a:srgbClr val="000000"/>
                </a:solidFill>
                <a:latin typeface="Raleway"/>
                <a:ea typeface="Raleway"/>
                <a:cs typeface="Raleway"/>
                <a:sym typeface="Raleway"/>
              </a:rPr>
              <a:t>Demonstrate student completed activity</a:t>
            </a:r>
            <a:endParaRPr sz="1696">
              <a:solidFill>
                <a:srgbClr val="000000"/>
              </a:solidFill>
              <a:latin typeface="Raleway"/>
              <a:ea typeface="Raleway"/>
              <a:cs typeface="Raleway"/>
              <a:sym typeface="Raleway"/>
            </a:endParaRPr>
          </a:p>
          <a:p>
            <a:pPr indent="-336347" lvl="0" marL="342900" rtl="0" algn="l">
              <a:lnSpc>
                <a:spcPct val="95000"/>
              </a:lnSpc>
              <a:spcBef>
                <a:spcPts val="0"/>
              </a:spcBef>
              <a:spcAft>
                <a:spcPts val="0"/>
              </a:spcAft>
              <a:buClr>
                <a:srgbClr val="02117F"/>
              </a:buClr>
              <a:buSzPts val="1697"/>
              <a:buFont typeface="Raleway"/>
              <a:buChar char="●"/>
            </a:pPr>
            <a:r>
              <a:rPr b="1" lang="en" sz="1696">
                <a:solidFill>
                  <a:srgbClr val="02117F"/>
                </a:solidFill>
                <a:latin typeface="Raleway"/>
                <a:ea typeface="Raleway"/>
                <a:cs typeface="Raleway"/>
                <a:sym typeface="Raleway"/>
              </a:rPr>
              <a:t>Conduct ongoing transition assessment</a:t>
            </a:r>
            <a:endParaRPr b="1" sz="1696">
              <a:solidFill>
                <a:srgbClr val="02117F"/>
              </a:solidFill>
              <a:latin typeface="Raleway"/>
              <a:ea typeface="Raleway"/>
              <a:cs typeface="Raleway"/>
              <a:sym typeface="Raleway"/>
            </a:endParaRPr>
          </a:p>
          <a:p>
            <a:pPr indent="-336347" lvl="0" marL="342900" rtl="0" algn="l">
              <a:lnSpc>
                <a:spcPct val="95000"/>
              </a:lnSpc>
              <a:spcBef>
                <a:spcPts val="0"/>
              </a:spcBef>
              <a:spcAft>
                <a:spcPts val="0"/>
              </a:spcAft>
              <a:buClr>
                <a:srgbClr val="000000"/>
              </a:buClr>
              <a:buSzPts val="1697"/>
              <a:buFont typeface="Raleway"/>
              <a:buChar char="●"/>
            </a:pPr>
            <a:r>
              <a:rPr lang="en" sz="1696">
                <a:solidFill>
                  <a:srgbClr val="000000"/>
                </a:solidFill>
                <a:latin typeface="Raleway"/>
                <a:ea typeface="Raleway"/>
                <a:cs typeface="Raleway"/>
                <a:sym typeface="Raleway"/>
              </a:rPr>
              <a:t>Help student make progress toward PSGs</a:t>
            </a:r>
            <a:endParaRPr sz="1696">
              <a:solidFill>
                <a:srgbClr val="000000"/>
              </a:solidFill>
              <a:latin typeface="Raleway"/>
              <a:ea typeface="Raleway"/>
              <a:cs typeface="Raleway"/>
              <a:sym typeface="Raleway"/>
            </a:endParaRPr>
          </a:p>
          <a:p>
            <a:pPr indent="-336347" lvl="0" marL="342900" rtl="0" algn="l">
              <a:lnSpc>
                <a:spcPct val="95000"/>
              </a:lnSpc>
              <a:spcBef>
                <a:spcPts val="0"/>
              </a:spcBef>
              <a:spcAft>
                <a:spcPts val="0"/>
              </a:spcAft>
              <a:buClr>
                <a:srgbClr val="000000"/>
              </a:buClr>
              <a:buSzPts val="1697"/>
              <a:buFont typeface="Raleway"/>
              <a:buChar char="●"/>
            </a:pPr>
            <a:r>
              <a:rPr lang="en" sz="1696">
                <a:solidFill>
                  <a:srgbClr val="000000"/>
                </a:solidFill>
                <a:latin typeface="Raleway"/>
                <a:ea typeface="Raleway"/>
                <a:cs typeface="Raleway"/>
                <a:sym typeface="Raleway"/>
              </a:rPr>
              <a:t>Discuss results-make magic happen!</a:t>
            </a:r>
            <a:endParaRPr sz="1696">
              <a:solidFill>
                <a:srgbClr val="000000"/>
              </a:solidFill>
              <a:latin typeface="Raleway"/>
              <a:ea typeface="Raleway"/>
              <a:cs typeface="Raleway"/>
              <a:sym typeface="Raleway"/>
            </a:endParaRPr>
          </a:p>
          <a:p>
            <a:pPr indent="0" lvl="0" marL="0" rtl="0" algn="l">
              <a:lnSpc>
                <a:spcPct val="95000"/>
              </a:lnSpc>
              <a:spcBef>
                <a:spcPts val="1200"/>
              </a:spcBef>
              <a:spcAft>
                <a:spcPts val="0"/>
              </a:spcAft>
              <a:buSzPts val="1018"/>
              <a:buNone/>
            </a:pPr>
            <a:r>
              <a:rPr b="1" lang="en" sz="1696">
                <a:solidFill>
                  <a:srgbClr val="031492"/>
                </a:solidFill>
                <a:latin typeface="Raleway"/>
                <a:ea typeface="Raleway"/>
                <a:cs typeface="Raleway"/>
                <a:sym typeface="Raleway"/>
              </a:rPr>
              <a:t>Idea:</a:t>
            </a:r>
            <a:r>
              <a:rPr b="1" lang="en" sz="1696">
                <a:solidFill>
                  <a:srgbClr val="000000"/>
                </a:solidFill>
                <a:latin typeface="Raleway"/>
                <a:ea typeface="Raleway"/>
                <a:cs typeface="Raleway"/>
                <a:sym typeface="Raleway"/>
              </a:rPr>
              <a:t> </a:t>
            </a:r>
            <a:r>
              <a:rPr lang="en" sz="1696">
                <a:solidFill>
                  <a:srgbClr val="000000"/>
                </a:solidFill>
                <a:latin typeface="Raleway"/>
                <a:ea typeface="Raleway"/>
                <a:cs typeface="Raleway"/>
                <a:sym typeface="Raleway"/>
              </a:rPr>
              <a:t>duplicate present IEP after it’s finalized, and start capturing activities as they happen</a:t>
            </a:r>
            <a:endParaRPr sz="1696">
              <a:solidFill>
                <a:srgbClr val="000000"/>
              </a:solidFill>
              <a:latin typeface="Raleway"/>
              <a:ea typeface="Raleway"/>
              <a:cs typeface="Raleway"/>
              <a:sym typeface="Raleway"/>
            </a:endParaRPr>
          </a:p>
          <a:p>
            <a:pPr indent="0" lvl="0" marL="0" rtl="0" algn="l">
              <a:lnSpc>
                <a:spcPct val="95000"/>
              </a:lnSpc>
              <a:spcBef>
                <a:spcPts val="1200"/>
              </a:spcBef>
              <a:spcAft>
                <a:spcPts val="1200"/>
              </a:spcAft>
              <a:buSzPts val="1018"/>
              <a:buNone/>
            </a:pPr>
            <a:r>
              <a:rPr b="1" lang="en" sz="1696">
                <a:solidFill>
                  <a:srgbClr val="031492"/>
                </a:solidFill>
                <a:latin typeface="Raleway"/>
                <a:ea typeface="Raleway"/>
                <a:cs typeface="Raleway"/>
                <a:sym typeface="Raleway"/>
              </a:rPr>
              <a:t>Another idea:</a:t>
            </a:r>
            <a:r>
              <a:rPr lang="en" sz="1696">
                <a:solidFill>
                  <a:srgbClr val="031492"/>
                </a:solidFill>
                <a:latin typeface="Raleway"/>
                <a:ea typeface="Raleway"/>
                <a:cs typeface="Raleway"/>
                <a:sym typeface="Raleway"/>
              </a:rPr>
              <a:t> </a:t>
            </a:r>
            <a:r>
              <a:rPr lang="en" sz="1696">
                <a:solidFill>
                  <a:srgbClr val="000000"/>
                </a:solidFill>
                <a:latin typeface="Raleway"/>
                <a:ea typeface="Raleway"/>
                <a:cs typeface="Raleway"/>
                <a:sym typeface="Raleway"/>
              </a:rPr>
              <a:t>upload all artifacts (informal transition assessments) as one notes page to document the completion of the year’s transition activities</a:t>
            </a:r>
            <a:endParaRPr sz="1565">
              <a:solidFill>
                <a:srgbClr val="59595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8"/>
          <p:cNvSpPr/>
          <p:nvPr/>
        </p:nvSpPr>
        <p:spPr>
          <a:xfrm>
            <a:off x="0" y="4928450"/>
            <a:ext cx="9144000" cy="2151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6" name="Google Shape;156;p28"/>
          <p:cNvSpPr/>
          <p:nvPr/>
        </p:nvSpPr>
        <p:spPr>
          <a:xfrm>
            <a:off x="0" y="4773350"/>
            <a:ext cx="9144000" cy="1047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57" name="Google Shape;157;p28"/>
          <p:cNvPicPr preferRelativeResize="0"/>
          <p:nvPr/>
        </p:nvPicPr>
        <p:blipFill rotWithShape="1">
          <a:blip r:embed="rId3">
            <a:alphaModFix/>
          </a:blip>
          <a:srcRect b="0" l="-22639" r="0" t="-25517"/>
          <a:stretch/>
        </p:blipFill>
        <p:spPr>
          <a:xfrm>
            <a:off x="7905750" y="3971925"/>
            <a:ext cx="1238250" cy="1171575"/>
          </a:xfrm>
          <a:prstGeom prst="rect">
            <a:avLst/>
          </a:prstGeom>
          <a:noFill/>
          <a:ln>
            <a:noFill/>
          </a:ln>
        </p:spPr>
      </p:pic>
      <p:pic>
        <p:nvPicPr>
          <p:cNvPr id="158" name="Google Shape;158;p28"/>
          <p:cNvPicPr preferRelativeResize="0"/>
          <p:nvPr/>
        </p:nvPicPr>
        <p:blipFill>
          <a:blip r:embed="rId4">
            <a:alphaModFix/>
          </a:blip>
          <a:stretch>
            <a:fillRect/>
          </a:stretch>
        </p:blipFill>
        <p:spPr>
          <a:xfrm>
            <a:off x="0" y="4174125"/>
            <a:ext cx="1238250" cy="969375"/>
          </a:xfrm>
          <a:prstGeom prst="rect">
            <a:avLst/>
          </a:prstGeom>
          <a:noFill/>
          <a:ln>
            <a:noFill/>
          </a:ln>
        </p:spPr>
      </p:pic>
      <p:sp>
        <p:nvSpPr>
          <p:cNvPr id="159" name="Google Shape;159;p28"/>
          <p:cNvSpPr txBox="1"/>
          <p:nvPr/>
        </p:nvSpPr>
        <p:spPr>
          <a:xfrm>
            <a:off x="311708" y="1752500"/>
            <a:ext cx="8520600" cy="20526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rPr lang="en" sz="5200">
                <a:solidFill>
                  <a:srgbClr val="053785"/>
                </a:solidFill>
              </a:rPr>
              <a:t>Indicator 13</a:t>
            </a:r>
            <a:endParaRPr sz="5200">
              <a:solidFill>
                <a:srgbClr val="053785"/>
              </a:solidFill>
            </a:endParaRPr>
          </a:p>
        </p:txBody>
      </p:sp>
      <p:sp>
        <p:nvSpPr>
          <p:cNvPr id="160" name="Google Shape;160;p28"/>
          <p:cNvSpPr txBox="1"/>
          <p:nvPr/>
        </p:nvSpPr>
        <p:spPr>
          <a:xfrm>
            <a:off x="311700" y="3685225"/>
            <a:ext cx="8520600" cy="1023600"/>
          </a:xfrm>
          <a:prstGeom prst="rect">
            <a:avLst/>
          </a:prstGeom>
          <a:noFill/>
          <a:ln>
            <a:noFill/>
          </a:ln>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sz="2800">
                <a:solidFill>
                  <a:srgbClr val="053785"/>
                </a:solidFill>
              </a:rPr>
              <a:t>Training Support of Corrective Action Plans in the Area of Transition Planning </a:t>
            </a:r>
            <a:endParaRPr sz="2800">
              <a:solidFill>
                <a:srgbClr val="053785"/>
              </a:solidFill>
            </a:endParaRPr>
          </a:p>
        </p:txBody>
      </p:sp>
      <p:sp>
        <p:nvSpPr>
          <p:cNvPr id="161" name="Google Shape;161;p28"/>
          <p:cNvSpPr txBox="1"/>
          <p:nvPr/>
        </p:nvSpPr>
        <p:spPr>
          <a:xfrm>
            <a:off x="7776150" y="173600"/>
            <a:ext cx="855000" cy="3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B5394"/>
                </a:solidFill>
              </a:rPr>
              <a:t>2025</a:t>
            </a:r>
            <a:endParaRPr sz="1800">
              <a:solidFill>
                <a:srgbClr val="0B5394"/>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399" name="Shape 399"/>
        <p:cNvGrpSpPr/>
        <p:nvPr/>
      </p:nvGrpSpPr>
      <p:grpSpPr>
        <a:xfrm>
          <a:off x="0" y="0"/>
          <a:ext cx="0" cy="0"/>
          <a:chOff x="0" y="0"/>
          <a:chExt cx="0" cy="0"/>
        </a:xfrm>
      </p:grpSpPr>
      <p:sp>
        <p:nvSpPr>
          <p:cNvPr id="400" name="Google Shape;400;p64"/>
          <p:cNvSpPr txBox="1"/>
          <p:nvPr/>
        </p:nvSpPr>
        <p:spPr>
          <a:xfrm>
            <a:off x="256858" y="190450"/>
            <a:ext cx="8520600" cy="20526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rPr lang="en" sz="5200">
                <a:solidFill>
                  <a:srgbClr val="FFFFFF"/>
                </a:solidFill>
              </a:rPr>
              <a:t>Indicator 13 - Question 5</a:t>
            </a:r>
            <a:endParaRPr sz="5200">
              <a:solidFill>
                <a:srgbClr val="FFFFFF"/>
              </a:solidFill>
            </a:endParaRPr>
          </a:p>
          <a:p>
            <a:pPr indent="0" lvl="0" marL="0" rtl="0" algn="ctr">
              <a:spcBef>
                <a:spcPts val="0"/>
              </a:spcBef>
              <a:spcAft>
                <a:spcPts val="0"/>
              </a:spcAft>
              <a:buNone/>
            </a:pPr>
            <a:r>
              <a:rPr b="1" lang="en" sz="2200">
                <a:solidFill>
                  <a:srgbClr val="F1C232"/>
                </a:solidFill>
              </a:rPr>
              <a:t>NDE Indicator 13 Data Collection Application Question 15</a:t>
            </a:r>
            <a:endParaRPr sz="4600">
              <a:solidFill>
                <a:srgbClr val="F1C232"/>
              </a:solidFill>
            </a:endParaRPr>
          </a:p>
        </p:txBody>
      </p:sp>
      <p:sp>
        <p:nvSpPr>
          <p:cNvPr id="401" name="Google Shape;401;p64"/>
          <p:cNvSpPr txBox="1"/>
          <p:nvPr/>
        </p:nvSpPr>
        <p:spPr>
          <a:xfrm>
            <a:off x="311700" y="2315100"/>
            <a:ext cx="8520600" cy="792600"/>
          </a:xfrm>
          <a:prstGeom prst="rect">
            <a:avLst/>
          </a:prstGeom>
          <a:noFill/>
          <a:ln>
            <a:noFill/>
          </a:ln>
        </p:spPr>
        <p:txBody>
          <a:bodyPr anchorCtr="0" anchor="t" bIns="91425" lIns="91425" spcFirstLastPara="1" rIns="91425" wrap="square" tIns="91425">
            <a:normAutofit fontScale="70000"/>
          </a:bodyPr>
          <a:lstStyle/>
          <a:p>
            <a:pPr indent="0" lvl="0" marL="0" rtl="0" algn="ctr">
              <a:spcBef>
                <a:spcPts val="0"/>
              </a:spcBef>
              <a:spcAft>
                <a:spcPts val="0"/>
              </a:spcAft>
              <a:buNone/>
            </a:pPr>
            <a:r>
              <a:rPr lang="en" sz="2800">
                <a:solidFill>
                  <a:schemeClr val="lt1"/>
                </a:solidFill>
              </a:rPr>
              <a:t>Do the transition services include courses of study that will reasonably enable the student to meet his or her postsecondary goal(s)? </a:t>
            </a:r>
            <a:endParaRPr sz="2800">
              <a:solidFill>
                <a:schemeClr val="lt1"/>
              </a:solidFill>
            </a:endParaRPr>
          </a:p>
        </p:txBody>
      </p:sp>
      <p:sp>
        <p:nvSpPr>
          <p:cNvPr id="402" name="Google Shape;402;p64"/>
          <p:cNvSpPr txBox="1"/>
          <p:nvPr/>
        </p:nvSpPr>
        <p:spPr>
          <a:xfrm>
            <a:off x="470400" y="3055700"/>
            <a:ext cx="8203200" cy="955200"/>
          </a:xfrm>
          <a:prstGeom prst="rect">
            <a:avLst/>
          </a:prstGeom>
          <a:noFill/>
          <a:ln cap="flat" cmpd="sng" w="28575">
            <a:solidFill>
              <a:srgbClr val="F1C23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rPr>
              <a:t>Objective: </a:t>
            </a:r>
            <a:r>
              <a:rPr lang="en" sz="1700">
                <a:solidFill>
                  <a:schemeClr val="lt1"/>
                </a:solidFill>
              </a:rPr>
              <a:t>IEP Team Members will be able to outline detailed courses of studies for their students age 14 and above from the date of the IEP through their expected graduation date</a:t>
            </a:r>
            <a:endParaRPr sz="1300">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t/>
            </a:r>
            <a:endParaRPr sz="1800">
              <a:solidFill>
                <a:srgbClr val="FFFFF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65"/>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solidFill>
                  <a:srgbClr val="000000"/>
                </a:solidFill>
              </a:rPr>
              <a:t>Indicator 13 Checklist, Question 5; Rule References</a:t>
            </a:r>
            <a:endParaRPr sz="2800">
              <a:solidFill>
                <a:srgbClr val="000000"/>
              </a:solidFill>
            </a:endParaRPr>
          </a:p>
        </p:txBody>
      </p:sp>
      <p:sp>
        <p:nvSpPr>
          <p:cNvPr id="408" name="Google Shape;408;p65"/>
          <p:cNvSpPr txBox="1"/>
          <p:nvPr/>
        </p:nvSpPr>
        <p:spPr>
          <a:xfrm>
            <a:off x="311700" y="1247650"/>
            <a:ext cx="8520600" cy="2276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b="1" lang="en" sz="2400" u="sng">
                <a:solidFill>
                  <a:srgbClr val="000000"/>
                </a:solidFill>
                <a:latin typeface="Arial Narrow"/>
                <a:ea typeface="Arial Narrow"/>
                <a:cs typeface="Arial Narrow"/>
                <a:sym typeface="Arial Narrow"/>
              </a:rPr>
              <a:t>92 NAC 51-007.07A9: </a:t>
            </a:r>
            <a:endParaRPr b="1" sz="2400" u="sng">
              <a:solidFill>
                <a:srgbClr val="000000"/>
              </a:solidFill>
              <a:latin typeface="Arial Narrow"/>
              <a:ea typeface="Arial Narrow"/>
              <a:cs typeface="Arial Narrow"/>
              <a:sym typeface="Arial Narrow"/>
            </a:endParaRPr>
          </a:p>
          <a:p>
            <a:pPr indent="0" lvl="0" marL="0" rtl="0" algn="l">
              <a:spcBef>
                <a:spcPts val="0"/>
              </a:spcBef>
              <a:spcAft>
                <a:spcPts val="0"/>
              </a:spcAft>
              <a:buNone/>
            </a:pPr>
            <a:r>
              <a:rPr lang="en" sz="2100">
                <a:solidFill>
                  <a:srgbClr val="000000"/>
                </a:solidFill>
                <a:latin typeface="Arial Narrow"/>
                <a:ea typeface="Arial Narrow"/>
                <a:cs typeface="Arial Narrow"/>
                <a:sym typeface="Arial Narrow"/>
              </a:rPr>
              <a:t>Beginning not later than the first IEP to be in effect when the child turns 14, or younger if deemed appropriate by the IEP team, and updated annually thereafter:</a:t>
            </a:r>
            <a:endParaRPr sz="2100">
              <a:solidFill>
                <a:srgbClr val="000000"/>
              </a:solidFill>
              <a:latin typeface="Arial Narrow"/>
              <a:ea typeface="Arial Narrow"/>
              <a:cs typeface="Arial Narrow"/>
              <a:sym typeface="Arial Narrow"/>
            </a:endParaRPr>
          </a:p>
          <a:p>
            <a:pPr indent="-113029" lvl="0" marL="113029" rtl="0" algn="l">
              <a:spcBef>
                <a:spcPts val="0"/>
              </a:spcBef>
              <a:spcAft>
                <a:spcPts val="0"/>
              </a:spcAft>
              <a:buNone/>
            </a:pPr>
            <a:r>
              <a:t/>
            </a:r>
            <a:endParaRPr b="1" sz="2100">
              <a:solidFill>
                <a:srgbClr val="000000"/>
              </a:solidFill>
              <a:latin typeface="Arial Narrow"/>
              <a:ea typeface="Arial Narrow"/>
              <a:cs typeface="Arial Narrow"/>
              <a:sym typeface="Arial Narrow"/>
            </a:endParaRPr>
          </a:p>
          <a:p>
            <a:pPr indent="-113029" lvl="0" marL="113029" rtl="0" algn="l">
              <a:spcBef>
                <a:spcPts val="0"/>
              </a:spcBef>
              <a:spcAft>
                <a:spcPts val="0"/>
              </a:spcAft>
              <a:buNone/>
            </a:pPr>
            <a:r>
              <a:rPr b="1" lang="en" sz="2100">
                <a:solidFill>
                  <a:srgbClr val="000000"/>
                </a:solidFill>
                <a:latin typeface="Arial Narrow"/>
                <a:ea typeface="Arial Narrow"/>
                <a:cs typeface="Arial Narrow"/>
                <a:sym typeface="Arial Narrow"/>
              </a:rPr>
              <a:t>   51-007.07A9b: </a:t>
            </a:r>
            <a:r>
              <a:rPr lang="en" sz="2100">
                <a:solidFill>
                  <a:srgbClr val="000000"/>
                </a:solidFill>
                <a:latin typeface="Arial Narrow"/>
                <a:ea typeface="Arial Narrow"/>
                <a:cs typeface="Arial Narrow"/>
                <a:sym typeface="Arial Narrow"/>
              </a:rPr>
              <a:t>The transition services (including courses of study) needed to assist the child in reaching those goals;</a:t>
            </a:r>
            <a:endParaRPr sz="1800">
              <a:solidFill>
                <a:srgbClr val="595959"/>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66"/>
          <p:cNvSpPr txBox="1"/>
          <p:nvPr/>
        </p:nvSpPr>
        <p:spPr>
          <a:xfrm>
            <a:off x="217300" y="2770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440"/>
              <a:buNone/>
            </a:pPr>
            <a:r>
              <a:rPr b="1" lang="en" sz="2075"/>
              <a:t>Indicator 13 Checklist, Question 5; </a:t>
            </a:r>
            <a:r>
              <a:rPr b="1" lang="en" sz="1631"/>
              <a:t>Student Data Collection Application </a:t>
            </a:r>
            <a:endParaRPr b="1" sz="1631"/>
          </a:p>
          <a:p>
            <a:pPr indent="0" lvl="0" marL="0" rtl="0" algn="l">
              <a:lnSpc>
                <a:spcPct val="80000"/>
              </a:lnSpc>
              <a:spcBef>
                <a:spcPts val="0"/>
              </a:spcBef>
              <a:spcAft>
                <a:spcPts val="0"/>
              </a:spcAft>
              <a:buSzPts val="440"/>
              <a:buNone/>
            </a:pPr>
            <a:r>
              <a:rPr lang="en" sz="1897">
                <a:solidFill>
                  <a:srgbClr val="FF0000"/>
                </a:solidFill>
              </a:rPr>
              <a:t>(What NDE required to be answered for each file review)</a:t>
            </a:r>
            <a:endParaRPr sz="1897">
              <a:solidFill>
                <a:srgbClr val="FF0000"/>
              </a:solidFill>
            </a:endParaRPr>
          </a:p>
          <a:p>
            <a:pPr indent="0" lvl="0" marL="0" rtl="0" algn="l">
              <a:lnSpc>
                <a:spcPct val="80000"/>
              </a:lnSpc>
              <a:spcBef>
                <a:spcPts val="0"/>
              </a:spcBef>
              <a:spcAft>
                <a:spcPts val="0"/>
              </a:spcAft>
              <a:buSzPts val="440"/>
              <a:buNone/>
            </a:pPr>
            <a:r>
              <a:t/>
            </a:r>
            <a:endParaRPr b="1" sz="2075">
              <a:solidFill>
                <a:srgbClr val="000000"/>
              </a:solidFill>
            </a:endParaRPr>
          </a:p>
        </p:txBody>
      </p:sp>
      <p:sp>
        <p:nvSpPr>
          <p:cNvPr id="414" name="Google Shape;414;p66"/>
          <p:cNvSpPr txBox="1"/>
          <p:nvPr/>
        </p:nvSpPr>
        <p:spPr>
          <a:xfrm>
            <a:off x="3360650" y="3523625"/>
            <a:ext cx="1891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rgbClr val="053785"/>
                </a:solidFill>
                <a:latin typeface="Arial Narrow"/>
                <a:ea typeface="Arial Narrow"/>
                <a:cs typeface="Arial Narrow"/>
                <a:sym typeface="Arial Narrow"/>
              </a:rPr>
              <a:t>Evidence Submitted: </a:t>
            </a:r>
            <a:endParaRPr b="1" sz="1300">
              <a:solidFill>
                <a:srgbClr val="053785"/>
              </a:solidFill>
              <a:latin typeface="Arial Narrow"/>
              <a:ea typeface="Arial Narrow"/>
              <a:cs typeface="Arial Narrow"/>
              <a:sym typeface="Arial Narrow"/>
            </a:endParaRPr>
          </a:p>
          <a:p>
            <a:pPr indent="0" lvl="0" marL="0" rtl="0" algn="ctr">
              <a:spcBef>
                <a:spcPts val="0"/>
              </a:spcBef>
              <a:spcAft>
                <a:spcPts val="0"/>
              </a:spcAft>
              <a:buNone/>
            </a:pPr>
            <a:r>
              <a:rPr lang="en" sz="1300">
                <a:solidFill>
                  <a:srgbClr val="053785"/>
                </a:solidFill>
                <a:latin typeface="Arial Narrow"/>
                <a:ea typeface="Arial Narrow"/>
                <a:cs typeface="Arial Narrow"/>
                <a:sym typeface="Arial Narrow"/>
              </a:rPr>
              <a:t>Copy of IEP </a:t>
            </a:r>
            <a:endParaRPr sz="1200"/>
          </a:p>
        </p:txBody>
      </p:sp>
      <p:pic>
        <p:nvPicPr>
          <p:cNvPr id="415" name="Google Shape;415;p66"/>
          <p:cNvPicPr preferRelativeResize="0"/>
          <p:nvPr/>
        </p:nvPicPr>
        <p:blipFill>
          <a:blip r:embed="rId3">
            <a:alphaModFix/>
          </a:blip>
          <a:stretch>
            <a:fillRect/>
          </a:stretch>
        </p:blipFill>
        <p:spPr>
          <a:xfrm>
            <a:off x="217300" y="1331975"/>
            <a:ext cx="8442050" cy="625537"/>
          </a:xfrm>
          <a:prstGeom prst="rect">
            <a:avLst/>
          </a:prstGeom>
          <a:noFill/>
          <a:ln cap="flat" cmpd="sng" w="28575">
            <a:solidFill>
              <a:srgbClr val="595959"/>
            </a:solidFill>
            <a:prstDash val="solid"/>
            <a:round/>
            <a:headEnd len="sm" w="sm" type="none"/>
            <a:tailEnd len="sm" w="sm" type="none"/>
          </a:ln>
        </p:spPr>
      </p:pic>
      <p:pic>
        <p:nvPicPr>
          <p:cNvPr id="416" name="Google Shape;416;p66"/>
          <p:cNvPicPr preferRelativeResize="0"/>
          <p:nvPr/>
        </p:nvPicPr>
        <p:blipFill>
          <a:blip r:embed="rId4">
            <a:alphaModFix/>
          </a:blip>
          <a:stretch>
            <a:fillRect/>
          </a:stretch>
        </p:blipFill>
        <p:spPr>
          <a:xfrm>
            <a:off x="217300" y="1957512"/>
            <a:ext cx="8442050" cy="1277938"/>
          </a:xfrm>
          <a:prstGeom prst="rect">
            <a:avLst/>
          </a:prstGeom>
          <a:noFill/>
          <a:ln cap="flat" cmpd="sng" w="28575">
            <a:solidFill>
              <a:srgbClr val="595959"/>
            </a:solidFill>
            <a:prstDash val="solid"/>
            <a:round/>
            <a:headEnd len="sm" w="sm" type="none"/>
            <a:tailEnd len="sm" w="sm" type="none"/>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67"/>
          <p:cNvSpPr txBox="1"/>
          <p:nvPr/>
        </p:nvSpPr>
        <p:spPr>
          <a:xfrm>
            <a:off x="311700" y="1383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88"/>
              <a:buNone/>
            </a:pPr>
            <a:r>
              <a:rPr b="1" lang="en" sz="2350">
                <a:solidFill>
                  <a:srgbClr val="000000"/>
                </a:solidFill>
              </a:rPr>
              <a:t>Indicator 13, Question 5; </a:t>
            </a:r>
            <a:r>
              <a:rPr lang="en" sz="1794">
                <a:solidFill>
                  <a:srgbClr val="000000"/>
                </a:solidFill>
              </a:rPr>
              <a:t>Do the transition services include courses of study that will reasonably enable the student to meet their postsecondary goals?</a:t>
            </a:r>
            <a:endParaRPr sz="1794">
              <a:solidFill>
                <a:srgbClr val="000000"/>
              </a:solidFill>
            </a:endParaRPr>
          </a:p>
        </p:txBody>
      </p:sp>
      <p:sp>
        <p:nvSpPr>
          <p:cNvPr id="422" name="Google Shape;422;p67"/>
          <p:cNvSpPr txBox="1"/>
          <p:nvPr/>
        </p:nvSpPr>
        <p:spPr>
          <a:xfrm>
            <a:off x="311700" y="887650"/>
            <a:ext cx="8520600" cy="31260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rmAutofit fontScale="70000" lnSpcReduction="10000"/>
          </a:bodyPr>
          <a:lstStyle/>
          <a:p>
            <a:pPr indent="0" lvl="0" marL="0" rtl="0" algn="l">
              <a:lnSpc>
                <a:spcPct val="115000"/>
              </a:lnSpc>
              <a:spcBef>
                <a:spcPts val="0"/>
              </a:spcBef>
              <a:spcAft>
                <a:spcPts val="0"/>
              </a:spcAft>
              <a:buNone/>
            </a:pPr>
            <a:r>
              <a:rPr lang="en" sz="2200">
                <a:solidFill>
                  <a:srgbClr val="3A3A3A"/>
                </a:solidFill>
                <a:latin typeface="Raleway"/>
                <a:ea typeface="Raleway"/>
                <a:cs typeface="Raleway"/>
                <a:sym typeface="Raleway"/>
              </a:rPr>
              <a:t>Courses of study outline exact academic and functional performance requirements the student must complete to accomplish their PSGs, meet graduation requirements, and prepare for adulthood.</a:t>
            </a:r>
            <a:endParaRPr sz="2200">
              <a:solidFill>
                <a:srgbClr val="3A3A3A"/>
              </a:solidFill>
              <a:latin typeface="Raleway"/>
              <a:ea typeface="Raleway"/>
              <a:cs typeface="Raleway"/>
              <a:sym typeface="Raleway"/>
            </a:endParaRPr>
          </a:p>
          <a:p>
            <a:pPr indent="0" lvl="0" marL="0" rtl="0" algn="l">
              <a:lnSpc>
                <a:spcPct val="115000"/>
              </a:lnSpc>
              <a:spcBef>
                <a:spcPts val="0"/>
              </a:spcBef>
              <a:spcAft>
                <a:spcPts val="0"/>
              </a:spcAft>
              <a:buNone/>
            </a:pPr>
            <a:r>
              <a:t/>
            </a:r>
            <a:endParaRPr sz="1300">
              <a:solidFill>
                <a:srgbClr val="3A3A3A"/>
              </a:solidFill>
              <a:latin typeface="Raleway"/>
              <a:ea typeface="Raleway"/>
              <a:cs typeface="Raleway"/>
              <a:sym typeface="Raleway"/>
            </a:endParaRPr>
          </a:p>
          <a:p>
            <a:pPr indent="-326390" lvl="0" marL="457200" rtl="0" algn="l">
              <a:lnSpc>
                <a:spcPct val="115000"/>
              </a:lnSpc>
              <a:spcBef>
                <a:spcPts val="0"/>
              </a:spcBef>
              <a:spcAft>
                <a:spcPts val="0"/>
              </a:spcAft>
              <a:buClr>
                <a:srgbClr val="3A3A3A"/>
              </a:buClr>
              <a:buSzPct val="100000"/>
              <a:buFont typeface="Raleway"/>
              <a:buChar char="●"/>
            </a:pPr>
            <a:r>
              <a:rPr lang="en" sz="2200">
                <a:solidFill>
                  <a:srgbClr val="3A3A3A"/>
                </a:solidFill>
                <a:latin typeface="Raleway"/>
                <a:ea typeface="Raleway"/>
                <a:cs typeface="Raleway"/>
                <a:sym typeface="Raleway"/>
              </a:rPr>
              <a:t>Multi-year description of coursework from today until graduation or the student exits at age 21 - required courses and electives</a:t>
            </a:r>
            <a:endParaRPr sz="2200">
              <a:solidFill>
                <a:srgbClr val="3A3A3A"/>
              </a:solidFill>
              <a:latin typeface="Raleway"/>
              <a:ea typeface="Raleway"/>
              <a:cs typeface="Raleway"/>
              <a:sym typeface="Raleway"/>
            </a:endParaRPr>
          </a:p>
          <a:p>
            <a:pPr indent="0" lvl="0" marL="0" rtl="0" algn="l">
              <a:lnSpc>
                <a:spcPct val="115000"/>
              </a:lnSpc>
              <a:spcBef>
                <a:spcPts val="0"/>
              </a:spcBef>
              <a:spcAft>
                <a:spcPts val="0"/>
              </a:spcAft>
              <a:buNone/>
            </a:pPr>
            <a:r>
              <a:t/>
            </a:r>
            <a:endParaRPr sz="1300">
              <a:solidFill>
                <a:srgbClr val="3A3A3A"/>
              </a:solidFill>
              <a:latin typeface="Raleway"/>
              <a:ea typeface="Raleway"/>
              <a:cs typeface="Raleway"/>
              <a:sym typeface="Raleway"/>
            </a:endParaRPr>
          </a:p>
          <a:p>
            <a:pPr indent="-326390" lvl="0" marL="457200" rtl="0" algn="l">
              <a:lnSpc>
                <a:spcPct val="115000"/>
              </a:lnSpc>
              <a:spcBef>
                <a:spcPts val="0"/>
              </a:spcBef>
              <a:spcAft>
                <a:spcPts val="0"/>
              </a:spcAft>
              <a:buClr>
                <a:srgbClr val="3A3A3A"/>
              </a:buClr>
              <a:buSzPct val="100000"/>
              <a:buFont typeface="Raleway"/>
              <a:buChar char="●"/>
            </a:pPr>
            <a:r>
              <a:rPr lang="en" sz="2200">
                <a:solidFill>
                  <a:srgbClr val="3A3A3A"/>
                </a:solidFill>
                <a:latin typeface="Raleway"/>
                <a:ea typeface="Raleway"/>
                <a:cs typeface="Raleway"/>
                <a:sym typeface="Raleway"/>
              </a:rPr>
              <a:t>List specific courses by title for each year</a:t>
            </a:r>
            <a:endParaRPr sz="2200">
              <a:solidFill>
                <a:srgbClr val="3A3A3A"/>
              </a:solidFill>
              <a:latin typeface="Raleway"/>
              <a:ea typeface="Raleway"/>
              <a:cs typeface="Raleway"/>
              <a:sym typeface="Raleway"/>
            </a:endParaRPr>
          </a:p>
          <a:p>
            <a:pPr indent="0" lvl="0" marL="0" rtl="0" algn="l">
              <a:lnSpc>
                <a:spcPct val="115000"/>
              </a:lnSpc>
              <a:spcBef>
                <a:spcPts val="0"/>
              </a:spcBef>
              <a:spcAft>
                <a:spcPts val="0"/>
              </a:spcAft>
              <a:buNone/>
            </a:pPr>
            <a:r>
              <a:t/>
            </a:r>
            <a:endParaRPr sz="1300">
              <a:solidFill>
                <a:srgbClr val="3A3A3A"/>
              </a:solidFill>
              <a:latin typeface="Raleway"/>
              <a:ea typeface="Raleway"/>
              <a:cs typeface="Raleway"/>
              <a:sym typeface="Raleway"/>
            </a:endParaRPr>
          </a:p>
          <a:p>
            <a:pPr indent="-326390" lvl="0" marL="457200" rtl="0" algn="l">
              <a:lnSpc>
                <a:spcPct val="115000"/>
              </a:lnSpc>
              <a:spcBef>
                <a:spcPts val="0"/>
              </a:spcBef>
              <a:spcAft>
                <a:spcPts val="0"/>
              </a:spcAft>
              <a:buClr>
                <a:srgbClr val="3A3A3A"/>
              </a:buClr>
              <a:buSzPct val="100000"/>
              <a:buFont typeface="Raleway"/>
              <a:buChar char="●"/>
            </a:pPr>
            <a:r>
              <a:rPr lang="en" sz="2200">
                <a:solidFill>
                  <a:srgbClr val="3A3A3A"/>
                </a:solidFill>
                <a:latin typeface="Raleway"/>
                <a:ea typeface="Raleway"/>
                <a:cs typeface="Raleway"/>
                <a:sym typeface="Raleway"/>
              </a:rPr>
              <a:t>Specify how courses help student meet their PSGs</a:t>
            </a:r>
            <a:endParaRPr sz="2200">
              <a:solidFill>
                <a:srgbClr val="3A3A3A"/>
              </a:solidFill>
              <a:latin typeface="Raleway"/>
              <a:ea typeface="Raleway"/>
              <a:cs typeface="Raleway"/>
              <a:sym typeface="Raleway"/>
            </a:endParaRPr>
          </a:p>
          <a:p>
            <a:pPr indent="0" lvl="0" marL="0" rtl="0" algn="l">
              <a:lnSpc>
                <a:spcPct val="115000"/>
              </a:lnSpc>
              <a:spcBef>
                <a:spcPts val="0"/>
              </a:spcBef>
              <a:spcAft>
                <a:spcPts val="0"/>
              </a:spcAft>
              <a:buNone/>
            </a:pPr>
            <a:r>
              <a:t/>
            </a:r>
            <a:endParaRPr sz="1300">
              <a:solidFill>
                <a:srgbClr val="3A3A3A"/>
              </a:solidFill>
              <a:latin typeface="Raleway"/>
              <a:ea typeface="Raleway"/>
              <a:cs typeface="Raleway"/>
              <a:sym typeface="Raleway"/>
            </a:endParaRPr>
          </a:p>
          <a:p>
            <a:pPr indent="-326390" lvl="0" marL="457200" rtl="0" algn="l">
              <a:lnSpc>
                <a:spcPct val="115000"/>
              </a:lnSpc>
              <a:spcBef>
                <a:spcPts val="0"/>
              </a:spcBef>
              <a:spcAft>
                <a:spcPts val="0"/>
              </a:spcAft>
              <a:buClr>
                <a:srgbClr val="3A3A3A"/>
              </a:buClr>
              <a:buSzPct val="100000"/>
              <a:buFont typeface="Raleway"/>
              <a:buChar char="●"/>
            </a:pPr>
            <a:r>
              <a:rPr lang="en" sz="2200">
                <a:solidFill>
                  <a:srgbClr val="3A3A3A"/>
                </a:solidFill>
                <a:latin typeface="Raleway"/>
                <a:ea typeface="Raleway"/>
                <a:cs typeface="Raleway"/>
                <a:sym typeface="Raleway"/>
              </a:rPr>
              <a:t>Review and update annually </a:t>
            </a:r>
            <a:endParaRPr sz="2200">
              <a:solidFill>
                <a:srgbClr val="3A3A3A"/>
              </a:solidFill>
              <a:latin typeface="Raleway"/>
              <a:ea typeface="Raleway"/>
              <a:cs typeface="Raleway"/>
              <a:sym typeface="Raleway"/>
            </a:endParaRPr>
          </a:p>
          <a:p>
            <a:pPr indent="0" lvl="0" marL="914400" rtl="0" algn="l">
              <a:lnSpc>
                <a:spcPct val="115000"/>
              </a:lnSpc>
              <a:spcBef>
                <a:spcPts val="0"/>
              </a:spcBef>
              <a:spcAft>
                <a:spcPts val="0"/>
              </a:spcAft>
              <a:buNone/>
            </a:pPr>
            <a:r>
              <a:rPr lang="en" sz="2200">
                <a:solidFill>
                  <a:srgbClr val="3A3A3A"/>
                </a:solidFill>
                <a:latin typeface="Raleway"/>
                <a:ea typeface="Raleway"/>
                <a:cs typeface="Raleway"/>
                <a:sym typeface="Raleway"/>
              </a:rPr>
              <a:t>Transition PLEP: student passed courses, drop course, class was not available, etc.</a:t>
            </a:r>
            <a:endParaRPr sz="1800">
              <a:solidFill>
                <a:srgbClr val="595959"/>
              </a:solidFill>
              <a:latin typeface="Raleway"/>
              <a:ea typeface="Raleway"/>
              <a:cs typeface="Raleway"/>
              <a:sym typeface="Raleway"/>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68"/>
          <p:cNvSpPr txBox="1"/>
          <p:nvPr/>
        </p:nvSpPr>
        <p:spPr>
          <a:xfrm>
            <a:off x="330300" y="135575"/>
            <a:ext cx="8520600" cy="572700"/>
          </a:xfrm>
          <a:prstGeom prst="rect">
            <a:avLst/>
          </a:prstGeom>
          <a:noFill/>
          <a:ln>
            <a:noFill/>
          </a:ln>
        </p:spPr>
        <p:txBody>
          <a:bodyPr anchorCtr="0" anchor="t" bIns="91425" lIns="91425" spcFirstLastPara="1" rIns="91425" wrap="square" tIns="91425">
            <a:normAutofit fontScale="70000"/>
          </a:bodyPr>
          <a:lstStyle/>
          <a:p>
            <a:pPr indent="0" lvl="0" marL="0" rtl="0" algn="l">
              <a:spcBef>
                <a:spcPts val="0"/>
              </a:spcBef>
              <a:spcAft>
                <a:spcPts val="0"/>
              </a:spcAft>
              <a:buNone/>
            </a:pPr>
            <a:r>
              <a:rPr lang="en" sz="2800">
                <a:solidFill>
                  <a:srgbClr val="000000"/>
                </a:solidFill>
              </a:rPr>
              <a:t>Indicator 13, Question 5; Course of Study Examples and Non Examples</a:t>
            </a:r>
            <a:endParaRPr sz="2800">
              <a:solidFill>
                <a:srgbClr val="000000"/>
              </a:solidFill>
            </a:endParaRPr>
          </a:p>
        </p:txBody>
      </p:sp>
      <p:sp>
        <p:nvSpPr>
          <p:cNvPr id="428" name="Google Shape;428;p68"/>
          <p:cNvSpPr txBox="1"/>
          <p:nvPr/>
        </p:nvSpPr>
        <p:spPr>
          <a:xfrm>
            <a:off x="311700" y="833200"/>
            <a:ext cx="8520600" cy="31260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rgbClr val="595959"/>
                </a:solidFill>
                <a:latin typeface="Raleway"/>
                <a:ea typeface="Raleway"/>
                <a:cs typeface="Raleway"/>
                <a:sym typeface="Raleway"/>
              </a:rPr>
              <a:t>Example: (include the official course names)</a:t>
            </a:r>
            <a:endParaRPr b="1" sz="1000">
              <a:solidFill>
                <a:srgbClr val="595959"/>
              </a:solidFill>
              <a:latin typeface="Raleway"/>
              <a:ea typeface="Raleway"/>
              <a:cs typeface="Raleway"/>
              <a:sym typeface="Raleway"/>
            </a:endParaRPr>
          </a:p>
          <a:p>
            <a:pPr indent="-292100" lvl="0" marL="457200" rtl="0" algn="l">
              <a:lnSpc>
                <a:spcPct val="115000"/>
              </a:lnSpc>
              <a:spcBef>
                <a:spcPts val="0"/>
              </a:spcBef>
              <a:spcAft>
                <a:spcPts val="0"/>
              </a:spcAft>
              <a:buClr>
                <a:srgbClr val="353744"/>
              </a:buClr>
              <a:buSzPts val="1000"/>
              <a:buFont typeface="Raleway"/>
              <a:buChar char="●"/>
            </a:pPr>
            <a:r>
              <a:rPr lang="en" sz="1000" u="sng">
                <a:solidFill>
                  <a:srgbClr val="353744"/>
                </a:solidFill>
                <a:latin typeface="Raleway"/>
                <a:ea typeface="Raleway"/>
                <a:cs typeface="Raleway"/>
                <a:sym typeface="Raleway"/>
              </a:rPr>
              <a:t>8th Grade:</a:t>
            </a:r>
            <a:endParaRPr sz="1000" u="sng">
              <a:solidFill>
                <a:srgbClr val="353744"/>
              </a:solidFill>
              <a:latin typeface="Raleway"/>
              <a:ea typeface="Raleway"/>
              <a:cs typeface="Raleway"/>
              <a:sym typeface="Raleway"/>
            </a:endParaRPr>
          </a:p>
          <a:p>
            <a:pPr indent="-292100" lvl="1" marL="914400" rtl="0" algn="l">
              <a:lnSpc>
                <a:spcPct val="115000"/>
              </a:lnSpc>
              <a:spcBef>
                <a:spcPts val="0"/>
              </a:spcBef>
              <a:spcAft>
                <a:spcPts val="0"/>
              </a:spcAft>
              <a:buClr>
                <a:srgbClr val="353744"/>
              </a:buClr>
              <a:buSzPts val="1000"/>
              <a:buFont typeface="Raleway"/>
              <a:buChar char="○"/>
            </a:pPr>
            <a:r>
              <a:rPr lang="en" sz="1000">
                <a:solidFill>
                  <a:srgbClr val="353744"/>
                </a:solidFill>
                <a:latin typeface="Raleway"/>
                <a:ea typeface="Raleway"/>
                <a:cs typeface="Raleway"/>
                <a:sym typeface="Raleway"/>
              </a:rPr>
              <a:t>Science, Social Studies, English, Band, Reading, Art, Band, PE, Choir</a:t>
            </a:r>
            <a:endParaRPr sz="1000">
              <a:solidFill>
                <a:srgbClr val="353744"/>
              </a:solidFill>
              <a:latin typeface="Raleway"/>
              <a:ea typeface="Raleway"/>
              <a:cs typeface="Raleway"/>
              <a:sym typeface="Raleway"/>
            </a:endParaRPr>
          </a:p>
          <a:p>
            <a:pPr indent="-292100" lvl="0" marL="457200" rtl="0" algn="l">
              <a:lnSpc>
                <a:spcPct val="115000"/>
              </a:lnSpc>
              <a:spcBef>
                <a:spcPts val="0"/>
              </a:spcBef>
              <a:spcAft>
                <a:spcPts val="0"/>
              </a:spcAft>
              <a:buClr>
                <a:srgbClr val="353744"/>
              </a:buClr>
              <a:buSzPts val="1000"/>
              <a:buFont typeface="Raleway"/>
              <a:buChar char="●"/>
            </a:pPr>
            <a:r>
              <a:rPr lang="en" sz="1000" u="sng">
                <a:solidFill>
                  <a:srgbClr val="353744"/>
                </a:solidFill>
                <a:latin typeface="Raleway"/>
                <a:ea typeface="Raleway"/>
                <a:cs typeface="Raleway"/>
                <a:sym typeface="Raleway"/>
              </a:rPr>
              <a:t>9th Grade:</a:t>
            </a:r>
            <a:r>
              <a:rPr lang="en" sz="1000">
                <a:solidFill>
                  <a:srgbClr val="353744"/>
                </a:solidFill>
                <a:latin typeface="Raleway"/>
                <a:ea typeface="Raleway"/>
                <a:cs typeface="Raleway"/>
                <a:sym typeface="Raleway"/>
              </a:rPr>
              <a:t> </a:t>
            </a:r>
            <a:endParaRPr sz="1000">
              <a:solidFill>
                <a:srgbClr val="353744"/>
              </a:solidFill>
              <a:latin typeface="Raleway"/>
              <a:ea typeface="Raleway"/>
              <a:cs typeface="Raleway"/>
              <a:sym typeface="Raleway"/>
            </a:endParaRPr>
          </a:p>
          <a:p>
            <a:pPr indent="-292100" lvl="1" marL="914400" rtl="0" algn="l">
              <a:lnSpc>
                <a:spcPct val="115000"/>
              </a:lnSpc>
              <a:spcBef>
                <a:spcPts val="0"/>
              </a:spcBef>
              <a:spcAft>
                <a:spcPts val="0"/>
              </a:spcAft>
              <a:buClr>
                <a:srgbClr val="353744"/>
              </a:buClr>
              <a:buSzPts val="1000"/>
              <a:buFont typeface="Raleway"/>
              <a:buChar char="○"/>
            </a:pPr>
            <a:r>
              <a:rPr lang="en" sz="1000">
                <a:solidFill>
                  <a:srgbClr val="353744"/>
                </a:solidFill>
                <a:latin typeface="Raleway"/>
                <a:ea typeface="Raleway"/>
                <a:cs typeface="Raleway"/>
                <a:sym typeface="Raleway"/>
              </a:rPr>
              <a:t>English 1, Algebra 1, Physical Science, PE, American History, Art, Band</a:t>
            </a:r>
            <a:endParaRPr sz="1000">
              <a:solidFill>
                <a:srgbClr val="353744"/>
              </a:solidFill>
              <a:latin typeface="Raleway"/>
              <a:ea typeface="Raleway"/>
              <a:cs typeface="Raleway"/>
              <a:sym typeface="Raleway"/>
            </a:endParaRPr>
          </a:p>
          <a:p>
            <a:pPr indent="-292100" lvl="0" marL="457200" rtl="0" algn="l">
              <a:lnSpc>
                <a:spcPct val="115000"/>
              </a:lnSpc>
              <a:spcBef>
                <a:spcPts val="0"/>
              </a:spcBef>
              <a:spcAft>
                <a:spcPts val="0"/>
              </a:spcAft>
              <a:buClr>
                <a:srgbClr val="353744"/>
              </a:buClr>
              <a:buSzPts val="1000"/>
              <a:buFont typeface="Raleway"/>
              <a:buChar char="●"/>
            </a:pPr>
            <a:r>
              <a:rPr lang="en" sz="1000" u="sng">
                <a:solidFill>
                  <a:srgbClr val="353744"/>
                </a:solidFill>
                <a:latin typeface="Raleway"/>
                <a:ea typeface="Raleway"/>
                <a:cs typeface="Raleway"/>
                <a:sym typeface="Raleway"/>
              </a:rPr>
              <a:t>10th Grade:</a:t>
            </a:r>
            <a:r>
              <a:rPr lang="en" sz="1000">
                <a:solidFill>
                  <a:srgbClr val="353744"/>
                </a:solidFill>
                <a:latin typeface="Raleway"/>
                <a:ea typeface="Raleway"/>
                <a:cs typeface="Raleway"/>
                <a:sym typeface="Raleway"/>
              </a:rPr>
              <a:t> </a:t>
            </a:r>
            <a:endParaRPr sz="1000">
              <a:solidFill>
                <a:srgbClr val="353744"/>
              </a:solidFill>
              <a:latin typeface="Raleway"/>
              <a:ea typeface="Raleway"/>
              <a:cs typeface="Raleway"/>
              <a:sym typeface="Raleway"/>
            </a:endParaRPr>
          </a:p>
          <a:p>
            <a:pPr indent="-292100" lvl="1" marL="914400" rtl="0" algn="l">
              <a:lnSpc>
                <a:spcPct val="115000"/>
              </a:lnSpc>
              <a:spcBef>
                <a:spcPts val="0"/>
              </a:spcBef>
              <a:spcAft>
                <a:spcPts val="0"/>
              </a:spcAft>
              <a:buClr>
                <a:srgbClr val="353744"/>
              </a:buClr>
              <a:buSzPts val="1000"/>
              <a:buFont typeface="Raleway"/>
              <a:buChar char="○"/>
            </a:pPr>
            <a:r>
              <a:rPr lang="en" sz="1000">
                <a:solidFill>
                  <a:srgbClr val="353744"/>
                </a:solidFill>
                <a:latin typeface="Raleway"/>
                <a:ea typeface="Raleway"/>
                <a:cs typeface="Raleway"/>
                <a:sym typeface="Raleway"/>
              </a:rPr>
              <a:t>English 2, Geometry, Biology, Personal Finance, Western Civ, Weights, Band</a:t>
            </a:r>
            <a:endParaRPr sz="1000">
              <a:solidFill>
                <a:srgbClr val="353744"/>
              </a:solidFill>
              <a:latin typeface="Raleway"/>
              <a:ea typeface="Raleway"/>
              <a:cs typeface="Raleway"/>
              <a:sym typeface="Raleway"/>
            </a:endParaRPr>
          </a:p>
          <a:p>
            <a:pPr indent="-292100" lvl="0" marL="457200" rtl="0" algn="l">
              <a:lnSpc>
                <a:spcPct val="115000"/>
              </a:lnSpc>
              <a:spcBef>
                <a:spcPts val="0"/>
              </a:spcBef>
              <a:spcAft>
                <a:spcPts val="0"/>
              </a:spcAft>
              <a:buClr>
                <a:srgbClr val="353744"/>
              </a:buClr>
              <a:buSzPts val="1000"/>
              <a:buFont typeface="Raleway"/>
              <a:buChar char="●"/>
            </a:pPr>
            <a:r>
              <a:rPr lang="en" sz="1000" u="sng">
                <a:solidFill>
                  <a:srgbClr val="353744"/>
                </a:solidFill>
                <a:latin typeface="Raleway"/>
                <a:ea typeface="Raleway"/>
                <a:cs typeface="Raleway"/>
                <a:sym typeface="Raleway"/>
              </a:rPr>
              <a:t>11th Grade:</a:t>
            </a:r>
            <a:r>
              <a:rPr lang="en" sz="1000">
                <a:solidFill>
                  <a:srgbClr val="353744"/>
                </a:solidFill>
                <a:latin typeface="Raleway"/>
                <a:ea typeface="Raleway"/>
                <a:cs typeface="Raleway"/>
                <a:sym typeface="Raleway"/>
              </a:rPr>
              <a:t> </a:t>
            </a:r>
            <a:endParaRPr sz="1000">
              <a:solidFill>
                <a:srgbClr val="353744"/>
              </a:solidFill>
              <a:latin typeface="Raleway"/>
              <a:ea typeface="Raleway"/>
              <a:cs typeface="Raleway"/>
              <a:sym typeface="Raleway"/>
            </a:endParaRPr>
          </a:p>
          <a:p>
            <a:pPr indent="-292100" lvl="1" marL="914400" rtl="0" algn="l">
              <a:lnSpc>
                <a:spcPct val="115000"/>
              </a:lnSpc>
              <a:spcBef>
                <a:spcPts val="0"/>
              </a:spcBef>
              <a:spcAft>
                <a:spcPts val="0"/>
              </a:spcAft>
              <a:buClr>
                <a:srgbClr val="353744"/>
              </a:buClr>
              <a:buSzPts val="1000"/>
              <a:buFont typeface="Raleway"/>
              <a:buChar char="○"/>
            </a:pPr>
            <a:r>
              <a:rPr lang="en" sz="1000">
                <a:solidFill>
                  <a:srgbClr val="353744"/>
                </a:solidFill>
                <a:latin typeface="Raleway"/>
                <a:ea typeface="Raleway"/>
                <a:cs typeface="Raleway"/>
                <a:sym typeface="Raleway"/>
              </a:rPr>
              <a:t>English 3, Algebra 2, Applied Science, Computer Tech, Industrial Tech, Band, Welding</a:t>
            </a:r>
            <a:endParaRPr sz="1000">
              <a:solidFill>
                <a:srgbClr val="353744"/>
              </a:solidFill>
              <a:latin typeface="Raleway"/>
              <a:ea typeface="Raleway"/>
              <a:cs typeface="Raleway"/>
              <a:sym typeface="Raleway"/>
            </a:endParaRPr>
          </a:p>
          <a:p>
            <a:pPr indent="-292100" lvl="0" marL="457200" rtl="0" algn="l">
              <a:lnSpc>
                <a:spcPct val="115000"/>
              </a:lnSpc>
              <a:spcBef>
                <a:spcPts val="0"/>
              </a:spcBef>
              <a:spcAft>
                <a:spcPts val="0"/>
              </a:spcAft>
              <a:buClr>
                <a:srgbClr val="353744"/>
              </a:buClr>
              <a:buSzPts val="1000"/>
              <a:buFont typeface="Raleway"/>
              <a:buChar char="●"/>
            </a:pPr>
            <a:r>
              <a:rPr lang="en" sz="1000" u="sng">
                <a:solidFill>
                  <a:srgbClr val="353744"/>
                </a:solidFill>
                <a:latin typeface="Raleway"/>
                <a:ea typeface="Raleway"/>
                <a:cs typeface="Raleway"/>
                <a:sym typeface="Raleway"/>
              </a:rPr>
              <a:t>12th Grade</a:t>
            </a:r>
            <a:r>
              <a:rPr lang="en" sz="1000">
                <a:solidFill>
                  <a:srgbClr val="353744"/>
                </a:solidFill>
                <a:latin typeface="Raleway"/>
                <a:ea typeface="Raleway"/>
                <a:cs typeface="Raleway"/>
                <a:sym typeface="Raleway"/>
              </a:rPr>
              <a:t>: </a:t>
            </a:r>
            <a:endParaRPr sz="1000">
              <a:solidFill>
                <a:srgbClr val="353744"/>
              </a:solidFill>
              <a:latin typeface="Raleway"/>
              <a:ea typeface="Raleway"/>
              <a:cs typeface="Raleway"/>
              <a:sym typeface="Raleway"/>
            </a:endParaRPr>
          </a:p>
          <a:p>
            <a:pPr indent="-292100" lvl="1" marL="914400" rtl="0" algn="l">
              <a:lnSpc>
                <a:spcPct val="115000"/>
              </a:lnSpc>
              <a:spcBef>
                <a:spcPts val="0"/>
              </a:spcBef>
              <a:spcAft>
                <a:spcPts val="0"/>
              </a:spcAft>
              <a:buClr>
                <a:srgbClr val="353744"/>
              </a:buClr>
              <a:buSzPts val="1000"/>
              <a:buFont typeface="Raleway"/>
              <a:buChar char="○"/>
            </a:pPr>
            <a:r>
              <a:rPr lang="en" sz="1000">
                <a:solidFill>
                  <a:srgbClr val="353744"/>
                </a:solidFill>
                <a:latin typeface="Raleway"/>
                <a:ea typeface="Raleway"/>
                <a:cs typeface="Raleway"/>
                <a:sym typeface="Raleway"/>
              </a:rPr>
              <a:t>English 4, Technical Math, Civics, Small Engines, Drafting, Electronics, Band</a:t>
            </a:r>
            <a:endParaRPr sz="1000">
              <a:solidFill>
                <a:srgbClr val="353744"/>
              </a:solidFill>
              <a:latin typeface="Raleway"/>
              <a:ea typeface="Raleway"/>
              <a:cs typeface="Raleway"/>
              <a:sym typeface="Raleway"/>
            </a:endParaRPr>
          </a:p>
          <a:p>
            <a:pPr indent="0" lvl="0" marL="0" rtl="0" algn="l">
              <a:lnSpc>
                <a:spcPct val="115000"/>
              </a:lnSpc>
              <a:spcBef>
                <a:spcPts val="0"/>
              </a:spcBef>
              <a:spcAft>
                <a:spcPts val="0"/>
              </a:spcAft>
              <a:buNone/>
            </a:pPr>
            <a:r>
              <a:t/>
            </a:r>
            <a:endParaRPr b="1" sz="1000">
              <a:solidFill>
                <a:srgbClr val="353744"/>
              </a:solidFill>
              <a:latin typeface="Raleway"/>
              <a:ea typeface="Raleway"/>
              <a:cs typeface="Raleway"/>
              <a:sym typeface="Raleway"/>
            </a:endParaRPr>
          </a:p>
          <a:p>
            <a:pPr indent="0" lvl="0" marL="0" rtl="0" algn="l">
              <a:lnSpc>
                <a:spcPct val="115000"/>
              </a:lnSpc>
              <a:spcBef>
                <a:spcPts val="0"/>
              </a:spcBef>
              <a:spcAft>
                <a:spcPts val="0"/>
              </a:spcAft>
              <a:buNone/>
            </a:pPr>
            <a:r>
              <a:rPr b="1" lang="en" sz="1000">
                <a:solidFill>
                  <a:srgbClr val="353744"/>
                </a:solidFill>
                <a:latin typeface="Raleway"/>
                <a:ea typeface="Raleway"/>
                <a:cs typeface="Raleway"/>
                <a:sym typeface="Raleway"/>
              </a:rPr>
              <a:t>Reminders</a:t>
            </a:r>
            <a:endParaRPr b="1" sz="1000">
              <a:solidFill>
                <a:srgbClr val="353744"/>
              </a:solidFill>
              <a:latin typeface="Raleway"/>
              <a:ea typeface="Raleway"/>
              <a:cs typeface="Raleway"/>
              <a:sym typeface="Raleway"/>
            </a:endParaRPr>
          </a:p>
          <a:p>
            <a:pPr indent="-292100" lvl="0" marL="457200" rtl="0" algn="l">
              <a:lnSpc>
                <a:spcPct val="115000"/>
              </a:lnSpc>
              <a:spcBef>
                <a:spcPts val="0"/>
              </a:spcBef>
              <a:spcAft>
                <a:spcPts val="0"/>
              </a:spcAft>
              <a:buClr>
                <a:srgbClr val="353744"/>
              </a:buClr>
              <a:buSzPts val="1000"/>
              <a:buFont typeface="Raleway"/>
              <a:buAutoNum type="arabicPeriod"/>
            </a:pPr>
            <a:r>
              <a:rPr b="1" lang="en" sz="1000">
                <a:solidFill>
                  <a:srgbClr val="353744"/>
                </a:solidFill>
                <a:latin typeface="Raleway"/>
                <a:ea typeface="Raleway"/>
                <a:cs typeface="Raleway"/>
                <a:sym typeface="Raleway"/>
              </a:rPr>
              <a:t>If a course is not a general education course, narrative must be provided that describes WHAT will be taught</a:t>
            </a:r>
            <a:endParaRPr b="1" sz="1000">
              <a:solidFill>
                <a:srgbClr val="353744"/>
              </a:solidFill>
              <a:latin typeface="Raleway"/>
              <a:ea typeface="Raleway"/>
              <a:cs typeface="Raleway"/>
              <a:sym typeface="Raleway"/>
            </a:endParaRPr>
          </a:p>
          <a:p>
            <a:pPr indent="-292100" lvl="0" marL="457200" rtl="0" algn="l">
              <a:lnSpc>
                <a:spcPct val="115000"/>
              </a:lnSpc>
              <a:spcBef>
                <a:spcPts val="0"/>
              </a:spcBef>
              <a:spcAft>
                <a:spcPts val="0"/>
              </a:spcAft>
              <a:buClr>
                <a:srgbClr val="353744"/>
              </a:buClr>
              <a:buSzPts val="1000"/>
              <a:buFont typeface="Raleway"/>
              <a:buAutoNum type="arabicPeriod"/>
            </a:pPr>
            <a:r>
              <a:rPr b="1" lang="en" sz="1000">
                <a:solidFill>
                  <a:srgbClr val="353744"/>
                </a:solidFill>
                <a:latin typeface="Raleway"/>
                <a:ea typeface="Raleway"/>
                <a:cs typeface="Raleway"/>
                <a:sym typeface="Raleway"/>
              </a:rPr>
              <a:t>You must include current year’s courses and all years following until expected graduation</a:t>
            </a:r>
            <a:endParaRPr b="1" sz="1000">
              <a:solidFill>
                <a:srgbClr val="353744"/>
              </a:solidFill>
              <a:latin typeface="Raleway"/>
              <a:ea typeface="Raleway"/>
              <a:cs typeface="Raleway"/>
              <a:sym typeface="Raleway"/>
            </a:endParaRPr>
          </a:p>
          <a:p>
            <a:pPr indent="0" lvl="0" marL="457200" rtl="0" algn="l">
              <a:lnSpc>
                <a:spcPct val="115000"/>
              </a:lnSpc>
              <a:spcBef>
                <a:spcPts val="0"/>
              </a:spcBef>
              <a:spcAft>
                <a:spcPts val="0"/>
              </a:spcAft>
              <a:buNone/>
            </a:pPr>
            <a:r>
              <a:t/>
            </a:r>
            <a:endParaRPr b="1" sz="1000">
              <a:solidFill>
                <a:srgbClr val="353744"/>
              </a:solidFill>
              <a:latin typeface="Raleway"/>
              <a:ea typeface="Raleway"/>
              <a:cs typeface="Raleway"/>
              <a:sym typeface="Raleway"/>
            </a:endParaRPr>
          </a:p>
          <a:p>
            <a:pPr indent="0" lvl="0" marL="0" rtl="0" algn="l">
              <a:lnSpc>
                <a:spcPct val="115000"/>
              </a:lnSpc>
              <a:spcBef>
                <a:spcPts val="0"/>
              </a:spcBef>
              <a:spcAft>
                <a:spcPts val="0"/>
              </a:spcAft>
              <a:buNone/>
            </a:pPr>
            <a:r>
              <a:rPr b="1" lang="en" sz="1000">
                <a:solidFill>
                  <a:srgbClr val="053785"/>
                </a:solidFill>
                <a:latin typeface="Raleway"/>
                <a:ea typeface="Raleway"/>
                <a:cs typeface="Raleway"/>
                <a:sym typeface="Raleway"/>
              </a:rPr>
              <a:t>Non Example: </a:t>
            </a:r>
            <a:r>
              <a:rPr lang="en" sz="1000">
                <a:solidFill>
                  <a:srgbClr val="053785"/>
                </a:solidFill>
                <a:latin typeface="Raleway"/>
                <a:ea typeface="Raleway"/>
                <a:cs typeface="Raleway"/>
                <a:sym typeface="Raleway"/>
              </a:rPr>
              <a:t>Student is enrolled in the classes needed to graduate. Student is taking elective courses they find interesting.</a:t>
            </a:r>
            <a:endParaRPr b="1" sz="1000">
              <a:solidFill>
                <a:srgbClr val="353744"/>
              </a:solidFill>
              <a:latin typeface="Raleway"/>
              <a:ea typeface="Raleway"/>
              <a:cs typeface="Raleway"/>
              <a:sym typeface="Raleway"/>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69"/>
          <p:cNvSpPr txBox="1"/>
          <p:nvPr/>
        </p:nvSpPr>
        <p:spPr>
          <a:xfrm>
            <a:off x="321000" y="1965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05"/>
              <a:buNone/>
            </a:pPr>
            <a:r>
              <a:rPr lang="en" sz="2340">
                <a:solidFill>
                  <a:srgbClr val="000000"/>
                </a:solidFill>
              </a:rPr>
              <a:t>Indicator 13, Question 5; Course of Study Examples for Students that will continue through age 21</a:t>
            </a:r>
            <a:endParaRPr sz="2340">
              <a:solidFill>
                <a:srgbClr val="000000"/>
              </a:solidFill>
            </a:endParaRPr>
          </a:p>
        </p:txBody>
      </p:sp>
      <p:sp>
        <p:nvSpPr>
          <p:cNvPr id="434" name="Google Shape;434;p69"/>
          <p:cNvSpPr txBox="1"/>
          <p:nvPr/>
        </p:nvSpPr>
        <p:spPr>
          <a:xfrm>
            <a:off x="311700" y="1008750"/>
            <a:ext cx="8520600" cy="31260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303336"/>
                </a:solidFill>
                <a:latin typeface="Raleway"/>
                <a:ea typeface="Raleway"/>
                <a:cs typeface="Raleway"/>
                <a:sym typeface="Raleway"/>
              </a:rPr>
              <a:t>If the student is staying past their cohort’s senior year and attending school until age 21, you must write the course of study to reflect the academic AND functional performance skills that will be taught each year, example below:</a:t>
            </a:r>
            <a:endParaRPr b="1" sz="1300">
              <a:solidFill>
                <a:srgbClr val="303336"/>
              </a:solidFill>
              <a:latin typeface="Raleway"/>
              <a:ea typeface="Raleway"/>
              <a:cs typeface="Raleway"/>
              <a:sym typeface="Raleway"/>
            </a:endParaRPr>
          </a:p>
          <a:p>
            <a:pPr indent="0" lvl="0" marL="457200" rtl="0" algn="l">
              <a:spcBef>
                <a:spcPts val="0"/>
              </a:spcBef>
              <a:spcAft>
                <a:spcPts val="0"/>
              </a:spcAft>
              <a:buNone/>
            </a:pPr>
            <a:r>
              <a:t/>
            </a:r>
            <a:endParaRPr sz="1300">
              <a:solidFill>
                <a:srgbClr val="303336"/>
              </a:solidFill>
              <a:latin typeface="Raleway"/>
              <a:ea typeface="Raleway"/>
              <a:cs typeface="Raleway"/>
              <a:sym typeface="Raleway"/>
            </a:endParaRPr>
          </a:p>
          <a:p>
            <a:pPr indent="-311150" lvl="0" marL="457200" rtl="0" algn="l">
              <a:spcBef>
                <a:spcPts val="0"/>
              </a:spcBef>
              <a:spcAft>
                <a:spcPts val="0"/>
              </a:spcAft>
              <a:buClr>
                <a:srgbClr val="303336"/>
              </a:buClr>
              <a:buSzPts val="1300"/>
              <a:buFont typeface="Raleway"/>
              <a:buChar char="●"/>
            </a:pPr>
            <a:r>
              <a:rPr lang="en" sz="1300" u="sng">
                <a:solidFill>
                  <a:srgbClr val="303336"/>
                </a:solidFill>
                <a:latin typeface="Raleway"/>
                <a:ea typeface="Raleway"/>
                <a:cs typeface="Raleway"/>
                <a:sym typeface="Raleway"/>
              </a:rPr>
              <a:t>Year 1 of 18-21 programming: </a:t>
            </a:r>
            <a:endParaRPr sz="1300" u="sng">
              <a:solidFill>
                <a:srgbClr val="303336"/>
              </a:solidFill>
              <a:latin typeface="Raleway"/>
              <a:ea typeface="Raleway"/>
              <a:cs typeface="Raleway"/>
              <a:sym typeface="Raleway"/>
            </a:endParaRPr>
          </a:p>
          <a:p>
            <a:pPr indent="0" lvl="0" marL="457200" rtl="0" algn="l">
              <a:spcBef>
                <a:spcPts val="0"/>
              </a:spcBef>
              <a:spcAft>
                <a:spcPts val="0"/>
              </a:spcAft>
              <a:buNone/>
            </a:pPr>
            <a:r>
              <a:rPr lang="en" sz="1300">
                <a:solidFill>
                  <a:srgbClr val="303336"/>
                </a:solidFill>
                <a:latin typeface="Raleway"/>
                <a:ea typeface="Raleway"/>
                <a:cs typeface="Raleway"/>
                <a:sym typeface="Raleway"/>
              </a:rPr>
              <a:t>personal preferences class, meal prep and cooking class, community safety class, life skills math and reading classes</a:t>
            </a:r>
            <a:endParaRPr sz="1300">
              <a:solidFill>
                <a:srgbClr val="303336"/>
              </a:solidFill>
              <a:latin typeface="Raleway"/>
              <a:ea typeface="Raleway"/>
              <a:cs typeface="Raleway"/>
              <a:sym typeface="Raleway"/>
            </a:endParaRPr>
          </a:p>
          <a:p>
            <a:pPr indent="0" lvl="0" marL="457200" rtl="0" algn="l">
              <a:spcBef>
                <a:spcPts val="0"/>
              </a:spcBef>
              <a:spcAft>
                <a:spcPts val="0"/>
              </a:spcAft>
              <a:buNone/>
            </a:pPr>
            <a:r>
              <a:t/>
            </a:r>
            <a:endParaRPr sz="1300">
              <a:solidFill>
                <a:srgbClr val="303336"/>
              </a:solidFill>
              <a:latin typeface="Raleway"/>
              <a:ea typeface="Raleway"/>
              <a:cs typeface="Raleway"/>
              <a:sym typeface="Raleway"/>
            </a:endParaRPr>
          </a:p>
          <a:p>
            <a:pPr indent="-311150" lvl="0" marL="457200" rtl="0" algn="l">
              <a:spcBef>
                <a:spcPts val="0"/>
              </a:spcBef>
              <a:spcAft>
                <a:spcPts val="0"/>
              </a:spcAft>
              <a:buClr>
                <a:srgbClr val="303336"/>
              </a:buClr>
              <a:buSzPts val="1300"/>
              <a:buFont typeface="Raleway"/>
              <a:buChar char="●"/>
            </a:pPr>
            <a:r>
              <a:rPr lang="en" sz="1300" u="sng">
                <a:solidFill>
                  <a:srgbClr val="303336"/>
                </a:solidFill>
                <a:latin typeface="Raleway"/>
                <a:ea typeface="Raleway"/>
                <a:cs typeface="Raleway"/>
                <a:sym typeface="Raleway"/>
              </a:rPr>
              <a:t>Year 2 of 18-21 programming:</a:t>
            </a:r>
            <a:endParaRPr sz="1300" u="sng">
              <a:solidFill>
                <a:srgbClr val="303336"/>
              </a:solidFill>
              <a:latin typeface="Raleway"/>
              <a:ea typeface="Raleway"/>
              <a:cs typeface="Raleway"/>
              <a:sym typeface="Raleway"/>
            </a:endParaRPr>
          </a:p>
          <a:p>
            <a:pPr indent="0" lvl="0" marL="457200" rtl="0" algn="l">
              <a:spcBef>
                <a:spcPts val="0"/>
              </a:spcBef>
              <a:spcAft>
                <a:spcPts val="0"/>
              </a:spcAft>
              <a:buNone/>
            </a:pPr>
            <a:r>
              <a:rPr lang="en" sz="1300">
                <a:solidFill>
                  <a:srgbClr val="303336"/>
                </a:solidFill>
                <a:latin typeface="Raleway"/>
                <a:ea typeface="Raleway"/>
                <a:cs typeface="Raleway"/>
                <a:sym typeface="Raleway"/>
              </a:rPr>
              <a:t>self-advocacy class, social skills class, interpersonal relationships class, life skills math and reading classes</a:t>
            </a:r>
            <a:endParaRPr sz="1300">
              <a:solidFill>
                <a:srgbClr val="303336"/>
              </a:solidFill>
              <a:latin typeface="Raleway"/>
              <a:ea typeface="Raleway"/>
              <a:cs typeface="Raleway"/>
              <a:sym typeface="Raleway"/>
            </a:endParaRPr>
          </a:p>
          <a:p>
            <a:pPr indent="0" lvl="0" marL="457200" rtl="0" algn="l">
              <a:spcBef>
                <a:spcPts val="0"/>
              </a:spcBef>
              <a:spcAft>
                <a:spcPts val="0"/>
              </a:spcAft>
              <a:buNone/>
            </a:pPr>
            <a:r>
              <a:t/>
            </a:r>
            <a:endParaRPr sz="1300">
              <a:solidFill>
                <a:srgbClr val="303336"/>
              </a:solidFill>
              <a:latin typeface="Raleway"/>
              <a:ea typeface="Raleway"/>
              <a:cs typeface="Raleway"/>
              <a:sym typeface="Raleway"/>
            </a:endParaRPr>
          </a:p>
          <a:p>
            <a:pPr indent="-311150" lvl="0" marL="457200" rtl="0" algn="l">
              <a:spcBef>
                <a:spcPts val="0"/>
              </a:spcBef>
              <a:spcAft>
                <a:spcPts val="0"/>
              </a:spcAft>
              <a:buClr>
                <a:srgbClr val="303336"/>
              </a:buClr>
              <a:buSzPts val="1300"/>
              <a:buFont typeface="Raleway"/>
              <a:buChar char="●"/>
            </a:pPr>
            <a:r>
              <a:rPr lang="en" sz="1300" u="sng">
                <a:solidFill>
                  <a:srgbClr val="303336"/>
                </a:solidFill>
                <a:latin typeface="Raleway"/>
                <a:ea typeface="Raleway"/>
                <a:cs typeface="Raleway"/>
                <a:sym typeface="Raleway"/>
              </a:rPr>
              <a:t>Year 3 of 18-21 programming</a:t>
            </a:r>
            <a:endParaRPr sz="1300" u="sng">
              <a:solidFill>
                <a:srgbClr val="303336"/>
              </a:solidFill>
              <a:latin typeface="Raleway"/>
              <a:ea typeface="Raleway"/>
              <a:cs typeface="Raleway"/>
              <a:sym typeface="Raleway"/>
            </a:endParaRPr>
          </a:p>
          <a:p>
            <a:pPr indent="0" lvl="0" marL="457200" rtl="0" algn="l">
              <a:spcBef>
                <a:spcPts val="0"/>
              </a:spcBef>
              <a:spcAft>
                <a:spcPts val="0"/>
              </a:spcAft>
              <a:buNone/>
            </a:pPr>
            <a:r>
              <a:rPr lang="en" sz="1300">
                <a:solidFill>
                  <a:srgbClr val="303336"/>
                </a:solidFill>
                <a:latin typeface="Raleway"/>
                <a:ea typeface="Raleway"/>
                <a:cs typeface="Raleway"/>
                <a:sym typeface="Raleway"/>
              </a:rPr>
              <a:t>personal finance class, home safety class, community living class, emergency first aid class, life skills math and reading classes</a:t>
            </a:r>
            <a:endParaRPr sz="1300">
              <a:solidFill>
                <a:srgbClr val="303336"/>
              </a:solidFill>
              <a:latin typeface="Raleway"/>
              <a:ea typeface="Raleway"/>
              <a:cs typeface="Raleway"/>
              <a:sym typeface="Raleway"/>
            </a:endParaRPr>
          </a:p>
          <a:p>
            <a:pPr indent="0" lvl="0" marL="0" rtl="0" algn="l">
              <a:lnSpc>
                <a:spcPct val="115000"/>
              </a:lnSpc>
              <a:spcBef>
                <a:spcPts val="0"/>
              </a:spcBef>
              <a:spcAft>
                <a:spcPts val="0"/>
              </a:spcAft>
              <a:buNone/>
            </a:pPr>
            <a:r>
              <a:t/>
            </a:r>
            <a:endParaRPr b="1" sz="1300">
              <a:solidFill>
                <a:srgbClr val="595959"/>
              </a:solidFill>
              <a:latin typeface="Raleway"/>
              <a:ea typeface="Raleway"/>
              <a:cs typeface="Raleway"/>
              <a:sym typeface="Raleway"/>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70"/>
          <p:cNvSpPr txBox="1"/>
          <p:nvPr/>
        </p:nvSpPr>
        <p:spPr>
          <a:xfrm>
            <a:off x="377500" y="172975"/>
            <a:ext cx="8520600" cy="572700"/>
          </a:xfrm>
          <a:prstGeom prst="rect">
            <a:avLst/>
          </a:prstGeom>
          <a:noFill/>
          <a:ln>
            <a:noFill/>
          </a:ln>
        </p:spPr>
        <p:txBody>
          <a:bodyPr anchorCtr="0" anchor="t" bIns="91425" lIns="91425" spcFirstLastPara="1" rIns="91425" wrap="square" tIns="91425">
            <a:normAutofit fontScale="77500"/>
          </a:bodyPr>
          <a:lstStyle/>
          <a:p>
            <a:pPr indent="0" lvl="0" marL="0" rtl="0" algn="l">
              <a:spcBef>
                <a:spcPts val="0"/>
              </a:spcBef>
              <a:spcAft>
                <a:spcPts val="0"/>
              </a:spcAft>
              <a:buNone/>
            </a:pPr>
            <a:r>
              <a:rPr lang="en" sz="2800">
                <a:solidFill>
                  <a:srgbClr val="000000"/>
                </a:solidFill>
              </a:rPr>
              <a:t>Indicator 13, Question 5; Course of Study Description Examples</a:t>
            </a:r>
            <a:endParaRPr sz="2800">
              <a:solidFill>
                <a:srgbClr val="000000"/>
              </a:solidFill>
            </a:endParaRPr>
          </a:p>
        </p:txBody>
      </p:sp>
      <p:sp>
        <p:nvSpPr>
          <p:cNvPr id="440" name="Google Shape;440;p70"/>
          <p:cNvSpPr txBox="1"/>
          <p:nvPr/>
        </p:nvSpPr>
        <p:spPr>
          <a:xfrm>
            <a:off x="240750" y="780350"/>
            <a:ext cx="8662500" cy="31260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000000"/>
                </a:solidFill>
                <a:latin typeface="Raleway"/>
                <a:ea typeface="Raleway"/>
                <a:cs typeface="Raleway"/>
                <a:sym typeface="Raleway"/>
              </a:rPr>
              <a:t>'Student' is a freshman at Paradise High School. Presently, he is enrolled in the following classes: English 1, Algebra 1, Physical Science, PE, American History, Art, Band</a:t>
            </a:r>
            <a:endParaRPr sz="1500">
              <a:solidFill>
                <a:srgbClr val="000000"/>
              </a:solidFill>
              <a:latin typeface="Raleway"/>
              <a:ea typeface="Raleway"/>
              <a:cs typeface="Raleway"/>
              <a:sym typeface="Raleway"/>
            </a:endParaRPr>
          </a:p>
          <a:p>
            <a:pPr indent="0" lvl="0" marL="0" rtl="0" algn="l">
              <a:spcBef>
                <a:spcPts val="0"/>
              </a:spcBef>
              <a:spcAft>
                <a:spcPts val="0"/>
              </a:spcAft>
              <a:buNone/>
            </a:pPr>
            <a:r>
              <a:t/>
            </a:r>
            <a:endParaRPr sz="1500">
              <a:solidFill>
                <a:srgbClr val="000000"/>
              </a:solidFill>
              <a:latin typeface="Raleway"/>
              <a:ea typeface="Raleway"/>
              <a:cs typeface="Raleway"/>
              <a:sym typeface="Raleway"/>
            </a:endParaRPr>
          </a:p>
          <a:p>
            <a:pPr indent="0" lvl="0" marL="0" rtl="0" algn="l">
              <a:spcBef>
                <a:spcPts val="0"/>
              </a:spcBef>
              <a:spcAft>
                <a:spcPts val="0"/>
              </a:spcAft>
              <a:buNone/>
            </a:pPr>
            <a:r>
              <a:rPr lang="en" sz="1500">
                <a:solidFill>
                  <a:srgbClr val="000000"/>
                </a:solidFill>
                <a:latin typeface="Raleway"/>
                <a:ea typeface="Raleway"/>
                <a:cs typeface="Raleway"/>
                <a:sym typeface="Raleway"/>
              </a:rPr>
              <a:t>At this time, 'Student' is earning credits to graduate with his peers at the end of his senior year in May of 20XX. Because 'Student' is interested in a career in welding, the geometry and English classes he will take next year will prepare him for reading college level textbooks and blueprints, and provide math instruction beneficial for a career in welding. This coursework will also provide the foundation for earning a welding certificate and aligns with our district’s graduation requirements.</a:t>
            </a:r>
            <a:endParaRPr sz="1500">
              <a:solidFill>
                <a:srgbClr val="000000"/>
              </a:solidFill>
              <a:latin typeface="Raleway"/>
              <a:ea typeface="Raleway"/>
              <a:cs typeface="Raleway"/>
              <a:sym typeface="Raleway"/>
            </a:endParaRPr>
          </a:p>
          <a:p>
            <a:pPr indent="0" lvl="0" marL="0" rtl="0" algn="l">
              <a:spcBef>
                <a:spcPts val="0"/>
              </a:spcBef>
              <a:spcAft>
                <a:spcPts val="0"/>
              </a:spcAft>
              <a:buNone/>
            </a:pPr>
            <a:r>
              <a:t/>
            </a:r>
            <a:endParaRPr sz="1500">
              <a:solidFill>
                <a:srgbClr val="000000"/>
              </a:solidFill>
              <a:latin typeface="Raleway"/>
              <a:ea typeface="Raleway"/>
              <a:cs typeface="Raleway"/>
              <a:sym typeface="Raleway"/>
            </a:endParaRPr>
          </a:p>
          <a:p>
            <a:pPr indent="0" lvl="0" marL="0" rtl="0" algn="l">
              <a:spcBef>
                <a:spcPts val="0"/>
              </a:spcBef>
              <a:spcAft>
                <a:spcPts val="0"/>
              </a:spcAft>
              <a:buNone/>
            </a:pPr>
            <a:r>
              <a:rPr lang="en" sz="1500">
                <a:solidFill>
                  <a:srgbClr val="000000"/>
                </a:solidFill>
                <a:latin typeface="Raleway"/>
                <a:ea typeface="Raleway"/>
                <a:cs typeface="Raleway"/>
                <a:sym typeface="Raleway"/>
              </a:rPr>
              <a:t>When 'Student' is a junior and senior, he will take upper level English, math, and science courses, and career/technical education classes. These courses will also prepare 'Student' for college coursework necessary for him to enter a welding certificate program at a community college.</a:t>
            </a:r>
            <a:endParaRPr b="1" sz="1500">
              <a:solidFill>
                <a:srgbClr val="303336"/>
              </a:solidFill>
              <a:latin typeface="Raleway"/>
              <a:ea typeface="Raleway"/>
              <a:cs typeface="Raleway"/>
              <a:sym typeface="Raleway"/>
            </a:endParaRPr>
          </a:p>
          <a:p>
            <a:pPr indent="0" lvl="0" marL="0" rtl="0" algn="l">
              <a:lnSpc>
                <a:spcPct val="115000"/>
              </a:lnSpc>
              <a:spcBef>
                <a:spcPts val="0"/>
              </a:spcBef>
              <a:spcAft>
                <a:spcPts val="0"/>
              </a:spcAft>
              <a:buNone/>
            </a:pPr>
            <a:r>
              <a:t/>
            </a:r>
            <a:endParaRPr b="1" sz="1500">
              <a:solidFill>
                <a:srgbClr val="595959"/>
              </a:solidFill>
              <a:latin typeface="Raleway"/>
              <a:ea typeface="Raleway"/>
              <a:cs typeface="Raleway"/>
              <a:sym typeface="Raleway"/>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71"/>
          <p:cNvSpPr txBox="1"/>
          <p:nvPr/>
        </p:nvSpPr>
        <p:spPr>
          <a:xfrm>
            <a:off x="330300" y="1355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05"/>
              <a:buNone/>
            </a:pPr>
            <a:r>
              <a:rPr lang="en" sz="2440">
                <a:solidFill>
                  <a:srgbClr val="000000"/>
                </a:solidFill>
              </a:rPr>
              <a:t>Indicator 13, Question 5; Course of Study Description Examples for Students with More Significant Disabilities</a:t>
            </a:r>
            <a:endParaRPr sz="2440">
              <a:solidFill>
                <a:srgbClr val="000000"/>
              </a:solidFill>
            </a:endParaRPr>
          </a:p>
        </p:txBody>
      </p:sp>
      <p:sp>
        <p:nvSpPr>
          <p:cNvPr id="446" name="Google Shape;446;p71"/>
          <p:cNvSpPr txBox="1"/>
          <p:nvPr/>
        </p:nvSpPr>
        <p:spPr>
          <a:xfrm>
            <a:off x="259350" y="971050"/>
            <a:ext cx="8662500" cy="31260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000000"/>
                </a:solidFill>
                <a:latin typeface="Raleway"/>
                <a:ea typeface="Raleway"/>
                <a:cs typeface="Raleway"/>
                <a:sym typeface="Raleway"/>
              </a:rPr>
              <a:t>Students with significant disabilities will have a different narrative here. That’s OK. </a:t>
            </a:r>
            <a:endParaRPr sz="1300">
              <a:solidFill>
                <a:srgbClr val="000000"/>
              </a:solidFill>
              <a:latin typeface="Raleway"/>
              <a:ea typeface="Raleway"/>
              <a:cs typeface="Raleway"/>
              <a:sym typeface="Raleway"/>
            </a:endParaRPr>
          </a:p>
          <a:p>
            <a:pPr indent="-311150" lvl="0" marL="457200" rtl="0" algn="l">
              <a:spcBef>
                <a:spcPts val="0"/>
              </a:spcBef>
              <a:spcAft>
                <a:spcPts val="0"/>
              </a:spcAft>
              <a:buClr>
                <a:srgbClr val="000000"/>
              </a:buClr>
              <a:buSzPts val="1300"/>
              <a:buFont typeface="Raleway"/>
              <a:buChar char="●"/>
            </a:pPr>
            <a:r>
              <a:rPr lang="en" sz="1300">
                <a:solidFill>
                  <a:srgbClr val="000000"/>
                </a:solidFill>
                <a:latin typeface="Raleway"/>
                <a:ea typeface="Raleway"/>
                <a:cs typeface="Raleway"/>
                <a:sym typeface="Raleway"/>
              </a:rPr>
              <a:t>Describe the significance of their disability in a sentence or two. </a:t>
            </a:r>
            <a:endParaRPr sz="1300">
              <a:solidFill>
                <a:srgbClr val="000000"/>
              </a:solidFill>
              <a:latin typeface="Raleway"/>
              <a:ea typeface="Raleway"/>
              <a:cs typeface="Raleway"/>
              <a:sym typeface="Raleway"/>
            </a:endParaRPr>
          </a:p>
          <a:p>
            <a:pPr indent="0" lvl="0" marL="0" rtl="0" algn="l">
              <a:spcBef>
                <a:spcPts val="0"/>
              </a:spcBef>
              <a:spcAft>
                <a:spcPts val="0"/>
              </a:spcAft>
              <a:buNone/>
            </a:pPr>
            <a:r>
              <a:t/>
            </a:r>
            <a:endParaRPr sz="1300">
              <a:solidFill>
                <a:srgbClr val="000000"/>
              </a:solidFill>
              <a:latin typeface="Raleway"/>
              <a:ea typeface="Raleway"/>
              <a:cs typeface="Raleway"/>
              <a:sym typeface="Raleway"/>
            </a:endParaRPr>
          </a:p>
          <a:p>
            <a:pPr indent="0" lvl="0" marL="0" rtl="0" algn="l">
              <a:spcBef>
                <a:spcPts val="0"/>
              </a:spcBef>
              <a:spcAft>
                <a:spcPts val="0"/>
              </a:spcAft>
              <a:buNone/>
            </a:pPr>
            <a:r>
              <a:rPr lang="en" sz="1300">
                <a:solidFill>
                  <a:srgbClr val="000000"/>
                </a:solidFill>
                <a:latin typeface="Raleway"/>
                <a:ea typeface="Raleway"/>
                <a:cs typeface="Raleway"/>
                <a:sym typeface="Raleway"/>
              </a:rPr>
              <a:t>Describe the life skill academics and functional performance (daily living and pre-employment skills) you anticipate them needing from now until graduation. Example below:</a:t>
            </a:r>
            <a:endParaRPr sz="1300">
              <a:solidFill>
                <a:srgbClr val="000000"/>
              </a:solidFill>
              <a:latin typeface="Raleway"/>
              <a:ea typeface="Raleway"/>
              <a:cs typeface="Raleway"/>
              <a:sym typeface="Raleway"/>
            </a:endParaRPr>
          </a:p>
          <a:p>
            <a:pPr indent="0" lvl="0" marL="0" rtl="0" algn="l">
              <a:spcBef>
                <a:spcPts val="0"/>
              </a:spcBef>
              <a:spcAft>
                <a:spcPts val="0"/>
              </a:spcAft>
              <a:buNone/>
            </a:pPr>
            <a:r>
              <a:rPr lang="en" sz="1300">
                <a:solidFill>
                  <a:srgbClr val="000000"/>
                </a:solidFill>
                <a:latin typeface="Raleway"/>
                <a:ea typeface="Raleway"/>
                <a:cs typeface="Raleway"/>
                <a:sym typeface="Raleway"/>
              </a:rPr>
              <a:t> </a:t>
            </a:r>
            <a:endParaRPr sz="1300">
              <a:solidFill>
                <a:srgbClr val="000000"/>
              </a:solidFill>
              <a:latin typeface="Raleway"/>
              <a:ea typeface="Raleway"/>
              <a:cs typeface="Raleway"/>
              <a:sym typeface="Raleway"/>
            </a:endParaRPr>
          </a:p>
          <a:p>
            <a:pPr indent="0" lvl="0" marL="0" rtl="0" algn="l">
              <a:spcBef>
                <a:spcPts val="0"/>
              </a:spcBef>
              <a:spcAft>
                <a:spcPts val="0"/>
              </a:spcAft>
              <a:buNone/>
            </a:pPr>
            <a:r>
              <a:rPr i="1" lang="en" sz="1300">
                <a:solidFill>
                  <a:srgbClr val="000000"/>
                </a:solidFill>
                <a:latin typeface="Raleway"/>
                <a:ea typeface="Raleway"/>
                <a:cs typeface="Raleway"/>
                <a:sym typeface="Raleway"/>
              </a:rPr>
              <a:t>‘Student’ is enrolled in life skills reading, math, daily living, and pre-employment classes. ‘Student’ will work on recognizing environmental print and community signage during reading instruction. ‘Student’ will work on 1-1 object correlation (up to 6 objects) and using measuring cups/spoons during math instruction. Daily living instruction will focus on hygiene, laundry, and cooking. Pre-employment skills will be developed through completing one-step directions utilizing task boxes. The nature and severity of ‘Student’s’ disability requires hand-over hand support to complete most curriculum tasks. ‘Student’ also requires frequent breaks during the day for feeding via g-tube, personal hygiene care, and to stretch on the floor. ‘Student’ loves animals and wants to live in a community-based residential apartment after graduation, ‘Student’s’ life skill coursework is designed to maximize his independence and develop pre-employment skills to gain supported employment in a setting with animals. </a:t>
            </a:r>
            <a:endParaRPr sz="1300">
              <a:solidFill>
                <a:srgbClr val="000000"/>
              </a:solidFill>
              <a:latin typeface="Raleway"/>
              <a:ea typeface="Raleway"/>
              <a:cs typeface="Raleway"/>
              <a:sym typeface="Raleway"/>
            </a:endParaRPr>
          </a:p>
          <a:p>
            <a:pPr indent="0" lvl="0" marL="0" rtl="0" algn="l">
              <a:spcBef>
                <a:spcPts val="0"/>
              </a:spcBef>
              <a:spcAft>
                <a:spcPts val="0"/>
              </a:spcAft>
              <a:buNone/>
            </a:pPr>
            <a:r>
              <a:t/>
            </a:r>
            <a:endParaRPr sz="1300">
              <a:solidFill>
                <a:srgbClr val="000000"/>
              </a:solidFill>
              <a:latin typeface="Raleway"/>
              <a:ea typeface="Raleway"/>
              <a:cs typeface="Raleway"/>
              <a:sym typeface="Raleway"/>
            </a:endParaRPr>
          </a:p>
          <a:p>
            <a:pPr indent="0" lvl="0" marL="0" rtl="0" algn="l">
              <a:lnSpc>
                <a:spcPct val="115000"/>
              </a:lnSpc>
              <a:spcBef>
                <a:spcPts val="0"/>
              </a:spcBef>
              <a:spcAft>
                <a:spcPts val="0"/>
              </a:spcAft>
              <a:buNone/>
            </a:pPr>
            <a:r>
              <a:t/>
            </a:r>
            <a:endParaRPr b="1" sz="1300">
              <a:solidFill>
                <a:srgbClr val="595959"/>
              </a:solidFill>
              <a:latin typeface="Raleway"/>
              <a:ea typeface="Raleway"/>
              <a:cs typeface="Raleway"/>
              <a:sym typeface="Raleway"/>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72"/>
          <p:cNvSpPr txBox="1"/>
          <p:nvPr/>
        </p:nvSpPr>
        <p:spPr>
          <a:xfrm>
            <a:off x="330300" y="1729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05"/>
              <a:buNone/>
            </a:pPr>
            <a:r>
              <a:rPr lang="en" sz="2440">
                <a:solidFill>
                  <a:srgbClr val="000000"/>
                </a:solidFill>
              </a:rPr>
              <a:t>Indicator 13, Question 5; </a:t>
            </a:r>
            <a:endParaRPr sz="2440">
              <a:solidFill>
                <a:srgbClr val="000000"/>
              </a:solidFill>
            </a:endParaRPr>
          </a:p>
          <a:p>
            <a:pPr indent="0" lvl="0" marL="0" rtl="0" algn="l">
              <a:lnSpc>
                <a:spcPct val="80000"/>
              </a:lnSpc>
              <a:spcBef>
                <a:spcPts val="0"/>
              </a:spcBef>
              <a:spcAft>
                <a:spcPts val="0"/>
              </a:spcAft>
              <a:buSzPts val="605"/>
              <a:buNone/>
            </a:pPr>
            <a:r>
              <a:rPr lang="en" sz="2317">
                <a:solidFill>
                  <a:srgbClr val="000000"/>
                </a:solidFill>
              </a:rPr>
              <a:t>Additional compliance item within the realm of Course of Study</a:t>
            </a:r>
            <a:endParaRPr sz="2317">
              <a:solidFill>
                <a:srgbClr val="000000"/>
              </a:solidFill>
            </a:endParaRPr>
          </a:p>
        </p:txBody>
      </p:sp>
      <p:sp>
        <p:nvSpPr>
          <p:cNvPr id="452" name="Google Shape;452;p72"/>
          <p:cNvSpPr txBox="1"/>
          <p:nvPr/>
        </p:nvSpPr>
        <p:spPr>
          <a:xfrm>
            <a:off x="240750" y="961250"/>
            <a:ext cx="8662500" cy="31260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500" u="sng">
                <a:solidFill>
                  <a:srgbClr val="000000"/>
                </a:solidFill>
                <a:latin typeface="Raleway"/>
                <a:ea typeface="Raleway"/>
                <a:cs typeface="Raleway"/>
                <a:sym typeface="Raleway"/>
              </a:rPr>
              <a:t>Projected Date and Description of Anticipated Graduation Program Completion Examples:</a:t>
            </a:r>
            <a:endParaRPr b="1" sz="1500" u="sng">
              <a:solidFill>
                <a:srgbClr val="000000"/>
              </a:solidFill>
              <a:latin typeface="Raleway"/>
              <a:ea typeface="Raleway"/>
              <a:cs typeface="Raleway"/>
              <a:sym typeface="Raleway"/>
            </a:endParaRPr>
          </a:p>
          <a:p>
            <a:pPr indent="0" lvl="0" marL="0" rtl="0" algn="l">
              <a:spcBef>
                <a:spcPts val="0"/>
              </a:spcBef>
              <a:spcAft>
                <a:spcPts val="0"/>
              </a:spcAft>
              <a:buNone/>
            </a:pPr>
            <a:r>
              <a:t/>
            </a:r>
            <a:endParaRPr b="1" sz="1200">
              <a:solidFill>
                <a:srgbClr val="000000"/>
              </a:solidFill>
              <a:latin typeface="Raleway"/>
              <a:ea typeface="Raleway"/>
              <a:cs typeface="Raleway"/>
              <a:sym typeface="Raleway"/>
            </a:endParaRPr>
          </a:p>
          <a:p>
            <a:pPr indent="-330200" lvl="0" marL="457200" rtl="0" algn="l">
              <a:lnSpc>
                <a:spcPct val="85000"/>
              </a:lnSpc>
              <a:spcBef>
                <a:spcPts val="0"/>
              </a:spcBef>
              <a:spcAft>
                <a:spcPts val="0"/>
              </a:spcAft>
              <a:buClr>
                <a:srgbClr val="3A3A3A"/>
              </a:buClr>
              <a:buSzPts val="1600"/>
              <a:buFont typeface="Raleway"/>
              <a:buChar char="●"/>
            </a:pPr>
            <a:r>
              <a:rPr lang="en" sz="1600">
                <a:solidFill>
                  <a:srgbClr val="3A3A3A"/>
                </a:solidFill>
                <a:latin typeface="Raleway"/>
                <a:ea typeface="Raleway"/>
                <a:cs typeface="Raleway"/>
                <a:sym typeface="Raleway"/>
              </a:rPr>
              <a:t>Student A is projected to graduate with their class in May of 20XX upon completion of their previously outlined course of study</a:t>
            </a:r>
            <a:endParaRPr sz="1600">
              <a:solidFill>
                <a:srgbClr val="3A3A3A"/>
              </a:solidFill>
              <a:latin typeface="Raleway"/>
              <a:ea typeface="Raleway"/>
              <a:cs typeface="Raleway"/>
              <a:sym typeface="Raleway"/>
            </a:endParaRPr>
          </a:p>
          <a:p>
            <a:pPr indent="0" lvl="0" marL="0" rtl="0" algn="l">
              <a:lnSpc>
                <a:spcPct val="85000"/>
              </a:lnSpc>
              <a:spcBef>
                <a:spcPts val="0"/>
              </a:spcBef>
              <a:spcAft>
                <a:spcPts val="0"/>
              </a:spcAft>
              <a:buNone/>
            </a:pPr>
            <a:r>
              <a:t/>
            </a:r>
            <a:endParaRPr sz="1100">
              <a:solidFill>
                <a:srgbClr val="3A3A3A"/>
              </a:solidFill>
              <a:latin typeface="Raleway"/>
              <a:ea typeface="Raleway"/>
              <a:cs typeface="Raleway"/>
              <a:sym typeface="Raleway"/>
            </a:endParaRPr>
          </a:p>
          <a:p>
            <a:pPr indent="-330200" lvl="0" marL="457200" rtl="0" algn="l">
              <a:lnSpc>
                <a:spcPct val="85000"/>
              </a:lnSpc>
              <a:spcBef>
                <a:spcPts val="0"/>
              </a:spcBef>
              <a:spcAft>
                <a:spcPts val="0"/>
              </a:spcAft>
              <a:buClr>
                <a:srgbClr val="3A3A3A"/>
              </a:buClr>
              <a:buSzPts val="1600"/>
              <a:buFont typeface="Raleway"/>
              <a:buChar char="●"/>
            </a:pPr>
            <a:r>
              <a:rPr lang="en" sz="1600">
                <a:solidFill>
                  <a:srgbClr val="3A3A3A"/>
                </a:solidFill>
                <a:latin typeface="Raleway"/>
                <a:ea typeface="Raleway"/>
                <a:cs typeface="Raleway"/>
                <a:sym typeface="Raleway"/>
              </a:rPr>
              <a:t>Student B is projected to participate in social graduation with their class in May of 20XX and receive a certificate of attendance at the graduation ceremony. They will continue with special education services as outlined in their courses of study until Student B finishes the year in which they turn 21 years of age. Then Student B will transition to an adult service provider of their choosing, as Student B is eligible for adult services from DHHS-Developmental Disabilities</a:t>
            </a:r>
            <a:endParaRPr sz="1600">
              <a:solidFill>
                <a:srgbClr val="3A3A3A"/>
              </a:solidFill>
              <a:latin typeface="Raleway"/>
              <a:ea typeface="Raleway"/>
              <a:cs typeface="Raleway"/>
              <a:sym typeface="Raleway"/>
            </a:endParaRPr>
          </a:p>
          <a:p>
            <a:pPr indent="0" lvl="0" marL="0" rtl="0" algn="l">
              <a:lnSpc>
                <a:spcPct val="85000"/>
              </a:lnSpc>
              <a:spcBef>
                <a:spcPts val="0"/>
              </a:spcBef>
              <a:spcAft>
                <a:spcPts val="0"/>
              </a:spcAft>
              <a:buNone/>
            </a:pPr>
            <a:r>
              <a:t/>
            </a:r>
            <a:endParaRPr sz="1100">
              <a:solidFill>
                <a:srgbClr val="3A3A3A"/>
              </a:solidFill>
              <a:latin typeface="Raleway"/>
              <a:ea typeface="Raleway"/>
              <a:cs typeface="Raleway"/>
              <a:sym typeface="Raleway"/>
            </a:endParaRPr>
          </a:p>
          <a:p>
            <a:pPr indent="-330200" lvl="0" marL="457200" rtl="0" algn="l">
              <a:lnSpc>
                <a:spcPct val="85000"/>
              </a:lnSpc>
              <a:spcBef>
                <a:spcPts val="0"/>
              </a:spcBef>
              <a:spcAft>
                <a:spcPts val="0"/>
              </a:spcAft>
              <a:buClr>
                <a:srgbClr val="3A3A3A"/>
              </a:buClr>
              <a:buSzPts val="1600"/>
              <a:buFont typeface="Raleway"/>
              <a:buChar char="●"/>
            </a:pPr>
            <a:r>
              <a:rPr lang="en" sz="1600">
                <a:solidFill>
                  <a:srgbClr val="3A3A3A"/>
                </a:solidFill>
                <a:latin typeface="Raleway"/>
                <a:ea typeface="Raleway"/>
                <a:cs typeface="Raleway"/>
                <a:sym typeface="Raleway"/>
              </a:rPr>
              <a:t>Student C is completing credit recovery and the IEP team has identified the courses and the timeline needed to graduate with Student C’s peers in May of 20XX. Student C’s plan of credit recovery is described within the courses of study section</a:t>
            </a:r>
            <a:endParaRPr sz="1600">
              <a:solidFill>
                <a:srgbClr val="3A3A3A"/>
              </a:solidFill>
              <a:latin typeface="Raleway"/>
              <a:ea typeface="Raleway"/>
              <a:cs typeface="Raleway"/>
              <a:sym typeface="Raleway"/>
            </a:endParaRPr>
          </a:p>
          <a:p>
            <a:pPr indent="0" lvl="0" marL="0" rtl="0" algn="l">
              <a:spcBef>
                <a:spcPts val="0"/>
              </a:spcBef>
              <a:spcAft>
                <a:spcPts val="0"/>
              </a:spcAft>
              <a:buNone/>
            </a:pPr>
            <a:r>
              <a:t/>
            </a:r>
            <a:endParaRPr sz="1200">
              <a:solidFill>
                <a:srgbClr val="000000"/>
              </a:solidFill>
              <a:latin typeface="Raleway"/>
              <a:ea typeface="Raleway"/>
              <a:cs typeface="Raleway"/>
              <a:sym typeface="Raleway"/>
            </a:endParaRPr>
          </a:p>
          <a:p>
            <a:pPr indent="0" lvl="0" marL="0" rtl="0" algn="l">
              <a:spcBef>
                <a:spcPts val="0"/>
              </a:spcBef>
              <a:spcAft>
                <a:spcPts val="0"/>
              </a:spcAft>
              <a:buNone/>
            </a:pPr>
            <a:r>
              <a:rPr lang="en" sz="1200">
                <a:solidFill>
                  <a:srgbClr val="000000"/>
                </a:solidFill>
                <a:latin typeface="Raleway"/>
                <a:ea typeface="Raleway"/>
                <a:cs typeface="Raleway"/>
                <a:sym typeface="Raleway"/>
              </a:rPr>
              <a:t> </a:t>
            </a:r>
            <a:endParaRPr sz="1200">
              <a:solidFill>
                <a:srgbClr val="000000"/>
              </a:solidFill>
              <a:latin typeface="Raleway"/>
              <a:ea typeface="Raleway"/>
              <a:cs typeface="Raleway"/>
              <a:sym typeface="Raleway"/>
            </a:endParaRPr>
          </a:p>
          <a:p>
            <a:pPr indent="0" lvl="0" marL="0" rtl="0" algn="l">
              <a:spcBef>
                <a:spcPts val="0"/>
              </a:spcBef>
              <a:spcAft>
                <a:spcPts val="0"/>
              </a:spcAft>
              <a:buNone/>
            </a:pPr>
            <a:r>
              <a:t/>
            </a:r>
            <a:endParaRPr b="1" sz="1200">
              <a:solidFill>
                <a:srgbClr val="000000"/>
              </a:solidFill>
              <a:latin typeface="Raleway"/>
              <a:ea typeface="Raleway"/>
              <a:cs typeface="Raleway"/>
              <a:sym typeface="Raleway"/>
            </a:endParaRPr>
          </a:p>
          <a:p>
            <a:pPr indent="0" lvl="0" marL="0" rtl="0" algn="l">
              <a:spcBef>
                <a:spcPts val="0"/>
              </a:spcBef>
              <a:spcAft>
                <a:spcPts val="0"/>
              </a:spcAft>
              <a:buNone/>
            </a:pPr>
            <a:r>
              <a:t/>
            </a:r>
            <a:endParaRPr sz="1200">
              <a:solidFill>
                <a:srgbClr val="000000"/>
              </a:solidFill>
              <a:latin typeface="Raleway"/>
              <a:ea typeface="Raleway"/>
              <a:cs typeface="Raleway"/>
              <a:sym typeface="Raleway"/>
            </a:endParaRPr>
          </a:p>
          <a:p>
            <a:pPr indent="0" lvl="0" marL="0" rtl="0" algn="l">
              <a:lnSpc>
                <a:spcPct val="115000"/>
              </a:lnSpc>
              <a:spcBef>
                <a:spcPts val="0"/>
              </a:spcBef>
              <a:spcAft>
                <a:spcPts val="0"/>
              </a:spcAft>
              <a:buNone/>
            </a:pPr>
            <a:r>
              <a:t/>
            </a:r>
            <a:endParaRPr b="1" sz="1200">
              <a:solidFill>
                <a:srgbClr val="595959"/>
              </a:solidFill>
              <a:latin typeface="Raleway"/>
              <a:ea typeface="Raleway"/>
              <a:cs typeface="Raleway"/>
              <a:sym typeface="Raleway"/>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456" name="Shape 456"/>
        <p:cNvGrpSpPr/>
        <p:nvPr/>
      </p:nvGrpSpPr>
      <p:grpSpPr>
        <a:xfrm>
          <a:off x="0" y="0"/>
          <a:ext cx="0" cy="0"/>
          <a:chOff x="0" y="0"/>
          <a:chExt cx="0" cy="0"/>
        </a:xfrm>
      </p:grpSpPr>
      <p:sp>
        <p:nvSpPr>
          <p:cNvPr id="457" name="Google Shape;457;p73"/>
          <p:cNvSpPr txBox="1"/>
          <p:nvPr/>
        </p:nvSpPr>
        <p:spPr>
          <a:xfrm>
            <a:off x="256858" y="190450"/>
            <a:ext cx="8520600" cy="20526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rPr lang="en" sz="5200">
                <a:solidFill>
                  <a:srgbClr val="FFFFFF"/>
                </a:solidFill>
              </a:rPr>
              <a:t>Indicator 13 - Question 6</a:t>
            </a:r>
            <a:endParaRPr sz="5200">
              <a:solidFill>
                <a:srgbClr val="FFFFFF"/>
              </a:solidFill>
            </a:endParaRPr>
          </a:p>
          <a:p>
            <a:pPr indent="0" lvl="0" marL="0" rtl="0" algn="ctr">
              <a:spcBef>
                <a:spcPts val="0"/>
              </a:spcBef>
              <a:spcAft>
                <a:spcPts val="0"/>
              </a:spcAft>
              <a:buNone/>
            </a:pPr>
            <a:r>
              <a:rPr b="1" lang="en" sz="2200">
                <a:solidFill>
                  <a:srgbClr val="F1C232"/>
                </a:solidFill>
              </a:rPr>
              <a:t>NDE Indicator 13 Data Collection Application Question 13</a:t>
            </a:r>
            <a:endParaRPr sz="4600">
              <a:solidFill>
                <a:srgbClr val="F1C232"/>
              </a:solidFill>
            </a:endParaRPr>
          </a:p>
        </p:txBody>
      </p:sp>
      <p:sp>
        <p:nvSpPr>
          <p:cNvPr id="458" name="Google Shape;458;p73"/>
          <p:cNvSpPr txBox="1"/>
          <p:nvPr/>
        </p:nvSpPr>
        <p:spPr>
          <a:xfrm>
            <a:off x="311700" y="2315100"/>
            <a:ext cx="8520600" cy="7926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sz="2800">
                <a:solidFill>
                  <a:schemeClr val="lt1"/>
                </a:solidFill>
              </a:rPr>
              <a:t>Is (are) there annual IEP goal(s) related to the student’s transition services needs?</a:t>
            </a:r>
            <a:endParaRPr sz="2800">
              <a:solidFill>
                <a:schemeClr val="lt1"/>
              </a:solidFill>
            </a:endParaRPr>
          </a:p>
        </p:txBody>
      </p:sp>
      <p:sp>
        <p:nvSpPr>
          <p:cNvPr id="459" name="Google Shape;459;p73"/>
          <p:cNvSpPr txBox="1"/>
          <p:nvPr/>
        </p:nvSpPr>
        <p:spPr>
          <a:xfrm>
            <a:off x="470400" y="3055700"/>
            <a:ext cx="8203200" cy="742800"/>
          </a:xfrm>
          <a:prstGeom prst="rect">
            <a:avLst/>
          </a:prstGeom>
          <a:noFill/>
          <a:ln cap="flat" cmpd="sng" w="28575">
            <a:solidFill>
              <a:srgbClr val="F1C23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FFFFFF"/>
                </a:solidFill>
              </a:rPr>
              <a:t>Objective: </a:t>
            </a:r>
            <a:r>
              <a:rPr lang="en" sz="1700">
                <a:solidFill>
                  <a:schemeClr val="lt1"/>
                </a:solidFill>
              </a:rPr>
              <a:t>IEP Team Members will be able to connect every postsecondary goal (PSGs) and it’s connecting service or activity, to at least one annual IEP goal</a:t>
            </a:r>
            <a:endParaRPr sz="1700">
              <a:solidFill>
                <a:schemeClr val="lt1"/>
              </a:solidFill>
            </a:endParaRPr>
          </a:p>
          <a:p>
            <a:pPr indent="0" lvl="0" marL="0" rtl="0" algn="l">
              <a:spcBef>
                <a:spcPts val="0"/>
              </a:spcBef>
              <a:spcAft>
                <a:spcPts val="0"/>
              </a:spcAft>
              <a:buNone/>
            </a:pPr>
            <a:r>
              <a:t/>
            </a:r>
            <a:endParaRPr sz="1600">
              <a:solidFill>
                <a:schemeClr val="lt1"/>
              </a:solidFill>
            </a:endParaRPr>
          </a:p>
          <a:p>
            <a:pPr indent="0" lvl="0" marL="0" rtl="0" algn="l">
              <a:spcBef>
                <a:spcPts val="0"/>
              </a:spcBef>
              <a:spcAft>
                <a:spcPts val="0"/>
              </a:spcAft>
              <a:buNone/>
            </a:pPr>
            <a:r>
              <a:t/>
            </a:r>
            <a:endParaRPr sz="1300">
              <a:solidFill>
                <a:schemeClr val="lt1"/>
              </a:solidFill>
            </a:endParaRPr>
          </a:p>
          <a:p>
            <a:pPr indent="0" lvl="0" marL="0" rtl="0" algn="l">
              <a:spcBef>
                <a:spcPts val="0"/>
              </a:spcBef>
              <a:spcAft>
                <a:spcPts val="0"/>
              </a:spcAft>
              <a:buNone/>
            </a:pPr>
            <a:r>
              <a:t/>
            </a:r>
            <a:endParaRPr sz="1700">
              <a:solidFill>
                <a:schemeClr val="lt1"/>
              </a:solidFill>
            </a:endParaRPr>
          </a:p>
          <a:p>
            <a:pPr indent="0" lvl="0" marL="0" rtl="0" algn="l">
              <a:spcBef>
                <a:spcPts val="0"/>
              </a:spcBef>
              <a:spcAft>
                <a:spcPts val="0"/>
              </a:spcAft>
              <a:buNone/>
            </a:pPr>
            <a:r>
              <a:t/>
            </a:r>
            <a:endParaRPr sz="17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p:nvPr/>
        </p:nvSpPr>
        <p:spPr>
          <a:xfrm>
            <a:off x="0" y="4928450"/>
            <a:ext cx="9144000" cy="2151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7" name="Google Shape;167;p29"/>
          <p:cNvSpPr/>
          <p:nvPr/>
        </p:nvSpPr>
        <p:spPr>
          <a:xfrm>
            <a:off x="0" y="4773350"/>
            <a:ext cx="9144000" cy="1047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68" name="Google Shape;168;p29"/>
          <p:cNvPicPr preferRelativeResize="0"/>
          <p:nvPr/>
        </p:nvPicPr>
        <p:blipFill rotWithShape="1">
          <a:blip r:embed="rId3">
            <a:alphaModFix/>
          </a:blip>
          <a:srcRect b="0" l="-22639" r="0" t="-25517"/>
          <a:stretch/>
        </p:blipFill>
        <p:spPr>
          <a:xfrm>
            <a:off x="7905750" y="3971925"/>
            <a:ext cx="1238250" cy="1171575"/>
          </a:xfrm>
          <a:prstGeom prst="rect">
            <a:avLst/>
          </a:prstGeom>
          <a:noFill/>
          <a:ln>
            <a:noFill/>
          </a:ln>
        </p:spPr>
      </p:pic>
      <p:pic>
        <p:nvPicPr>
          <p:cNvPr id="169" name="Google Shape;169;p29"/>
          <p:cNvPicPr preferRelativeResize="0"/>
          <p:nvPr/>
        </p:nvPicPr>
        <p:blipFill>
          <a:blip r:embed="rId4">
            <a:alphaModFix/>
          </a:blip>
          <a:stretch>
            <a:fillRect/>
          </a:stretch>
        </p:blipFill>
        <p:spPr>
          <a:xfrm>
            <a:off x="0" y="4174125"/>
            <a:ext cx="1238250" cy="969375"/>
          </a:xfrm>
          <a:prstGeom prst="rect">
            <a:avLst/>
          </a:prstGeom>
          <a:noFill/>
          <a:ln>
            <a:noFill/>
          </a:ln>
        </p:spPr>
      </p:pic>
      <p:sp>
        <p:nvSpPr>
          <p:cNvPr id="170" name="Google Shape;170;p29"/>
          <p:cNvSpPr txBox="1"/>
          <p:nvPr/>
        </p:nvSpPr>
        <p:spPr>
          <a:xfrm>
            <a:off x="169725" y="4366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SzPts val="523"/>
              <a:buNone/>
            </a:pPr>
            <a:r>
              <a:rPr lang="en" sz="3357">
                <a:solidFill>
                  <a:srgbClr val="053785"/>
                </a:solidFill>
                <a:latin typeface="Oswald"/>
                <a:ea typeface="Oswald"/>
                <a:cs typeface="Oswald"/>
                <a:sym typeface="Oswald"/>
              </a:rPr>
              <a:t>Indicator 13 CAP Training Objectives</a:t>
            </a:r>
            <a:endParaRPr sz="2550">
              <a:solidFill>
                <a:srgbClr val="053785"/>
              </a:solidFill>
              <a:latin typeface="Oswald"/>
              <a:ea typeface="Oswald"/>
              <a:cs typeface="Oswald"/>
              <a:sym typeface="Oswald"/>
            </a:endParaRPr>
          </a:p>
          <a:p>
            <a:pPr indent="0" lvl="0" marL="0" rtl="0" algn="l">
              <a:lnSpc>
                <a:spcPct val="80000"/>
              </a:lnSpc>
              <a:spcBef>
                <a:spcPts val="0"/>
              </a:spcBef>
              <a:spcAft>
                <a:spcPts val="0"/>
              </a:spcAft>
              <a:buSzPts val="523"/>
              <a:buNone/>
            </a:pPr>
            <a:r>
              <a:t/>
            </a:r>
            <a:endParaRPr sz="2930">
              <a:solidFill>
                <a:srgbClr val="053785"/>
              </a:solidFill>
            </a:endParaRPr>
          </a:p>
        </p:txBody>
      </p:sp>
      <p:sp>
        <p:nvSpPr>
          <p:cNvPr id="171" name="Google Shape;171;p29"/>
          <p:cNvSpPr txBox="1"/>
          <p:nvPr/>
        </p:nvSpPr>
        <p:spPr>
          <a:xfrm>
            <a:off x="169725" y="1214200"/>
            <a:ext cx="8809500" cy="28878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115000"/>
              </a:lnSpc>
              <a:spcBef>
                <a:spcPts val="0"/>
              </a:spcBef>
              <a:spcAft>
                <a:spcPts val="0"/>
              </a:spcAft>
              <a:buNone/>
            </a:pPr>
            <a:r>
              <a:rPr b="1" lang="en" sz="2300">
                <a:solidFill>
                  <a:srgbClr val="31394D"/>
                </a:solidFill>
                <a:latin typeface="Raleway"/>
                <a:ea typeface="Raleway"/>
                <a:cs typeface="Raleway"/>
                <a:sym typeface="Raleway"/>
              </a:rPr>
              <a:t>Objective 1: </a:t>
            </a:r>
            <a:r>
              <a:rPr lang="en" sz="2300">
                <a:solidFill>
                  <a:srgbClr val="31394D"/>
                </a:solidFill>
                <a:latin typeface="Raleway"/>
                <a:ea typeface="Raleway"/>
                <a:cs typeface="Raleway"/>
                <a:sym typeface="Raleway"/>
              </a:rPr>
              <a:t>Individuals will understand what Indicator 13 is and how it connects to Student IEPs in the area of transition planning</a:t>
            </a:r>
            <a:endParaRPr sz="2300">
              <a:solidFill>
                <a:srgbClr val="31394D"/>
              </a:solidFill>
              <a:latin typeface="Raleway"/>
              <a:ea typeface="Raleway"/>
              <a:cs typeface="Raleway"/>
              <a:sym typeface="Raleway"/>
            </a:endParaRPr>
          </a:p>
          <a:p>
            <a:pPr indent="0" lvl="0" marL="0" rtl="0" algn="l">
              <a:lnSpc>
                <a:spcPct val="115000"/>
              </a:lnSpc>
              <a:spcBef>
                <a:spcPts val="0"/>
              </a:spcBef>
              <a:spcAft>
                <a:spcPts val="0"/>
              </a:spcAft>
              <a:buNone/>
            </a:pPr>
            <a:r>
              <a:t/>
            </a:r>
            <a:endParaRPr sz="2300">
              <a:solidFill>
                <a:srgbClr val="31394D"/>
              </a:solidFill>
              <a:latin typeface="Raleway"/>
              <a:ea typeface="Raleway"/>
              <a:cs typeface="Raleway"/>
              <a:sym typeface="Raleway"/>
            </a:endParaRPr>
          </a:p>
          <a:p>
            <a:pPr indent="0" lvl="0" marL="0" rtl="0" algn="l">
              <a:lnSpc>
                <a:spcPct val="115000"/>
              </a:lnSpc>
              <a:spcBef>
                <a:spcPts val="0"/>
              </a:spcBef>
              <a:spcAft>
                <a:spcPts val="0"/>
              </a:spcAft>
              <a:buNone/>
            </a:pPr>
            <a:r>
              <a:rPr b="1" lang="en" sz="2300">
                <a:solidFill>
                  <a:srgbClr val="31394D"/>
                </a:solidFill>
                <a:latin typeface="Raleway"/>
                <a:ea typeface="Raleway"/>
                <a:cs typeface="Raleway"/>
                <a:sym typeface="Raleway"/>
              </a:rPr>
              <a:t>Objective 2: </a:t>
            </a:r>
            <a:r>
              <a:rPr lang="en" sz="2300">
                <a:solidFill>
                  <a:srgbClr val="31394D"/>
                </a:solidFill>
                <a:latin typeface="Raleway"/>
                <a:ea typeface="Raleway"/>
                <a:cs typeface="Raleway"/>
                <a:sym typeface="Raleway"/>
              </a:rPr>
              <a:t>Individuals will understand the components of creating a meaningful transition plan for students with IEPs that are age 14 or older</a:t>
            </a:r>
            <a:endParaRPr sz="2300">
              <a:solidFill>
                <a:srgbClr val="31394D"/>
              </a:solidFill>
              <a:latin typeface="Raleway"/>
              <a:ea typeface="Raleway"/>
              <a:cs typeface="Raleway"/>
              <a:sym typeface="Raleway"/>
            </a:endParaRPr>
          </a:p>
          <a:p>
            <a:pPr indent="0" lvl="0" marL="0" rtl="0" algn="l">
              <a:lnSpc>
                <a:spcPct val="115000"/>
              </a:lnSpc>
              <a:spcBef>
                <a:spcPts val="0"/>
              </a:spcBef>
              <a:spcAft>
                <a:spcPts val="0"/>
              </a:spcAft>
              <a:buNone/>
            </a:pPr>
            <a:r>
              <a:t/>
            </a:r>
            <a:endParaRPr sz="2300">
              <a:solidFill>
                <a:srgbClr val="31394D"/>
              </a:solidFill>
              <a:latin typeface="Raleway"/>
              <a:ea typeface="Raleway"/>
              <a:cs typeface="Raleway"/>
              <a:sym typeface="Raleway"/>
            </a:endParaRPr>
          </a:p>
          <a:p>
            <a:pPr indent="0" lvl="0" marL="0" rtl="0" algn="l">
              <a:lnSpc>
                <a:spcPct val="115000"/>
              </a:lnSpc>
              <a:spcBef>
                <a:spcPts val="0"/>
              </a:spcBef>
              <a:spcAft>
                <a:spcPts val="0"/>
              </a:spcAft>
              <a:buNone/>
            </a:pPr>
            <a:r>
              <a:rPr b="1" lang="en" sz="2300">
                <a:solidFill>
                  <a:srgbClr val="31394D"/>
                </a:solidFill>
                <a:latin typeface="Raleway"/>
                <a:ea typeface="Raleway"/>
                <a:cs typeface="Raleway"/>
                <a:sym typeface="Raleway"/>
              </a:rPr>
              <a:t>Objective 3:</a:t>
            </a:r>
            <a:r>
              <a:rPr lang="en" sz="2300">
                <a:solidFill>
                  <a:srgbClr val="31394D"/>
                </a:solidFill>
                <a:latin typeface="Raleway"/>
                <a:ea typeface="Raleway"/>
                <a:cs typeface="Raleway"/>
                <a:sym typeface="Raleway"/>
              </a:rPr>
              <a:t> Individuals will be given explicit instruction surrounding components of Indicator 13 in which their district was served corrective action planning on</a:t>
            </a:r>
            <a:endParaRPr sz="2300">
              <a:solidFill>
                <a:srgbClr val="31394D"/>
              </a:solidFill>
              <a:latin typeface="Raleway"/>
              <a:ea typeface="Raleway"/>
              <a:cs typeface="Raleway"/>
              <a:sym typeface="Raleway"/>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74"/>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solidFill>
                  <a:srgbClr val="000000"/>
                </a:solidFill>
              </a:rPr>
              <a:t>Indicator 13 Checklist, Question 6; Rule References</a:t>
            </a:r>
            <a:endParaRPr sz="2800">
              <a:solidFill>
                <a:srgbClr val="000000"/>
              </a:solidFill>
            </a:endParaRPr>
          </a:p>
        </p:txBody>
      </p:sp>
      <p:sp>
        <p:nvSpPr>
          <p:cNvPr id="465" name="Google Shape;465;p74"/>
          <p:cNvSpPr txBox="1"/>
          <p:nvPr/>
        </p:nvSpPr>
        <p:spPr>
          <a:xfrm>
            <a:off x="311700" y="1247650"/>
            <a:ext cx="8520600" cy="2276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b="1" lang="en" sz="2400" u="sng">
                <a:solidFill>
                  <a:srgbClr val="000000"/>
                </a:solidFill>
                <a:latin typeface="Arial Narrow"/>
                <a:ea typeface="Arial Narrow"/>
                <a:cs typeface="Arial Narrow"/>
                <a:sym typeface="Arial Narrow"/>
              </a:rPr>
              <a:t>92 NAC 51-007.07A9: </a:t>
            </a:r>
            <a:endParaRPr b="1" sz="2400" u="sng">
              <a:solidFill>
                <a:srgbClr val="000000"/>
              </a:solidFill>
              <a:latin typeface="Arial Narrow"/>
              <a:ea typeface="Arial Narrow"/>
              <a:cs typeface="Arial Narrow"/>
              <a:sym typeface="Arial Narrow"/>
            </a:endParaRPr>
          </a:p>
          <a:p>
            <a:pPr indent="0" lvl="0" marL="0" rtl="0" algn="l">
              <a:spcBef>
                <a:spcPts val="0"/>
              </a:spcBef>
              <a:spcAft>
                <a:spcPts val="0"/>
              </a:spcAft>
              <a:buNone/>
            </a:pPr>
            <a:r>
              <a:rPr lang="en" sz="2100">
                <a:solidFill>
                  <a:srgbClr val="000000"/>
                </a:solidFill>
                <a:latin typeface="Arial Narrow"/>
                <a:ea typeface="Arial Narrow"/>
                <a:cs typeface="Arial Narrow"/>
                <a:sym typeface="Arial Narrow"/>
              </a:rPr>
              <a:t>Beginning not later than the first IEP to be in effect when the child turns 14, or younger if deemed appropriate by the IEP team, and updated annually thereafter:</a:t>
            </a:r>
            <a:endParaRPr sz="2100">
              <a:solidFill>
                <a:srgbClr val="000000"/>
              </a:solidFill>
              <a:latin typeface="Arial Narrow"/>
              <a:ea typeface="Arial Narrow"/>
              <a:cs typeface="Arial Narrow"/>
              <a:sym typeface="Arial Narrow"/>
            </a:endParaRPr>
          </a:p>
          <a:p>
            <a:pPr indent="-113029" lvl="0" marL="113029" rtl="0" algn="l">
              <a:spcBef>
                <a:spcPts val="0"/>
              </a:spcBef>
              <a:spcAft>
                <a:spcPts val="0"/>
              </a:spcAft>
              <a:buNone/>
            </a:pPr>
            <a:r>
              <a:t/>
            </a:r>
            <a:endParaRPr b="1" sz="2100">
              <a:solidFill>
                <a:srgbClr val="000000"/>
              </a:solidFill>
              <a:latin typeface="Arial Narrow"/>
              <a:ea typeface="Arial Narrow"/>
              <a:cs typeface="Arial Narrow"/>
              <a:sym typeface="Arial Narrow"/>
            </a:endParaRPr>
          </a:p>
          <a:p>
            <a:pPr indent="-113029" lvl="0" marL="113029" rtl="0" algn="l">
              <a:spcBef>
                <a:spcPts val="0"/>
              </a:spcBef>
              <a:spcAft>
                <a:spcPts val="0"/>
              </a:spcAft>
              <a:buNone/>
            </a:pPr>
            <a:r>
              <a:rPr b="1" lang="en" sz="2100">
                <a:solidFill>
                  <a:srgbClr val="000000"/>
                </a:solidFill>
                <a:latin typeface="Arial Narrow"/>
                <a:ea typeface="Arial Narrow"/>
                <a:cs typeface="Arial Narrow"/>
                <a:sym typeface="Arial Narrow"/>
              </a:rPr>
              <a:t>   51-007.07A9b: </a:t>
            </a:r>
            <a:r>
              <a:rPr lang="en" sz="2100">
                <a:solidFill>
                  <a:srgbClr val="000000"/>
                </a:solidFill>
                <a:latin typeface="Arial Narrow"/>
                <a:ea typeface="Arial Narrow"/>
                <a:cs typeface="Arial Narrow"/>
                <a:sym typeface="Arial Narrow"/>
              </a:rPr>
              <a:t>The transition services (including courses of study) needed to assist the child in reaching those goals;</a:t>
            </a:r>
            <a:endParaRPr sz="1800">
              <a:solidFill>
                <a:srgbClr val="595959"/>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75"/>
          <p:cNvSpPr txBox="1"/>
          <p:nvPr/>
        </p:nvSpPr>
        <p:spPr>
          <a:xfrm>
            <a:off x="311700" y="6466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88"/>
              <a:buNone/>
            </a:pPr>
            <a:r>
              <a:rPr b="1" lang="en" sz="2280">
                <a:solidFill>
                  <a:srgbClr val="000000"/>
                </a:solidFill>
              </a:rPr>
              <a:t>Indicator 13 Checklist, Question 6; </a:t>
            </a:r>
            <a:r>
              <a:rPr b="1" lang="en" sz="1586">
                <a:solidFill>
                  <a:srgbClr val="000000"/>
                </a:solidFill>
              </a:rPr>
              <a:t>Student Data Collection Application </a:t>
            </a:r>
            <a:endParaRPr b="1" sz="1586">
              <a:solidFill>
                <a:srgbClr val="000000"/>
              </a:solidFill>
            </a:endParaRPr>
          </a:p>
          <a:p>
            <a:pPr indent="0" lvl="0" marL="0" rtl="0" algn="l">
              <a:lnSpc>
                <a:spcPct val="80000"/>
              </a:lnSpc>
              <a:spcBef>
                <a:spcPts val="0"/>
              </a:spcBef>
              <a:spcAft>
                <a:spcPts val="0"/>
              </a:spcAft>
              <a:buSzPts val="688"/>
              <a:buNone/>
            </a:pPr>
            <a:r>
              <a:rPr lang="en" sz="2002">
                <a:solidFill>
                  <a:srgbClr val="FF0000"/>
                </a:solidFill>
              </a:rPr>
              <a:t>(What NDE required to be answered for each file review)</a:t>
            </a:r>
            <a:endParaRPr sz="2002">
              <a:solidFill>
                <a:srgbClr val="FF0000"/>
              </a:solidFill>
            </a:endParaRPr>
          </a:p>
        </p:txBody>
      </p:sp>
      <p:sp>
        <p:nvSpPr>
          <p:cNvPr id="471" name="Google Shape;471;p75"/>
          <p:cNvSpPr txBox="1"/>
          <p:nvPr/>
        </p:nvSpPr>
        <p:spPr>
          <a:xfrm>
            <a:off x="3389450" y="3379800"/>
            <a:ext cx="1891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rgbClr val="053785"/>
                </a:solidFill>
                <a:latin typeface="Arial Narrow"/>
                <a:ea typeface="Arial Narrow"/>
                <a:cs typeface="Arial Narrow"/>
                <a:sym typeface="Arial Narrow"/>
              </a:rPr>
              <a:t>Evidence Submitted: </a:t>
            </a:r>
            <a:endParaRPr b="1" sz="1300">
              <a:solidFill>
                <a:srgbClr val="053785"/>
              </a:solidFill>
              <a:latin typeface="Arial Narrow"/>
              <a:ea typeface="Arial Narrow"/>
              <a:cs typeface="Arial Narrow"/>
              <a:sym typeface="Arial Narrow"/>
            </a:endParaRPr>
          </a:p>
          <a:p>
            <a:pPr indent="0" lvl="0" marL="0" rtl="0" algn="ctr">
              <a:spcBef>
                <a:spcPts val="0"/>
              </a:spcBef>
              <a:spcAft>
                <a:spcPts val="0"/>
              </a:spcAft>
              <a:buNone/>
            </a:pPr>
            <a:r>
              <a:rPr lang="en" sz="1300">
                <a:solidFill>
                  <a:srgbClr val="053785"/>
                </a:solidFill>
                <a:latin typeface="Arial Narrow"/>
                <a:ea typeface="Arial Narrow"/>
                <a:cs typeface="Arial Narrow"/>
                <a:sym typeface="Arial Narrow"/>
              </a:rPr>
              <a:t>Copy of IEP </a:t>
            </a:r>
            <a:endParaRPr sz="1200"/>
          </a:p>
        </p:txBody>
      </p:sp>
      <p:pic>
        <p:nvPicPr>
          <p:cNvPr id="472" name="Google Shape;472;p75"/>
          <p:cNvPicPr preferRelativeResize="0"/>
          <p:nvPr/>
        </p:nvPicPr>
        <p:blipFill>
          <a:blip r:embed="rId3">
            <a:alphaModFix/>
          </a:blip>
          <a:stretch>
            <a:fillRect/>
          </a:stretch>
        </p:blipFill>
        <p:spPr>
          <a:xfrm>
            <a:off x="629825" y="1882588"/>
            <a:ext cx="7410450" cy="1257300"/>
          </a:xfrm>
          <a:prstGeom prst="rect">
            <a:avLst/>
          </a:prstGeom>
          <a:noFill/>
          <a:ln cap="flat" cmpd="sng" w="28575">
            <a:solidFill>
              <a:srgbClr val="595959"/>
            </a:solidFill>
            <a:prstDash val="solid"/>
            <a:round/>
            <a:headEnd len="sm" w="sm" type="none"/>
            <a:tailEnd len="sm" w="sm" type="none"/>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76"/>
          <p:cNvSpPr txBox="1"/>
          <p:nvPr/>
        </p:nvSpPr>
        <p:spPr>
          <a:xfrm>
            <a:off x="311700" y="2012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05"/>
              <a:buNone/>
            </a:pPr>
            <a:r>
              <a:rPr lang="en" sz="2640">
                <a:solidFill>
                  <a:srgbClr val="000000"/>
                </a:solidFill>
              </a:rPr>
              <a:t>Indicator 13, Question 6; </a:t>
            </a:r>
            <a:endParaRPr sz="2640">
              <a:solidFill>
                <a:srgbClr val="000000"/>
              </a:solidFill>
            </a:endParaRPr>
          </a:p>
          <a:p>
            <a:pPr indent="0" lvl="0" marL="0" rtl="0" algn="l">
              <a:lnSpc>
                <a:spcPct val="80000"/>
              </a:lnSpc>
              <a:spcBef>
                <a:spcPts val="0"/>
              </a:spcBef>
              <a:spcAft>
                <a:spcPts val="0"/>
              </a:spcAft>
              <a:buSzPts val="605"/>
              <a:buNone/>
            </a:pPr>
            <a:r>
              <a:rPr lang="en" sz="2640">
                <a:solidFill>
                  <a:srgbClr val="000000"/>
                </a:solidFill>
              </a:rPr>
              <a:t>Is (are) there annual IEP goal(s) related to the student’s transition services needs?</a:t>
            </a:r>
            <a:endParaRPr sz="2640">
              <a:solidFill>
                <a:srgbClr val="000000"/>
              </a:solidFill>
            </a:endParaRPr>
          </a:p>
        </p:txBody>
      </p:sp>
      <p:sp>
        <p:nvSpPr>
          <p:cNvPr id="478" name="Google Shape;478;p76"/>
          <p:cNvSpPr txBox="1"/>
          <p:nvPr/>
        </p:nvSpPr>
        <p:spPr>
          <a:xfrm>
            <a:off x="311700" y="1440525"/>
            <a:ext cx="8520600" cy="27192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1800">
                <a:solidFill>
                  <a:srgbClr val="595959"/>
                </a:solidFill>
              </a:rPr>
              <a:t>Step 1: Ensure that each PSG has at least one transition service or activity linked to it within the transition plan</a:t>
            </a:r>
            <a:endParaRPr sz="1800">
              <a:solidFill>
                <a:srgbClr val="595959"/>
              </a:solidFill>
            </a:endParaRPr>
          </a:p>
          <a:p>
            <a:pPr indent="0" lvl="0" marL="0" rtl="0" algn="l">
              <a:lnSpc>
                <a:spcPct val="115000"/>
              </a:lnSpc>
              <a:spcBef>
                <a:spcPts val="1200"/>
              </a:spcBef>
              <a:spcAft>
                <a:spcPts val="0"/>
              </a:spcAft>
              <a:buNone/>
            </a:pPr>
            <a:r>
              <a:rPr lang="en" sz="1800">
                <a:solidFill>
                  <a:srgbClr val="595959"/>
                </a:solidFill>
              </a:rPr>
              <a:t>Step 2: Ensure each PSG is somehow linked to at least one annual IEP goal - one annual IEP goal could be linked to one, two, or all three PSGs</a:t>
            </a:r>
            <a:endParaRPr sz="1800">
              <a:solidFill>
                <a:srgbClr val="595959"/>
              </a:solidFill>
            </a:endParaRPr>
          </a:p>
          <a:p>
            <a:pPr indent="0" lvl="0" marL="0" rtl="0" algn="l">
              <a:lnSpc>
                <a:spcPct val="115000"/>
              </a:lnSpc>
              <a:spcBef>
                <a:spcPts val="1200"/>
              </a:spcBef>
              <a:spcAft>
                <a:spcPts val="1200"/>
              </a:spcAft>
              <a:buNone/>
            </a:pPr>
            <a:r>
              <a:rPr lang="en" sz="1800">
                <a:solidFill>
                  <a:srgbClr val="595959"/>
                </a:solidFill>
              </a:rPr>
              <a:t>If Step 1 and Step 2 are done correctly then…..</a:t>
            </a:r>
            <a:r>
              <a:rPr lang="en" sz="1800">
                <a:solidFill>
                  <a:srgbClr val="031492"/>
                </a:solidFill>
              </a:rPr>
              <a:t> a transition service/activity </a:t>
            </a:r>
            <a:r>
              <a:rPr lang="en" sz="1800">
                <a:solidFill>
                  <a:srgbClr val="BF9000"/>
                </a:solidFill>
              </a:rPr>
              <a:t>is linked to a PSG</a:t>
            </a:r>
            <a:r>
              <a:rPr lang="en" sz="1800">
                <a:solidFill>
                  <a:srgbClr val="595959"/>
                </a:solidFill>
              </a:rPr>
              <a:t> and </a:t>
            </a:r>
            <a:r>
              <a:rPr lang="en" sz="1800">
                <a:solidFill>
                  <a:srgbClr val="BF9000"/>
                </a:solidFill>
              </a:rPr>
              <a:t>a PSG</a:t>
            </a:r>
            <a:r>
              <a:rPr lang="en" sz="1800">
                <a:solidFill>
                  <a:srgbClr val="7F6000"/>
                </a:solidFill>
              </a:rPr>
              <a:t> </a:t>
            </a:r>
            <a:r>
              <a:rPr lang="en" sz="1800">
                <a:solidFill>
                  <a:srgbClr val="053785"/>
                </a:solidFill>
              </a:rPr>
              <a:t>is linked to an Annual IEP Goal</a:t>
            </a:r>
            <a:r>
              <a:rPr lang="en" sz="1800">
                <a:solidFill>
                  <a:srgbClr val="595959"/>
                </a:solidFill>
              </a:rPr>
              <a:t>; therefore, the </a:t>
            </a:r>
            <a:r>
              <a:rPr b="1" lang="en" sz="1800">
                <a:solidFill>
                  <a:srgbClr val="053785"/>
                </a:solidFill>
              </a:rPr>
              <a:t>transition service/activity should be able to be linked to the Annual IEP Goal.</a:t>
            </a:r>
            <a:endParaRPr b="1" sz="1800">
              <a:solidFill>
                <a:srgbClr val="053785"/>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77"/>
          <p:cNvSpPr txBox="1"/>
          <p:nvPr/>
        </p:nvSpPr>
        <p:spPr>
          <a:xfrm>
            <a:off x="311700" y="1196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605"/>
              <a:buNone/>
            </a:pPr>
            <a:r>
              <a:rPr b="1" lang="en" sz="2640">
                <a:solidFill>
                  <a:srgbClr val="000000"/>
                </a:solidFill>
              </a:rPr>
              <a:t>Indicator 13, Question 6;</a:t>
            </a:r>
            <a:endParaRPr b="1" sz="2640">
              <a:solidFill>
                <a:srgbClr val="000000"/>
              </a:solidFill>
            </a:endParaRPr>
          </a:p>
          <a:p>
            <a:pPr indent="0" lvl="0" marL="0" rtl="0" algn="l">
              <a:lnSpc>
                <a:spcPct val="90000"/>
              </a:lnSpc>
              <a:spcBef>
                <a:spcPts val="0"/>
              </a:spcBef>
              <a:spcAft>
                <a:spcPts val="0"/>
              </a:spcAft>
              <a:buSzPts val="605"/>
              <a:buNone/>
            </a:pPr>
            <a:r>
              <a:rPr lang="en" sz="2395">
                <a:solidFill>
                  <a:srgbClr val="000000"/>
                </a:solidFill>
              </a:rPr>
              <a:t>How do we align Annual Goals to PSGs and their Transition Activities/Services?</a:t>
            </a:r>
            <a:endParaRPr sz="2395">
              <a:solidFill>
                <a:srgbClr val="000000"/>
              </a:solidFill>
            </a:endParaRPr>
          </a:p>
        </p:txBody>
      </p:sp>
      <p:sp>
        <p:nvSpPr>
          <p:cNvPr id="484" name="Google Shape;484;p77"/>
          <p:cNvSpPr txBox="1"/>
          <p:nvPr/>
        </p:nvSpPr>
        <p:spPr>
          <a:xfrm>
            <a:off x="311700" y="1269800"/>
            <a:ext cx="8520600" cy="28593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95000"/>
              </a:lnSpc>
              <a:spcBef>
                <a:spcPts val="0"/>
              </a:spcBef>
              <a:spcAft>
                <a:spcPts val="0"/>
              </a:spcAft>
              <a:buSzPts val="935"/>
              <a:buNone/>
            </a:pPr>
            <a:r>
              <a:rPr lang="en" sz="1430">
                <a:solidFill>
                  <a:srgbClr val="595959"/>
                </a:solidFill>
              </a:rPr>
              <a:t>Step 1: Start by thinking about the reason the student needs specialized instruction from a special education? (why are they in special education)</a:t>
            </a:r>
            <a:endParaRPr sz="1430">
              <a:solidFill>
                <a:srgbClr val="595959"/>
              </a:solidFill>
            </a:endParaRPr>
          </a:p>
          <a:p>
            <a:pPr indent="0" lvl="0" marL="0" rtl="0" algn="l">
              <a:lnSpc>
                <a:spcPct val="95000"/>
              </a:lnSpc>
              <a:spcBef>
                <a:spcPts val="1200"/>
              </a:spcBef>
              <a:spcAft>
                <a:spcPts val="0"/>
              </a:spcAft>
              <a:buSzPts val="935"/>
              <a:buNone/>
            </a:pPr>
            <a:r>
              <a:rPr lang="en" sz="1430">
                <a:solidFill>
                  <a:srgbClr val="595959"/>
                </a:solidFill>
              </a:rPr>
              <a:t>Step 2: Consider the minimum industry standards needed to move from high school toward their postsecondary goals</a:t>
            </a:r>
            <a:endParaRPr sz="1430">
              <a:solidFill>
                <a:srgbClr val="595959"/>
              </a:solidFill>
            </a:endParaRPr>
          </a:p>
          <a:p>
            <a:pPr indent="0" lvl="0" marL="0" rtl="0" algn="l">
              <a:lnSpc>
                <a:spcPct val="95000"/>
              </a:lnSpc>
              <a:spcBef>
                <a:spcPts val="1200"/>
              </a:spcBef>
              <a:spcAft>
                <a:spcPts val="0"/>
              </a:spcAft>
              <a:buSzPts val="935"/>
              <a:buNone/>
            </a:pPr>
            <a:r>
              <a:rPr lang="en" sz="1430">
                <a:solidFill>
                  <a:srgbClr val="595959"/>
                </a:solidFill>
              </a:rPr>
              <a:t>Example: A student’s employment postsecondary goal requires a 4 year degree. Think about why the student needs special education supports and what skills do they still need to acquire in order to be accepted into college and be successful in college.</a:t>
            </a:r>
            <a:endParaRPr sz="1430">
              <a:solidFill>
                <a:srgbClr val="595959"/>
              </a:solidFill>
            </a:endParaRPr>
          </a:p>
          <a:p>
            <a:pPr indent="-319405" lvl="0" marL="457200" rtl="0" algn="l">
              <a:lnSpc>
                <a:spcPct val="95000"/>
              </a:lnSpc>
              <a:spcBef>
                <a:spcPts val="1200"/>
              </a:spcBef>
              <a:spcAft>
                <a:spcPts val="0"/>
              </a:spcAft>
              <a:buClr>
                <a:srgbClr val="595959"/>
              </a:buClr>
              <a:buSzPts val="1430"/>
              <a:buChar char="-"/>
            </a:pPr>
            <a:r>
              <a:rPr lang="en" sz="1430">
                <a:solidFill>
                  <a:srgbClr val="595959"/>
                </a:solidFill>
              </a:rPr>
              <a:t>If the student struggles with meeting homework deadlines, there may be an annual IEP goal that supports executive functioning skills with organization, time management, etc. - that goal could then be linked to the employment PSG and/or education PSG since it is a necessity to meet both</a:t>
            </a:r>
            <a:endParaRPr sz="1430">
              <a:solidFill>
                <a:srgbClr val="595959"/>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78"/>
          <p:cNvSpPr txBox="1"/>
          <p:nvPr/>
        </p:nvSpPr>
        <p:spPr>
          <a:xfrm>
            <a:off x="311700" y="1402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88"/>
              <a:buNone/>
            </a:pPr>
            <a:r>
              <a:rPr b="1" lang="en" sz="2450">
                <a:solidFill>
                  <a:srgbClr val="000000"/>
                </a:solidFill>
              </a:rPr>
              <a:t>Indicator 13, Question 6;</a:t>
            </a:r>
            <a:endParaRPr b="1" sz="2450">
              <a:solidFill>
                <a:srgbClr val="000000"/>
              </a:solidFill>
            </a:endParaRPr>
          </a:p>
          <a:p>
            <a:pPr indent="0" lvl="0" marL="0" rtl="0" algn="l">
              <a:lnSpc>
                <a:spcPct val="80000"/>
              </a:lnSpc>
              <a:spcBef>
                <a:spcPts val="0"/>
              </a:spcBef>
              <a:spcAft>
                <a:spcPts val="0"/>
              </a:spcAft>
              <a:buSzPts val="688"/>
              <a:buNone/>
            </a:pPr>
            <a:r>
              <a:rPr lang="en" sz="1963">
                <a:solidFill>
                  <a:srgbClr val="000000"/>
                </a:solidFill>
              </a:rPr>
              <a:t>Additional example to think through when aligning Annual Goals to PSGs and their Transition Activities/Services?</a:t>
            </a:r>
            <a:endParaRPr sz="1963">
              <a:solidFill>
                <a:srgbClr val="000000"/>
              </a:solidFill>
            </a:endParaRPr>
          </a:p>
        </p:txBody>
      </p:sp>
      <p:sp>
        <p:nvSpPr>
          <p:cNvPr id="490" name="Google Shape;490;p78"/>
          <p:cNvSpPr txBox="1"/>
          <p:nvPr/>
        </p:nvSpPr>
        <p:spPr>
          <a:xfrm>
            <a:off x="311700" y="1043475"/>
            <a:ext cx="8520600" cy="1223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en">
                <a:solidFill>
                  <a:srgbClr val="053785"/>
                </a:solidFill>
              </a:rPr>
              <a:t>Example: Student wants to go to college to be a teacher. </a:t>
            </a:r>
            <a:r>
              <a:rPr b="1" i="1" lang="en" u="sng">
                <a:solidFill>
                  <a:srgbClr val="031492"/>
                </a:solidFill>
                <a:hlinkClick r:id="rId3">
                  <a:extLst>
                    <a:ext uri="{A12FA001-AC4F-418D-AE19-62706E023703}">
                      <ahyp:hlinkClr val="tx"/>
                    </a:ext>
                  </a:extLst>
                </a:hlinkClick>
              </a:rPr>
              <a:t>The Landmark Guide to College Readiness</a:t>
            </a:r>
            <a:r>
              <a:rPr lang="en">
                <a:solidFill>
                  <a:srgbClr val="053785"/>
                </a:solidFill>
              </a:rPr>
              <a:t> states that student needs the below academic skills as a minimum skills set to consider a successful college experience. Can your student complete these necessary skills? If not, what activities or IEP goals could you implement to bridge that gap for your student?</a:t>
            </a:r>
            <a:endParaRPr>
              <a:solidFill>
                <a:srgbClr val="053785"/>
              </a:solidFill>
            </a:endParaRPr>
          </a:p>
        </p:txBody>
      </p:sp>
      <p:pic>
        <p:nvPicPr>
          <p:cNvPr id="491" name="Google Shape;491;p78"/>
          <p:cNvPicPr preferRelativeResize="0"/>
          <p:nvPr/>
        </p:nvPicPr>
        <p:blipFill>
          <a:blip r:embed="rId4">
            <a:alphaModFix/>
          </a:blip>
          <a:stretch>
            <a:fillRect/>
          </a:stretch>
        </p:blipFill>
        <p:spPr>
          <a:xfrm>
            <a:off x="849775" y="2337725"/>
            <a:ext cx="7604775" cy="19189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79"/>
          <p:cNvSpPr txBox="1"/>
          <p:nvPr/>
        </p:nvSpPr>
        <p:spPr>
          <a:xfrm>
            <a:off x="311700" y="1432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770"/>
              <a:buNone/>
            </a:pPr>
            <a:r>
              <a:rPr b="1" lang="en" sz="2360">
                <a:solidFill>
                  <a:srgbClr val="000000"/>
                </a:solidFill>
              </a:rPr>
              <a:t>Indicator 13, Question 6;</a:t>
            </a:r>
            <a:endParaRPr b="1" sz="2360">
              <a:solidFill>
                <a:srgbClr val="000000"/>
              </a:solidFill>
            </a:endParaRPr>
          </a:p>
          <a:p>
            <a:pPr indent="0" lvl="0" marL="0" rtl="0" algn="l">
              <a:lnSpc>
                <a:spcPct val="80000"/>
              </a:lnSpc>
              <a:spcBef>
                <a:spcPts val="0"/>
              </a:spcBef>
              <a:spcAft>
                <a:spcPts val="0"/>
              </a:spcAft>
              <a:buSzPts val="770"/>
              <a:buNone/>
            </a:pPr>
            <a:r>
              <a:rPr lang="en" sz="1426">
                <a:solidFill>
                  <a:srgbClr val="000000"/>
                </a:solidFill>
              </a:rPr>
              <a:t>Additional Resource to assist in aligning Annual Goals to PSGs and their Transition Activities/Services?</a:t>
            </a:r>
            <a:endParaRPr sz="1426">
              <a:solidFill>
                <a:srgbClr val="000000"/>
              </a:solidFill>
            </a:endParaRPr>
          </a:p>
        </p:txBody>
      </p:sp>
      <p:sp>
        <p:nvSpPr>
          <p:cNvPr id="497" name="Google Shape;497;p79"/>
          <p:cNvSpPr txBox="1"/>
          <p:nvPr/>
        </p:nvSpPr>
        <p:spPr>
          <a:xfrm>
            <a:off x="453313" y="2027775"/>
            <a:ext cx="2641200" cy="21606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31394D"/>
                </a:solidFill>
                <a:latin typeface="Raleway"/>
                <a:ea typeface="Raleway"/>
                <a:cs typeface="Raleway"/>
                <a:sym typeface="Raleway"/>
              </a:rPr>
              <a:t>NDE’s </a:t>
            </a:r>
            <a:r>
              <a:rPr b="1" lang="en" sz="1800" u="sng">
                <a:solidFill>
                  <a:srgbClr val="053785"/>
                </a:solidFill>
                <a:latin typeface="Raleway"/>
                <a:ea typeface="Raleway"/>
                <a:cs typeface="Raleway"/>
                <a:sym typeface="Raleway"/>
                <a:hlinkClick r:id="rId3">
                  <a:extLst>
                    <a:ext uri="{A12FA001-AC4F-418D-AE19-62706E023703}">
                      <ahyp:hlinkClr val="tx"/>
                    </a:ext>
                  </a:extLst>
                </a:hlinkClick>
              </a:rPr>
              <a:t>Career Ready Standards </a:t>
            </a:r>
            <a:endParaRPr b="1">
              <a:solidFill>
                <a:srgbClr val="053785"/>
              </a:solidFill>
            </a:endParaRPr>
          </a:p>
          <a:p>
            <a:pPr indent="0" lvl="0" marL="0" rtl="0" algn="ctr">
              <a:spcBef>
                <a:spcPts val="0"/>
              </a:spcBef>
              <a:spcAft>
                <a:spcPts val="0"/>
              </a:spcAft>
              <a:buNone/>
            </a:pPr>
            <a:r>
              <a:t/>
            </a:r>
            <a:endParaRPr>
              <a:solidFill>
                <a:srgbClr val="595959"/>
              </a:solidFill>
            </a:endParaRPr>
          </a:p>
          <a:p>
            <a:pPr indent="0" lvl="0" marL="0" rtl="0" algn="ctr">
              <a:spcBef>
                <a:spcPts val="0"/>
              </a:spcBef>
              <a:spcAft>
                <a:spcPts val="0"/>
              </a:spcAft>
              <a:buNone/>
            </a:pPr>
            <a:r>
              <a:rPr lang="en">
                <a:solidFill>
                  <a:srgbClr val="595959"/>
                </a:solidFill>
              </a:rPr>
              <a:t>These are aligned to state standards and provides the list of skills that an individual should be able to demonstrate to show they are career ready in their selected field</a:t>
            </a:r>
            <a:endParaRPr>
              <a:solidFill>
                <a:srgbClr val="595959"/>
              </a:solidFill>
            </a:endParaRPr>
          </a:p>
        </p:txBody>
      </p:sp>
      <p:pic>
        <p:nvPicPr>
          <p:cNvPr id="498" name="Google Shape;498;p79"/>
          <p:cNvPicPr preferRelativeResize="0"/>
          <p:nvPr/>
        </p:nvPicPr>
        <p:blipFill>
          <a:blip r:embed="rId4">
            <a:alphaModFix/>
          </a:blip>
          <a:stretch>
            <a:fillRect/>
          </a:stretch>
        </p:blipFill>
        <p:spPr>
          <a:xfrm>
            <a:off x="209500" y="973325"/>
            <a:ext cx="3128825" cy="945150"/>
          </a:xfrm>
          <a:prstGeom prst="rect">
            <a:avLst/>
          </a:prstGeom>
          <a:noFill/>
          <a:ln>
            <a:noFill/>
          </a:ln>
        </p:spPr>
      </p:pic>
      <p:pic>
        <p:nvPicPr>
          <p:cNvPr id="499" name="Google Shape;499;p79"/>
          <p:cNvPicPr preferRelativeResize="0"/>
          <p:nvPr/>
        </p:nvPicPr>
        <p:blipFill>
          <a:blip r:embed="rId5">
            <a:alphaModFix/>
          </a:blip>
          <a:stretch>
            <a:fillRect/>
          </a:stretch>
        </p:blipFill>
        <p:spPr>
          <a:xfrm>
            <a:off x="4146300" y="1115525"/>
            <a:ext cx="1768489" cy="3072850"/>
          </a:xfrm>
          <a:prstGeom prst="rect">
            <a:avLst/>
          </a:prstGeom>
          <a:noFill/>
          <a:ln>
            <a:noFill/>
          </a:ln>
        </p:spPr>
      </p:pic>
      <p:pic>
        <p:nvPicPr>
          <p:cNvPr id="500" name="Google Shape;500;p79"/>
          <p:cNvPicPr preferRelativeResize="0"/>
          <p:nvPr/>
        </p:nvPicPr>
        <p:blipFill>
          <a:blip r:embed="rId6">
            <a:alphaModFix/>
          </a:blip>
          <a:stretch>
            <a:fillRect/>
          </a:stretch>
        </p:blipFill>
        <p:spPr>
          <a:xfrm>
            <a:off x="5914801" y="1122025"/>
            <a:ext cx="2280275" cy="305986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504" name="Shape 504"/>
        <p:cNvGrpSpPr/>
        <p:nvPr/>
      </p:nvGrpSpPr>
      <p:grpSpPr>
        <a:xfrm>
          <a:off x="0" y="0"/>
          <a:ext cx="0" cy="0"/>
          <a:chOff x="0" y="0"/>
          <a:chExt cx="0" cy="0"/>
        </a:xfrm>
      </p:grpSpPr>
      <p:sp>
        <p:nvSpPr>
          <p:cNvPr id="505" name="Google Shape;505;p80"/>
          <p:cNvSpPr txBox="1"/>
          <p:nvPr/>
        </p:nvSpPr>
        <p:spPr>
          <a:xfrm>
            <a:off x="256858" y="190450"/>
            <a:ext cx="8520600" cy="20526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rPr lang="en" sz="5200">
                <a:solidFill>
                  <a:srgbClr val="FFFFFF"/>
                </a:solidFill>
              </a:rPr>
              <a:t>Indicator 13 - Question 7</a:t>
            </a:r>
            <a:endParaRPr sz="5200">
              <a:solidFill>
                <a:srgbClr val="FFFFFF"/>
              </a:solidFill>
            </a:endParaRPr>
          </a:p>
          <a:p>
            <a:pPr indent="0" lvl="0" marL="0" rtl="0" algn="ctr">
              <a:spcBef>
                <a:spcPts val="0"/>
              </a:spcBef>
              <a:spcAft>
                <a:spcPts val="0"/>
              </a:spcAft>
              <a:buNone/>
            </a:pPr>
            <a:r>
              <a:rPr b="1" lang="en" sz="2200">
                <a:solidFill>
                  <a:srgbClr val="F1C232"/>
                </a:solidFill>
              </a:rPr>
              <a:t>NDE Indicator 13 Data Collection Application Question 6</a:t>
            </a:r>
            <a:endParaRPr sz="4600">
              <a:solidFill>
                <a:srgbClr val="F1C232"/>
              </a:solidFill>
            </a:endParaRPr>
          </a:p>
        </p:txBody>
      </p:sp>
      <p:sp>
        <p:nvSpPr>
          <p:cNvPr id="506" name="Google Shape;506;p80"/>
          <p:cNvSpPr txBox="1"/>
          <p:nvPr/>
        </p:nvSpPr>
        <p:spPr>
          <a:xfrm>
            <a:off x="311700" y="2315100"/>
            <a:ext cx="8520600" cy="7926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sz="2800">
                <a:solidFill>
                  <a:schemeClr val="lt1"/>
                </a:solidFill>
              </a:rPr>
              <a:t>Is there evidence that the student was invited to the IEP Team meeting where transition services were discussed?</a:t>
            </a:r>
            <a:endParaRPr sz="2800">
              <a:solidFill>
                <a:schemeClr val="lt1"/>
              </a:solidFill>
            </a:endParaRPr>
          </a:p>
        </p:txBody>
      </p:sp>
      <p:sp>
        <p:nvSpPr>
          <p:cNvPr id="507" name="Google Shape;507;p80"/>
          <p:cNvSpPr txBox="1"/>
          <p:nvPr/>
        </p:nvSpPr>
        <p:spPr>
          <a:xfrm>
            <a:off x="470400" y="3055700"/>
            <a:ext cx="8203200" cy="861000"/>
          </a:xfrm>
          <a:prstGeom prst="rect">
            <a:avLst/>
          </a:prstGeom>
          <a:noFill/>
          <a:ln cap="flat" cmpd="sng" w="28575">
            <a:solidFill>
              <a:srgbClr val="F1C23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FFFFFF"/>
                </a:solidFill>
              </a:rPr>
              <a:t>Objective: </a:t>
            </a:r>
            <a:r>
              <a:rPr lang="en">
                <a:solidFill>
                  <a:schemeClr val="lt1"/>
                </a:solidFill>
              </a:rPr>
              <a:t>IEP Team Members will be able to identify the necessary components required to ensure each student is invited to participate in their IEP during the year in which they are turning 14 years of age or older and what evidence will support such invite</a:t>
            </a:r>
            <a:endParaRPr sz="1600">
              <a:solidFill>
                <a:schemeClr val="lt1"/>
              </a:solidFill>
            </a:endParaRPr>
          </a:p>
          <a:p>
            <a:pPr indent="0" lvl="0" marL="0" rtl="0" algn="l">
              <a:spcBef>
                <a:spcPts val="0"/>
              </a:spcBef>
              <a:spcAft>
                <a:spcPts val="0"/>
              </a:spcAft>
              <a:buNone/>
            </a:pPr>
            <a:r>
              <a:t/>
            </a:r>
            <a:endParaRPr sz="1300">
              <a:solidFill>
                <a:schemeClr val="lt1"/>
              </a:solidFill>
            </a:endParaRPr>
          </a:p>
          <a:p>
            <a:pPr indent="0" lvl="0" marL="0" rtl="0" algn="l">
              <a:spcBef>
                <a:spcPts val="0"/>
              </a:spcBef>
              <a:spcAft>
                <a:spcPts val="0"/>
              </a:spcAft>
              <a:buNone/>
            </a:pPr>
            <a:r>
              <a:t/>
            </a:r>
            <a:endParaRPr sz="1700">
              <a:solidFill>
                <a:schemeClr val="lt1"/>
              </a:solidFill>
            </a:endParaRPr>
          </a:p>
          <a:p>
            <a:pPr indent="0" lvl="0" marL="0" rtl="0" algn="l">
              <a:spcBef>
                <a:spcPts val="0"/>
              </a:spcBef>
              <a:spcAft>
                <a:spcPts val="0"/>
              </a:spcAft>
              <a:buNone/>
            </a:pPr>
            <a:r>
              <a:t/>
            </a:r>
            <a:endParaRPr sz="1700">
              <a:solidFill>
                <a:srgbClr val="FFFFFF"/>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81"/>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solidFill>
                  <a:srgbClr val="000000"/>
                </a:solidFill>
              </a:rPr>
              <a:t>Indicator 13, Question 7 Checklist; Rule References</a:t>
            </a:r>
            <a:endParaRPr sz="2800">
              <a:solidFill>
                <a:srgbClr val="000000"/>
              </a:solidFill>
            </a:endParaRPr>
          </a:p>
        </p:txBody>
      </p:sp>
      <p:sp>
        <p:nvSpPr>
          <p:cNvPr id="513" name="Google Shape;513;p81"/>
          <p:cNvSpPr txBox="1"/>
          <p:nvPr/>
        </p:nvSpPr>
        <p:spPr>
          <a:xfrm>
            <a:off x="311700" y="1118900"/>
            <a:ext cx="8021400" cy="20988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900" u="sng">
                <a:solidFill>
                  <a:srgbClr val="000000"/>
                </a:solidFill>
                <a:latin typeface="Arial Narrow"/>
                <a:ea typeface="Arial Narrow"/>
                <a:cs typeface="Arial Narrow"/>
                <a:sym typeface="Arial Narrow"/>
              </a:rPr>
              <a:t>92 NAC 007.03A10 </a:t>
            </a:r>
            <a:endParaRPr b="1" sz="1900" u="sng">
              <a:solidFill>
                <a:srgbClr val="000000"/>
              </a:solidFill>
              <a:latin typeface="Arial Narrow"/>
              <a:ea typeface="Arial Narrow"/>
              <a:cs typeface="Arial Narrow"/>
              <a:sym typeface="Arial Narrow"/>
            </a:endParaRPr>
          </a:p>
          <a:p>
            <a:pPr indent="0" lvl="0" marL="0" rtl="0" algn="l">
              <a:spcBef>
                <a:spcPts val="0"/>
              </a:spcBef>
              <a:spcAft>
                <a:spcPts val="0"/>
              </a:spcAft>
              <a:buNone/>
            </a:pPr>
            <a:r>
              <a:rPr lang="en" sz="1808">
                <a:solidFill>
                  <a:srgbClr val="000000"/>
                </a:solidFill>
                <a:latin typeface="Arial Narrow"/>
                <a:ea typeface="Arial Narrow"/>
                <a:cs typeface="Arial Narrow"/>
                <a:sym typeface="Arial Narrow"/>
              </a:rPr>
              <a:t>If the purpose of the meeting is to consider postsecondary goals for the child and the transition services needed to assist the child in reaching those goals:  </a:t>
            </a:r>
            <a:endParaRPr sz="1808">
              <a:solidFill>
                <a:srgbClr val="000000"/>
              </a:solidFill>
              <a:latin typeface="Arial Narrow"/>
              <a:ea typeface="Arial Narrow"/>
              <a:cs typeface="Arial Narrow"/>
              <a:sym typeface="Arial Narrow"/>
            </a:endParaRPr>
          </a:p>
          <a:p>
            <a:pPr indent="-113029" lvl="0" marL="113029" rtl="0" algn="l">
              <a:spcBef>
                <a:spcPts val="0"/>
              </a:spcBef>
              <a:spcAft>
                <a:spcPts val="0"/>
              </a:spcAft>
              <a:buNone/>
            </a:pPr>
            <a:r>
              <a:rPr lang="en" sz="1808">
                <a:solidFill>
                  <a:srgbClr val="000000"/>
                </a:solidFill>
                <a:latin typeface="Arial Narrow"/>
                <a:ea typeface="Arial Narrow"/>
                <a:cs typeface="Arial Narrow"/>
                <a:sym typeface="Arial Narrow"/>
              </a:rPr>
              <a:t>   </a:t>
            </a:r>
            <a:r>
              <a:rPr b="1" lang="en" sz="1808">
                <a:solidFill>
                  <a:srgbClr val="000000"/>
                </a:solidFill>
                <a:latin typeface="Arial Narrow"/>
                <a:ea typeface="Arial Narrow"/>
                <a:cs typeface="Arial Narrow"/>
                <a:sym typeface="Arial Narrow"/>
              </a:rPr>
              <a:t>007.03A10a</a:t>
            </a:r>
            <a:r>
              <a:rPr lang="en" sz="1808">
                <a:solidFill>
                  <a:srgbClr val="000000"/>
                </a:solidFill>
                <a:latin typeface="Arial Narrow"/>
                <a:ea typeface="Arial Narrow"/>
                <a:cs typeface="Arial Narrow"/>
                <a:sym typeface="Arial Narrow"/>
              </a:rPr>
              <a:t> The school district or approved cooperative must invite the child;</a:t>
            </a:r>
            <a:endParaRPr sz="1808">
              <a:solidFill>
                <a:srgbClr val="000000"/>
              </a:solidFill>
              <a:latin typeface="Arial Narrow"/>
              <a:ea typeface="Arial Narrow"/>
              <a:cs typeface="Arial Narrow"/>
              <a:sym typeface="Arial Narrow"/>
            </a:endParaRPr>
          </a:p>
          <a:p>
            <a:pPr indent="-113029" lvl="0" marL="113029" rtl="0" algn="l">
              <a:spcBef>
                <a:spcPts val="0"/>
              </a:spcBef>
              <a:spcAft>
                <a:spcPts val="0"/>
              </a:spcAft>
              <a:buNone/>
            </a:pPr>
            <a:r>
              <a:rPr lang="en" sz="1808">
                <a:solidFill>
                  <a:srgbClr val="000000"/>
                </a:solidFill>
                <a:latin typeface="Arial Narrow"/>
                <a:ea typeface="Arial Narrow"/>
                <a:cs typeface="Arial Narrow"/>
                <a:sym typeface="Arial Narrow"/>
              </a:rPr>
              <a:t>   </a:t>
            </a:r>
            <a:r>
              <a:rPr b="1" lang="en" sz="1808">
                <a:solidFill>
                  <a:srgbClr val="000000"/>
                </a:solidFill>
                <a:latin typeface="Arial Narrow"/>
                <a:ea typeface="Arial Narrow"/>
                <a:cs typeface="Arial Narrow"/>
                <a:sym typeface="Arial Narrow"/>
              </a:rPr>
              <a:t>007.03A10a(1)</a:t>
            </a:r>
            <a:r>
              <a:rPr lang="en" sz="1808">
                <a:solidFill>
                  <a:srgbClr val="000000"/>
                </a:solidFill>
                <a:latin typeface="Arial Narrow"/>
                <a:ea typeface="Arial Narrow"/>
                <a:cs typeface="Arial Narrow"/>
                <a:sym typeface="Arial Narrow"/>
              </a:rPr>
              <a:t> If the child does not attend the IEP meeting, the school district or approved cooperative shall take other steps to ensure that the child’s preferences and interests are considered.</a:t>
            </a:r>
            <a:endParaRPr sz="1600">
              <a:solidFill>
                <a:srgbClr val="053785"/>
              </a:solidFill>
              <a:latin typeface="Arial Narrow"/>
              <a:ea typeface="Arial Narrow"/>
              <a:cs typeface="Arial Narrow"/>
              <a:sym typeface="Arial Narrow"/>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82"/>
          <p:cNvSpPr txBox="1"/>
          <p:nvPr/>
        </p:nvSpPr>
        <p:spPr>
          <a:xfrm>
            <a:off x="311700" y="2656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88"/>
              <a:buNone/>
            </a:pPr>
            <a:r>
              <a:rPr b="1" lang="en" sz="2280">
                <a:solidFill>
                  <a:srgbClr val="000000"/>
                </a:solidFill>
              </a:rPr>
              <a:t>Indicator 13 Checklist, Question 7; </a:t>
            </a:r>
            <a:r>
              <a:rPr b="1" lang="en" sz="1586">
                <a:solidFill>
                  <a:srgbClr val="000000"/>
                </a:solidFill>
              </a:rPr>
              <a:t>Student Data Collection Application </a:t>
            </a:r>
            <a:endParaRPr b="1" sz="1586">
              <a:solidFill>
                <a:srgbClr val="000000"/>
              </a:solidFill>
            </a:endParaRPr>
          </a:p>
          <a:p>
            <a:pPr indent="0" lvl="0" marL="0" rtl="0" algn="l">
              <a:lnSpc>
                <a:spcPct val="80000"/>
              </a:lnSpc>
              <a:spcBef>
                <a:spcPts val="0"/>
              </a:spcBef>
              <a:spcAft>
                <a:spcPts val="0"/>
              </a:spcAft>
              <a:buSzPts val="688"/>
              <a:buNone/>
            </a:pPr>
            <a:r>
              <a:rPr lang="en" sz="2002">
                <a:solidFill>
                  <a:srgbClr val="FF0000"/>
                </a:solidFill>
              </a:rPr>
              <a:t>(What NDE required to be answered for each file review)</a:t>
            </a:r>
            <a:endParaRPr sz="2002">
              <a:solidFill>
                <a:srgbClr val="FF0000"/>
              </a:solidFill>
            </a:endParaRPr>
          </a:p>
        </p:txBody>
      </p:sp>
      <p:sp>
        <p:nvSpPr>
          <p:cNvPr id="519" name="Google Shape;519;p82"/>
          <p:cNvSpPr txBox="1"/>
          <p:nvPr/>
        </p:nvSpPr>
        <p:spPr>
          <a:xfrm>
            <a:off x="3461500" y="3431175"/>
            <a:ext cx="18912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rgbClr val="053785"/>
                </a:solidFill>
                <a:latin typeface="Arial Narrow"/>
                <a:ea typeface="Arial Narrow"/>
                <a:cs typeface="Arial Narrow"/>
                <a:sym typeface="Arial Narrow"/>
              </a:rPr>
              <a:t>Evidence Submitted: </a:t>
            </a:r>
            <a:endParaRPr b="1" sz="1300">
              <a:solidFill>
                <a:srgbClr val="053785"/>
              </a:solidFill>
              <a:latin typeface="Arial Narrow"/>
              <a:ea typeface="Arial Narrow"/>
              <a:cs typeface="Arial Narrow"/>
              <a:sym typeface="Arial Narrow"/>
            </a:endParaRPr>
          </a:p>
          <a:p>
            <a:pPr indent="0" lvl="0" marL="0" rtl="0" algn="ctr">
              <a:spcBef>
                <a:spcPts val="0"/>
              </a:spcBef>
              <a:spcAft>
                <a:spcPts val="0"/>
              </a:spcAft>
              <a:buNone/>
            </a:pPr>
            <a:r>
              <a:rPr lang="en" sz="1300">
                <a:solidFill>
                  <a:srgbClr val="053785"/>
                </a:solidFill>
                <a:latin typeface="Arial Narrow"/>
                <a:ea typeface="Arial Narrow"/>
                <a:cs typeface="Arial Narrow"/>
                <a:sym typeface="Arial Narrow"/>
              </a:rPr>
              <a:t>Copy of Meeting Invite</a:t>
            </a:r>
            <a:endParaRPr sz="1300">
              <a:solidFill>
                <a:srgbClr val="053785"/>
              </a:solidFill>
              <a:latin typeface="Arial Narrow"/>
              <a:ea typeface="Arial Narrow"/>
              <a:cs typeface="Arial Narrow"/>
              <a:sym typeface="Arial Narrow"/>
            </a:endParaRPr>
          </a:p>
          <a:p>
            <a:pPr indent="0" lvl="0" marL="0" rtl="0" algn="ctr">
              <a:spcBef>
                <a:spcPts val="0"/>
              </a:spcBef>
              <a:spcAft>
                <a:spcPts val="0"/>
              </a:spcAft>
              <a:buNone/>
            </a:pPr>
            <a:r>
              <a:rPr lang="en" sz="1300">
                <a:solidFill>
                  <a:srgbClr val="053785"/>
                </a:solidFill>
                <a:latin typeface="Arial Narrow"/>
                <a:ea typeface="Arial Narrow"/>
                <a:cs typeface="Arial Narrow"/>
                <a:sym typeface="Arial Narrow"/>
              </a:rPr>
              <a:t>Copy of IEP Signature Page</a:t>
            </a:r>
            <a:endParaRPr sz="1200"/>
          </a:p>
        </p:txBody>
      </p:sp>
      <p:pic>
        <p:nvPicPr>
          <p:cNvPr id="520" name="Google Shape;520;p82"/>
          <p:cNvPicPr preferRelativeResize="0"/>
          <p:nvPr/>
        </p:nvPicPr>
        <p:blipFill>
          <a:blip r:embed="rId3">
            <a:alphaModFix/>
          </a:blip>
          <a:stretch>
            <a:fillRect/>
          </a:stretch>
        </p:blipFill>
        <p:spPr>
          <a:xfrm>
            <a:off x="359575" y="1351050"/>
            <a:ext cx="8189825" cy="1782950"/>
          </a:xfrm>
          <a:prstGeom prst="rect">
            <a:avLst/>
          </a:prstGeom>
          <a:noFill/>
          <a:ln cap="flat" cmpd="sng" w="28575">
            <a:solidFill>
              <a:srgbClr val="595959"/>
            </a:solidFill>
            <a:prstDash val="solid"/>
            <a:round/>
            <a:headEnd len="sm" w="sm" type="none"/>
            <a:tailEnd len="sm" w="sm" type="none"/>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83"/>
          <p:cNvSpPr txBox="1"/>
          <p:nvPr/>
        </p:nvSpPr>
        <p:spPr>
          <a:xfrm>
            <a:off x="311700" y="1225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605"/>
              <a:buNone/>
            </a:pPr>
            <a:r>
              <a:rPr lang="en" sz="2240">
                <a:solidFill>
                  <a:srgbClr val="000000"/>
                </a:solidFill>
              </a:rPr>
              <a:t>Indicator 13, Question 7; </a:t>
            </a:r>
            <a:endParaRPr sz="2240">
              <a:solidFill>
                <a:srgbClr val="000000"/>
              </a:solidFill>
            </a:endParaRPr>
          </a:p>
          <a:p>
            <a:pPr indent="0" lvl="0" marL="0" rtl="0" algn="l">
              <a:lnSpc>
                <a:spcPct val="90000"/>
              </a:lnSpc>
              <a:spcBef>
                <a:spcPts val="0"/>
              </a:spcBef>
              <a:spcAft>
                <a:spcPts val="0"/>
              </a:spcAft>
              <a:buSzPts val="605"/>
              <a:buNone/>
            </a:pPr>
            <a:r>
              <a:rPr lang="en" sz="1873">
                <a:solidFill>
                  <a:srgbClr val="000000"/>
                </a:solidFill>
              </a:rPr>
              <a:t>Is there evidence that the student was invited to the IEP team meeting where transition services were discussed?</a:t>
            </a:r>
            <a:endParaRPr sz="1873">
              <a:solidFill>
                <a:srgbClr val="000000"/>
              </a:solidFill>
            </a:endParaRPr>
          </a:p>
        </p:txBody>
      </p:sp>
      <p:sp>
        <p:nvSpPr>
          <p:cNvPr id="526" name="Google Shape;526;p83"/>
          <p:cNvSpPr txBox="1"/>
          <p:nvPr/>
        </p:nvSpPr>
        <p:spPr>
          <a:xfrm>
            <a:off x="311700" y="1220300"/>
            <a:ext cx="8520600" cy="2861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0"/>
              </a:spcAft>
              <a:buNone/>
            </a:pPr>
            <a:r>
              <a:rPr b="1" lang="en" sz="1800">
                <a:solidFill>
                  <a:srgbClr val="595959"/>
                </a:solidFill>
              </a:rPr>
              <a:t>**Indicator 13 states we </a:t>
            </a:r>
            <a:r>
              <a:rPr b="1" lang="en" sz="1800" u="sng">
                <a:solidFill>
                  <a:srgbClr val="595959"/>
                </a:solidFill>
              </a:rPr>
              <a:t>must invite</a:t>
            </a:r>
            <a:r>
              <a:rPr b="1" lang="en" sz="1800">
                <a:solidFill>
                  <a:srgbClr val="595959"/>
                </a:solidFill>
              </a:rPr>
              <a:t> the student to the IEP meeting. It does not state they must attend the meeting**</a:t>
            </a:r>
            <a:endParaRPr b="1" sz="1800">
              <a:solidFill>
                <a:srgbClr val="595959"/>
              </a:solidFill>
            </a:endParaRPr>
          </a:p>
          <a:p>
            <a:pPr indent="0" lvl="0" marL="0" rtl="0" algn="l">
              <a:lnSpc>
                <a:spcPct val="115000"/>
              </a:lnSpc>
              <a:spcBef>
                <a:spcPts val="1200"/>
              </a:spcBef>
              <a:spcAft>
                <a:spcPts val="0"/>
              </a:spcAft>
              <a:buNone/>
            </a:pPr>
            <a:r>
              <a:rPr b="1" lang="en" sz="1800">
                <a:solidFill>
                  <a:srgbClr val="595959"/>
                </a:solidFill>
              </a:rPr>
              <a:t>Step 1: Ensure the meeting Notice Invite includes the student as an invited participant</a:t>
            </a:r>
            <a:endParaRPr b="1" sz="1800">
              <a:solidFill>
                <a:srgbClr val="595959"/>
              </a:solidFill>
            </a:endParaRPr>
          </a:p>
          <a:p>
            <a:pPr indent="0" lvl="0" marL="0" rtl="0" algn="l">
              <a:lnSpc>
                <a:spcPct val="115000"/>
              </a:lnSpc>
              <a:spcBef>
                <a:spcPts val="1200"/>
              </a:spcBef>
              <a:spcAft>
                <a:spcPts val="0"/>
              </a:spcAft>
              <a:buNone/>
            </a:pPr>
            <a:r>
              <a:rPr b="1" lang="en" sz="1800">
                <a:solidFill>
                  <a:srgbClr val="595959"/>
                </a:solidFill>
              </a:rPr>
              <a:t>Step 2: Ensure prior to the IEP meeting that the student has provided their strengths, preferences, interests and needs in regards to their transition planning and that those are documented in the IEP</a:t>
            </a:r>
            <a:endParaRPr b="1" sz="1800">
              <a:solidFill>
                <a:srgbClr val="595959"/>
              </a:solidFill>
            </a:endParaRPr>
          </a:p>
          <a:p>
            <a:pPr indent="0" lvl="0" marL="0" rtl="0" algn="l">
              <a:lnSpc>
                <a:spcPct val="115000"/>
              </a:lnSpc>
              <a:spcBef>
                <a:spcPts val="1200"/>
              </a:spcBef>
              <a:spcAft>
                <a:spcPts val="1200"/>
              </a:spcAft>
              <a:buNone/>
            </a:pPr>
            <a:r>
              <a:rPr b="1" lang="en" sz="1800">
                <a:solidFill>
                  <a:srgbClr val="595959"/>
                </a:solidFill>
              </a:rPr>
              <a:t>Step 3: If the student attends, ensure that they sign in at the meeting or that it is documented they were in attendance</a:t>
            </a:r>
            <a:endParaRPr b="1" sz="1800">
              <a:solidFill>
                <a:srgbClr val="59595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txBox="1"/>
          <p:nvPr/>
        </p:nvSpPr>
        <p:spPr>
          <a:xfrm>
            <a:off x="311700" y="1402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3600">
                <a:solidFill>
                  <a:srgbClr val="053785"/>
                </a:solidFill>
                <a:latin typeface="Oswald"/>
                <a:ea typeface="Oswald"/>
                <a:cs typeface="Oswald"/>
                <a:sym typeface="Oswald"/>
              </a:rPr>
              <a:t>First…… What are Federal Compliance Indicators?</a:t>
            </a:r>
            <a:endParaRPr sz="3600">
              <a:solidFill>
                <a:srgbClr val="053785"/>
              </a:solidFill>
              <a:latin typeface="Oswald"/>
              <a:ea typeface="Oswald"/>
              <a:cs typeface="Oswald"/>
              <a:sym typeface="Oswald"/>
            </a:endParaRPr>
          </a:p>
          <a:p>
            <a:pPr indent="0" lvl="0" marL="0" rtl="0" algn="l">
              <a:spcBef>
                <a:spcPts val="0"/>
              </a:spcBef>
              <a:spcAft>
                <a:spcPts val="0"/>
              </a:spcAft>
              <a:buNone/>
            </a:pPr>
            <a:r>
              <a:t/>
            </a:r>
            <a:endParaRPr sz="3600">
              <a:solidFill>
                <a:srgbClr val="053785"/>
              </a:solidFill>
            </a:endParaRPr>
          </a:p>
        </p:txBody>
      </p:sp>
      <p:sp>
        <p:nvSpPr>
          <p:cNvPr id="177" name="Google Shape;177;p30"/>
          <p:cNvSpPr txBox="1"/>
          <p:nvPr/>
        </p:nvSpPr>
        <p:spPr>
          <a:xfrm>
            <a:off x="311700" y="1127850"/>
            <a:ext cx="8809500" cy="28878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90000"/>
              </a:lnSpc>
              <a:spcBef>
                <a:spcPts val="0"/>
              </a:spcBef>
              <a:spcAft>
                <a:spcPts val="0"/>
              </a:spcAft>
              <a:buNone/>
            </a:pPr>
            <a:r>
              <a:rPr lang="en" sz="2300">
                <a:solidFill>
                  <a:srgbClr val="31394D"/>
                </a:solidFill>
                <a:latin typeface="Raleway"/>
                <a:ea typeface="Raleway"/>
                <a:cs typeface="Raleway"/>
                <a:sym typeface="Raleway"/>
              </a:rPr>
              <a:t>Indicators are measures of compliance and effectiveness of a state’s implementation of Individuals with Disabilities Education Act (IDEA), Part B.</a:t>
            </a:r>
            <a:endParaRPr sz="2300">
              <a:solidFill>
                <a:srgbClr val="31394D"/>
              </a:solidFill>
              <a:latin typeface="Raleway"/>
              <a:ea typeface="Raleway"/>
              <a:cs typeface="Raleway"/>
              <a:sym typeface="Raleway"/>
            </a:endParaRPr>
          </a:p>
          <a:p>
            <a:pPr indent="0" lvl="0" marL="0" rtl="0" algn="l">
              <a:lnSpc>
                <a:spcPct val="90000"/>
              </a:lnSpc>
              <a:spcBef>
                <a:spcPts val="0"/>
              </a:spcBef>
              <a:spcAft>
                <a:spcPts val="0"/>
              </a:spcAft>
              <a:buNone/>
            </a:pPr>
            <a:r>
              <a:t/>
            </a:r>
            <a:endParaRPr sz="1700">
              <a:solidFill>
                <a:srgbClr val="31394D"/>
              </a:solidFill>
              <a:latin typeface="Raleway"/>
              <a:ea typeface="Raleway"/>
              <a:cs typeface="Raleway"/>
              <a:sym typeface="Raleway"/>
            </a:endParaRPr>
          </a:p>
          <a:p>
            <a:pPr indent="0" lvl="0" marL="0" rtl="0" algn="l">
              <a:lnSpc>
                <a:spcPct val="90000"/>
              </a:lnSpc>
              <a:spcBef>
                <a:spcPts val="0"/>
              </a:spcBef>
              <a:spcAft>
                <a:spcPts val="0"/>
              </a:spcAft>
              <a:buNone/>
            </a:pPr>
            <a:r>
              <a:rPr lang="en" sz="2300">
                <a:solidFill>
                  <a:srgbClr val="31394D"/>
                </a:solidFill>
                <a:latin typeface="Raleway"/>
                <a:ea typeface="Raleway"/>
                <a:cs typeface="Raleway"/>
                <a:sym typeface="Raleway"/>
              </a:rPr>
              <a:t>IDEA Part B is a federal statute which deals with individuals ages 3 through 21 years of age who are receiving special education and/or related services. Part B lists 20 indicators of effectiveness on which states collect and report data to the federal Office for Special Education Programs (OSEP).</a:t>
            </a:r>
            <a:endParaRPr sz="2300">
              <a:solidFill>
                <a:srgbClr val="31394D"/>
              </a:solidFill>
              <a:latin typeface="Raleway"/>
              <a:ea typeface="Raleway"/>
              <a:cs typeface="Raleway"/>
              <a:sym typeface="Raleway"/>
            </a:endParaRPr>
          </a:p>
          <a:p>
            <a:pPr indent="0" lvl="0" marL="0" rtl="0" algn="l">
              <a:lnSpc>
                <a:spcPct val="90000"/>
              </a:lnSpc>
              <a:spcBef>
                <a:spcPts val="0"/>
              </a:spcBef>
              <a:spcAft>
                <a:spcPts val="0"/>
              </a:spcAft>
              <a:buNone/>
            </a:pPr>
            <a:r>
              <a:t/>
            </a:r>
            <a:endParaRPr sz="2300">
              <a:solidFill>
                <a:srgbClr val="31394D"/>
              </a:solidFill>
              <a:latin typeface="Raleway"/>
              <a:ea typeface="Raleway"/>
              <a:cs typeface="Raleway"/>
              <a:sym typeface="Raleway"/>
            </a:endParaRPr>
          </a:p>
          <a:p>
            <a:pPr indent="0" lvl="0" marL="0" rtl="0" algn="l">
              <a:lnSpc>
                <a:spcPct val="90000"/>
              </a:lnSpc>
              <a:spcBef>
                <a:spcPts val="0"/>
              </a:spcBef>
              <a:spcAft>
                <a:spcPts val="0"/>
              </a:spcAft>
              <a:buNone/>
            </a:pPr>
            <a:r>
              <a:rPr b="1" lang="en" sz="2300">
                <a:solidFill>
                  <a:srgbClr val="31394D"/>
                </a:solidFill>
                <a:latin typeface="Raleway"/>
                <a:ea typeface="Raleway"/>
                <a:cs typeface="Raleway"/>
                <a:sym typeface="Raleway"/>
              </a:rPr>
              <a:t>States are required to report indicator outcomes in their State Performance Plan (SPP) and Annual Performance Report (APR) to OSEP annually and that is where Indicator 13 File Reviews were born from.</a:t>
            </a:r>
            <a:endParaRPr sz="1800">
              <a:solidFill>
                <a:srgbClr val="595959"/>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530" name="Shape 530"/>
        <p:cNvGrpSpPr/>
        <p:nvPr/>
      </p:nvGrpSpPr>
      <p:grpSpPr>
        <a:xfrm>
          <a:off x="0" y="0"/>
          <a:ext cx="0" cy="0"/>
          <a:chOff x="0" y="0"/>
          <a:chExt cx="0" cy="0"/>
        </a:xfrm>
      </p:grpSpPr>
      <p:sp>
        <p:nvSpPr>
          <p:cNvPr id="531" name="Google Shape;531;p84"/>
          <p:cNvSpPr txBox="1"/>
          <p:nvPr/>
        </p:nvSpPr>
        <p:spPr>
          <a:xfrm>
            <a:off x="256858" y="190450"/>
            <a:ext cx="8520600" cy="20526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rPr lang="en" sz="5200">
                <a:solidFill>
                  <a:srgbClr val="FFFFFF"/>
                </a:solidFill>
              </a:rPr>
              <a:t>Indicator 13 - Question 8</a:t>
            </a:r>
            <a:endParaRPr sz="5200">
              <a:solidFill>
                <a:srgbClr val="FFFFFF"/>
              </a:solidFill>
            </a:endParaRPr>
          </a:p>
          <a:p>
            <a:pPr indent="0" lvl="0" marL="0" rtl="0" algn="ctr">
              <a:spcBef>
                <a:spcPts val="0"/>
              </a:spcBef>
              <a:spcAft>
                <a:spcPts val="0"/>
              </a:spcAft>
              <a:buNone/>
            </a:pPr>
            <a:r>
              <a:rPr b="1" lang="en" sz="2200">
                <a:solidFill>
                  <a:srgbClr val="F1C232"/>
                </a:solidFill>
              </a:rPr>
              <a:t>NDE Indicator 13 Data Collection Application Question 7</a:t>
            </a:r>
            <a:endParaRPr sz="4600">
              <a:solidFill>
                <a:srgbClr val="F1C232"/>
              </a:solidFill>
            </a:endParaRPr>
          </a:p>
        </p:txBody>
      </p:sp>
      <p:sp>
        <p:nvSpPr>
          <p:cNvPr id="532" name="Google Shape;532;p84"/>
          <p:cNvSpPr txBox="1"/>
          <p:nvPr/>
        </p:nvSpPr>
        <p:spPr>
          <a:xfrm>
            <a:off x="311700" y="2243050"/>
            <a:ext cx="8520600" cy="792600"/>
          </a:xfrm>
          <a:prstGeom prst="rect">
            <a:avLst/>
          </a:prstGeom>
          <a:no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605"/>
              <a:buNone/>
            </a:pPr>
            <a:r>
              <a:rPr lang="en" sz="1740">
                <a:solidFill>
                  <a:schemeClr val="lt1"/>
                </a:solidFill>
              </a:rPr>
              <a:t>If appropriate, is there evidence that a representative of any participating agency was invited to the IEP Team meeting with the prior consent of the parent or student who has reached the age of majority?</a:t>
            </a:r>
            <a:endParaRPr sz="1740">
              <a:solidFill>
                <a:schemeClr val="lt1"/>
              </a:solidFill>
            </a:endParaRPr>
          </a:p>
        </p:txBody>
      </p:sp>
      <p:sp>
        <p:nvSpPr>
          <p:cNvPr id="533" name="Google Shape;533;p84"/>
          <p:cNvSpPr txBox="1"/>
          <p:nvPr/>
        </p:nvSpPr>
        <p:spPr>
          <a:xfrm>
            <a:off x="470400" y="3055700"/>
            <a:ext cx="8203200" cy="792600"/>
          </a:xfrm>
          <a:prstGeom prst="rect">
            <a:avLst/>
          </a:prstGeom>
          <a:noFill/>
          <a:ln cap="flat" cmpd="sng" w="28575">
            <a:solidFill>
              <a:srgbClr val="F1C23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FFFFFF"/>
                </a:solidFill>
              </a:rPr>
              <a:t>Objective: </a:t>
            </a:r>
            <a:r>
              <a:rPr lang="en" sz="1800">
                <a:solidFill>
                  <a:schemeClr val="lt1"/>
                </a:solidFill>
              </a:rPr>
              <a:t>IEP Team Members will be able to identify the steps required prior to inviting a representative of any outside agency to a student’s IEP meeting</a:t>
            </a:r>
            <a:endParaRPr sz="1600">
              <a:solidFill>
                <a:schemeClr val="lt1"/>
              </a:solidFill>
            </a:endParaRPr>
          </a:p>
          <a:p>
            <a:pPr indent="0" lvl="0" marL="0" rtl="0" algn="l">
              <a:spcBef>
                <a:spcPts val="0"/>
              </a:spcBef>
              <a:spcAft>
                <a:spcPts val="0"/>
              </a:spcAft>
              <a:buNone/>
            </a:pPr>
            <a:r>
              <a:t/>
            </a:r>
            <a:endParaRPr sz="1300">
              <a:solidFill>
                <a:schemeClr val="lt1"/>
              </a:solidFill>
            </a:endParaRPr>
          </a:p>
          <a:p>
            <a:pPr indent="0" lvl="0" marL="0" rtl="0" algn="l">
              <a:spcBef>
                <a:spcPts val="0"/>
              </a:spcBef>
              <a:spcAft>
                <a:spcPts val="0"/>
              </a:spcAft>
              <a:buNone/>
            </a:pPr>
            <a:r>
              <a:t/>
            </a:r>
            <a:endParaRPr sz="1700">
              <a:solidFill>
                <a:schemeClr val="lt1"/>
              </a:solidFill>
            </a:endParaRPr>
          </a:p>
          <a:p>
            <a:pPr indent="0" lvl="0" marL="0" rtl="0" algn="l">
              <a:spcBef>
                <a:spcPts val="0"/>
              </a:spcBef>
              <a:spcAft>
                <a:spcPts val="0"/>
              </a:spcAft>
              <a:buNone/>
            </a:pPr>
            <a:r>
              <a:t/>
            </a:r>
            <a:endParaRPr sz="1700">
              <a:solidFill>
                <a:srgbClr val="FFFFFF"/>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85"/>
          <p:cNvSpPr txBox="1"/>
          <p:nvPr/>
        </p:nvSpPr>
        <p:spPr>
          <a:xfrm>
            <a:off x="311700" y="4623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solidFill>
                  <a:srgbClr val="000000"/>
                </a:solidFill>
              </a:rPr>
              <a:t>Indicator 13 Checklist, Question 8; Rule References</a:t>
            </a:r>
            <a:endParaRPr sz="2800">
              <a:solidFill>
                <a:srgbClr val="000000"/>
              </a:solidFill>
            </a:endParaRPr>
          </a:p>
        </p:txBody>
      </p:sp>
      <p:sp>
        <p:nvSpPr>
          <p:cNvPr id="539" name="Google Shape;539;p85"/>
          <p:cNvSpPr txBox="1"/>
          <p:nvPr/>
        </p:nvSpPr>
        <p:spPr>
          <a:xfrm>
            <a:off x="311700" y="1082875"/>
            <a:ext cx="8520600" cy="17835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b="1" lang="en" sz="2000" u="sng">
                <a:solidFill>
                  <a:srgbClr val="000000"/>
                </a:solidFill>
                <a:latin typeface="Arial Narrow"/>
                <a:ea typeface="Arial Narrow"/>
                <a:cs typeface="Arial Narrow"/>
                <a:sym typeface="Arial Narrow"/>
              </a:rPr>
              <a:t>92 NAC 007.03A10 </a:t>
            </a:r>
            <a:endParaRPr b="1" sz="2000" u="sng">
              <a:solidFill>
                <a:srgbClr val="000000"/>
              </a:solidFill>
              <a:latin typeface="Arial Narrow"/>
              <a:ea typeface="Arial Narrow"/>
              <a:cs typeface="Arial Narrow"/>
              <a:sym typeface="Arial Narrow"/>
            </a:endParaRPr>
          </a:p>
          <a:p>
            <a:pPr indent="0" lvl="0" marL="0" rtl="0" algn="l">
              <a:spcBef>
                <a:spcPts val="0"/>
              </a:spcBef>
              <a:spcAft>
                <a:spcPts val="0"/>
              </a:spcAft>
              <a:buNone/>
            </a:pPr>
            <a:r>
              <a:rPr lang="en" sz="1700">
                <a:solidFill>
                  <a:srgbClr val="000000"/>
                </a:solidFill>
                <a:latin typeface="Arial Narrow"/>
                <a:ea typeface="Arial Narrow"/>
                <a:cs typeface="Arial Narrow"/>
                <a:sym typeface="Arial Narrow"/>
              </a:rPr>
              <a:t>If the purpose of the meeting is to consider postsecondary goals for the child and the transition services needed to assist the child in reaching those goals:  </a:t>
            </a:r>
            <a:endParaRPr sz="1700">
              <a:solidFill>
                <a:srgbClr val="000000"/>
              </a:solidFill>
              <a:latin typeface="Arial Narrow"/>
              <a:ea typeface="Arial Narrow"/>
              <a:cs typeface="Arial Narrow"/>
              <a:sym typeface="Arial Narrow"/>
            </a:endParaRPr>
          </a:p>
          <a:p>
            <a:pPr indent="-113029" lvl="0" marL="113029" rtl="0" algn="l">
              <a:spcBef>
                <a:spcPts val="0"/>
              </a:spcBef>
              <a:spcAft>
                <a:spcPts val="0"/>
              </a:spcAft>
              <a:buNone/>
            </a:pPr>
            <a:r>
              <a:rPr b="1" lang="en" sz="1700">
                <a:solidFill>
                  <a:srgbClr val="000000"/>
                </a:solidFill>
                <a:latin typeface="Arial Narrow"/>
                <a:ea typeface="Arial Narrow"/>
                <a:cs typeface="Arial Narrow"/>
                <a:sym typeface="Arial Narrow"/>
              </a:rPr>
              <a:t>   007.03A10b: </a:t>
            </a:r>
            <a:r>
              <a:rPr lang="en" sz="1700">
                <a:solidFill>
                  <a:srgbClr val="000000"/>
                </a:solidFill>
                <a:latin typeface="Arial Narrow"/>
                <a:ea typeface="Arial Narrow"/>
                <a:cs typeface="Arial Narrow"/>
                <a:sym typeface="Arial Narrow"/>
              </a:rPr>
              <a:t>To the extent appropriate, with the consent of the parents or a child who has reached the age of majority, the school district or approved cooperative must invite a representative of any participating agency that is likely to be responsible for providing or paying for the transition services. </a:t>
            </a:r>
            <a:endParaRPr sz="1700">
              <a:solidFill>
                <a:srgbClr val="000000"/>
              </a:solidFill>
              <a:latin typeface="Arial Narrow"/>
              <a:ea typeface="Arial Narrow"/>
              <a:cs typeface="Arial Narrow"/>
              <a:sym typeface="Arial Narrow"/>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86"/>
          <p:cNvSpPr txBox="1"/>
          <p:nvPr/>
        </p:nvSpPr>
        <p:spPr>
          <a:xfrm>
            <a:off x="311700" y="2056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88"/>
              <a:buNone/>
            </a:pPr>
            <a:r>
              <a:rPr b="1" lang="en" sz="2280">
                <a:solidFill>
                  <a:srgbClr val="000000"/>
                </a:solidFill>
              </a:rPr>
              <a:t>Indicator 13 Checklist, Question 8; </a:t>
            </a:r>
            <a:r>
              <a:rPr b="1" lang="en" sz="1586">
                <a:solidFill>
                  <a:srgbClr val="000000"/>
                </a:solidFill>
              </a:rPr>
              <a:t>Student Data Collection Application </a:t>
            </a:r>
            <a:endParaRPr b="1" sz="1586">
              <a:solidFill>
                <a:srgbClr val="000000"/>
              </a:solidFill>
            </a:endParaRPr>
          </a:p>
          <a:p>
            <a:pPr indent="0" lvl="0" marL="0" rtl="0" algn="l">
              <a:lnSpc>
                <a:spcPct val="80000"/>
              </a:lnSpc>
              <a:spcBef>
                <a:spcPts val="0"/>
              </a:spcBef>
              <a:spcAft>
                <a:spcPts val="0"/>
              </a:spcAft>
              <a:buSzPts val="688"/>
              <a:buNone/>
            </a:pPr>
            <a:r>
              <a:rPr lang="en" sz="2002">
                <a:solidFill>
                  <a:srgbClr val="FF0000"/>
                </a:solidFill>
              </a:rPr>
              <a:t>(What NDE required to be answered for each file review)</a:t>
            </a:r>
            <a:endParaRPr sz="2002">
              <a:solidFill>
                <a:srgbClr val="FF0000"/>
              </a:solidFill>
            </a:endParaRPr>
          </a:p>
        </p:txBody>
      </p:sp>
      <p:sp>
        <p:nvSpPr>
          <p:cNvPr id="545" name="Google Shape;545;p86"/>
          <p:cNvSpPr txBox="1"/>
          <p:nvPr/>
        </p:nvSpPr>
        <p:spPr>
          <a:xfrm>
            <a:off x="2524438" y="3483450"/>
            <a:ext cx="36753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rgbClr val="053785"/>
                </a:solidFill>
                <a:latin typeface="Arial Narrow"/>
                <a:ea typeface="Arial Narrow"/>
                <a:cs typeface="Arial Narrow"/>
                <a:sym typeface="Arial Narrow"/>
              </a:rPr>
              <a:t>Evidence Submitted: </a:t>
            </a:r>
            <a:endParaRPr b="1" sz="1300">
              <a:solidFill>
                <a:srgbClr val="053785"/>
              </a:solidFill>
              <a:latin typeface="Arial Narrow"/>
              <a:ea typeface="Arial Narrow"/>
              <a:cs typeface="Arial Narrow"/>
              <a:sym typeface="Arial Narrow"/>
            </a:endParaRPr>
          </a:p>
          <a:p>
            <a:pPr indent="0" lvl="0" marL="0" rtl="0" algn="ctr">
              <a:spcBef>
                <a:spcPts val="0"/>
              </a:spcBef>
              <a:spcAft>
                <a:spcPts val="0"/>
              </a:spcAft>
              <a:buNone/>
            </a:pPr>
            <a:r>
              <a:rPr lang="en" sz="1300">
                <a:solidFill>
                  <a:srgbClr val="053785"/>
                </a:solidFill>
                <a:latin typeface="Arial Narrow"/>
                <a:ea typeface="Arial Narrow"/>
                <a:cs typeface="Arial Narrow"/>
                <a:sym typeface="Arial Narrow"/>
              </a:rPr>
              <a:t>Copy of Meeting Notice</a:t>
            </a:r>
            <a:endParaRPr sz="1300">
              <a:solidFill>
                <a:srgbClr val="053785"/>
              </a:solidFill>
              <a:latin typeface="Arial Narrow"/>
              <a:ea typeface="Arial Narrow"/>
              <a:cs typeface="Arial Narrow"/>
              <a:sym typeface="Arial Narrow"/>
            </a:endParaRPr>
          </a:p>
          <a:p>
            <a:pPr indent="0" lvl="0" marL="0" rtl="0" algn="ctr">
              <a:spcBef>
                <a:spcPts val="0"/>
              </a:spcBef>
              <a:spcAft>
                <a:spcPts val="0"/>
              </a:spcAft>
              <a:buNone/>
            </a:pPr>
            <a:r>
              <a:rPr lang="en" sz="1300">
                <a:solidFill>
                  <a:srgbClr val="053785"/>
                </a:solidFill>
                <a:latin typeface="Arial Narrow"/>
                <a:ea typeface="Arial Narrow"/>
                <a:cs typeface="Arial Narrow"/>
                <a:sym typeface="Arial Narrow"/>
              </a:rPr>
              <a:t>Copy of Consent to Invite Outside Agency</a:t>
            </a:r>
            <a:endParaRPr sz="1300">
              <a:solidFill>
                <a:srgbClr val="053785"/>
              </a:solidFill>
              <a:latin typeface="Arial Narrow"/>
              <a:ea typeface="Arial Narrow"/>
              <a:cs typeface="Arial Narrow"/>
              <a:sym typeface="Arial Narrow"/>
            </a:endParaRPr>
          </a:p>
          <a:p>
            <a:pPr indent="0" lvl="0" marL="0" rtl="0" algn="ctr">
              <a:spcBef>
                <a:spcPts val="0"/>
              </a:spcBef>
              <a:spcAft>
                <a:spcPts val="0"/>
              </a:spcAft>
              <a:buNone/>
            </a:pPr>
            <a:r>
              <a:rPr lang="en" sz="1300">
                <a:solidFill>
                  <a:srgbClr val="053785"/>
                </a:solidFill>
                <a:latin typeface="Arial Narrow"/>
                <a:ea typeface="Arial Narrow"/>
                <a:cs typeface="Arial Narrow"/>
                <a:sym typeface="Arial Narrow"/>
              </a:rPr>
              <a:t>Copy of IEP Signature page</a:t>
            </a:r>
            <a:endParaRPr sz="1200"/>
          </a:p>
        </p:txBody>
      </p:sp>
      <p:pic>
        <p:nvPicPr>
          <p:cNvPr id="546" name="Google Shape;546;p86"/>
          <p:cNvPicPr preferRelativeResize="0"/>
          <p:nvPr/>
        </p:nvPicPr>
        <p:blipFill>
          <a:blip r:embed="rId3">
            <a:alphaModFix/>
          </a:blip>
          <a:stretch>
            <a:fillRect/>
          </a:stretch>
        </p:blipFill>
        <p:spPr>
          <a:xfrm>
            <a:off x="811313" y="1083175"/>
            <a:ext cx="7101530" cy="2387125"/>
          </a:xfrm>
          <a:prstGeom prst="rect">
            <a:avLst/>
          </a:prstGeom>
          <a:noFill/>
          <a:ln cap="flat" cmpd="sng" w="28575">
            <a:solidFill>
              <a:srgbClr val="595959"/>
            </a:solidFill>
            <a:prstDash val="solid"/>
            <a:round/>
            <a:headEnd len="sm" w="sm" type="none"/>
            <a:tailEnd len="sm" w="sm" type="none"/>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87"/>
          <p:cNvSpPr txBox="1"/>
          <p:nvPr/>
        </p:nvSpPr>
        <p:spPr>
          <a:xfrm>
            <a:off x="256650" y="1461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440"/>
              <a:buNone/>
            </a:pPr>
            <a:r>
              <a:rPr b="1" lang="en" sz="1920">
                <a:solidFill>
                  <a:srgbClr val="000000"/>
                </a:solidFill>
              </a:rPr>
              <a:t>SRS Specific Districts - Indicator 13, Question 8</a:t>
            </a:r>
            <a:endParaRPr b="1" sz="1920">
              <a:solidFill>
                <a:srgbClr val="000000"/>
              </a:solidFill>
            </a:endParaRPr>
          </a:p>
          <a:p>
            <a:pPr indent="0" lvl="0" marL="0" rtl="0" algn="l">
              <a:lnSpc>
                <a:spcPct val="80000"/>
              </a:lnSpc>
              <a:spcBef>
                <a:spcPts val="0"/>
              </a:spcBef>
              <a:spcAft>
                <a:spcPts val="0"/>
              </a:spcAft>
              <a:buSzPts val="440"/>
              <a:buNone/>
            </a:pPr>
            <a:r>
              <a:rPr lang="en" sz="1417">
                <a:solidFill>
                  <a:srgbClr val="000000"/>
                </a:solidFill>
              </a:rPr>
              <a:t>If appropriate, is there evidence that a representative of any participating agency was invited to the IEP Team meeting with the prior consent of the parent or student who has reached the age of majority?</a:t>
            </a:r>
            <a:endParaRPr b="1" sz="1417">
              <a:solidFill>
                <a:srgbClr val="000000"/>
              </a:solidFill>
            </a:endParaRPr>
          </a:p>
          <a:p>
            <a:pPr indent="0" lvl="0" marL="0" rtl="0" algn="l">
              <a:lnSpc>
                <a:spcPct val="80000"/>
              </a:lnSpc>
              <a:spcBef>
                <a:spcPts val="0"/>
              </a:spcBef>
              <a:spcAft>
                <a:spcPts val="0"/>
              </a:spcAft>
              <a:buSzPts val="440"/>
              <a:buNone/>
            </a:pPr>
            <a:r>
              <a:t/>
            </a:r>
            <a:endParaRPr sz="1920">
              <a:solidFill>
                <a:srgbClr val="000000"/>
              </a:solidFill>
            </a:endParaRPr>
          </a:p>
        </p:txBody>
      </p:sp>
      <p:sp>
        <p:nvSpPr>
          <p:cNvPr id="552" name="Google Shape;552;p87"/>
          <p:cNvSpPr txBox="1"/>
          <p:nvPr/>
        </p:nvSpPr>
        <p:spPr>
          <a:xfrm>
            <a:off x="256650" y="1121250"/>
            <a:ext cx="8520600" cy="29010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None/>
            </a:pPr>
            <a:r>
              <a:rPr lang="en" sz="1800">
                <a:solidFill>
                  <a:srgbClr val="595959"/>
                </a:solidFill>
              </a:rPr>
              <a:t>SRS is creating an update to their system…..</a:t>
            </a:r>
            <a:endParaRPr sz="1800">
              <a:solidFill>
                <a:srgbClr val="595959"/>
              </a:solidFill>
            </a:endParaRPr>
          </a:p>
          <a:p>
            <a:pPr indent="0" lvl="0" marL="457200" rtl="0" algn="l">
              <a:lnSpc>
                <a:spcPct val="115000"/>
              </a:lnSpc>
              <a:spcBef>
                <a:spcPts val="1200"/>
              </a:spcBef>
              <a:spcAft>
                <a:spcPts val="0"/>
              </a:spcAft>
              <a:buNone/>
            </a:pPr>
            <a:r>
              <a:rPr lang="en" sz="1800">
                <a:solidFill>
                  <a:srgbClr val="595959"/>
                </a:solidFill>
              </a:rPr>
              <a:t>The Notice of Meeting and the Consent for an Outside Agency to Participate in the meeting are now two separate forms</a:t>
            </a:r>
            <a:endParaRPr sz="1800">
              <a:solidFill>
                <a:srgbClr val="595959"/>
              </a:solidFill>
            </a:endParaRPr>
          </a:p>
          <a:p>
            <a:pPr indent="0" lvl="0" marL="914400" rtl="0" algn="l">
              <a:lnSpc>
                <a:spcPct val="115000"/>
              </a:lnSpc>
              <a:spcBef>
                <a:spcPts val="1200"/>
              </a:spcBef>
              <a:spcAft>
                <a:spcPts val="0"/>
              </a:spcAft>
              <a:buNone/>
            </a:pPr>
            <a:r>
              <a:rPr lang="en">
                <a:solidFill>
                  <a:srgbClr val="595959"/>
                </a:solidFill>
              </a:rPr>
              <a:t>Step 1: Send the Consent for an Outside Agency to Participate in the Meeting to parents prior to the Notice of Meeting</a:t>
            </a:r>
            <a:endParaRPr>
              <a:solidFill>
                <a:srgbClr val="595959"/>
              </a:solidFill>
            </a:endParaRPr>
          </a:p>
          <a:p>
            <a:pPr indent="0" lvl="0" marL="914400" rtl="0" algn="l">
              <a:lnSpc>
                <a:spcPct val="115000"/>
              </a:lnSpc>
              <a:spcBef>
                <a:spcPts val="1200"/>
              </a:spcBef>
              <a:spcAft>
                <a:spcPts val="0"/>
              </a:spcAft>
              <a:buNone/>
            </a:pPr>
            <a:r>
              <a:rPr lang="en">
                <a:solidFill>
                  <a:srgbClr val="595959"/>
                </a:solidFill>
              </a:rPr>
              <a:t>Step 2: Once the Consent for an Outside Agency to Participate in the Meeting is returned, send out the Notice of Meeting with the appropriate individuals listed on such notice</a:t>
            </a:r>
            <a:endParaRPr>
              <a:solidFill>
                <a:srgbClr val="595959"/>
              </a:solidFill>
            </a:endParaRPr>
          </a:p>
          <a:p>
            <a:pPr indent="0" lvl="0" marL="0" rtl="0" algn="l">
              <a:lnSpc>
                <a:spcPct val="115000"/>
              </a:lnSpc>
              <a:spcBef>
                <a:spcPts val="1200"/>
              </a:spcBef>
              <a:spcAft>
                <a:spcPts val="1200"/>
              </a:spcAft>
              <a:buNone/>
            </a:pPr>
            <a:r>
              <a:rPr b="1" lang="en">
                <a:solidFill>
                  <a:srgbClr val="595959"/>
                </a:solidFill>
              </a:rPr>
              <a:t>**This went live in 2024</a:t>
            </a:r>
            <a:endParaRPr b="1">
              <a:solidFill>
                <a:srgbClr val="595959"/>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88"/>
          <p:cNvSpPr txBox="1"/>
          <p:nvPr/>
        </p:nvSpPr>
        <p:spPr>
          <a:xfrm>
            <a:off x="248775" y="1461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440"/>
              <a:buNone/>
            </a:pPr>
            <a:r>
              <a:rPr b="1" lang="en" sz="1920">
                <a:solidFill>
                  <a:srgbClr val="000000"/>
                </a:solidFill>
              </a:rPr>
              <a:t>Non-SRS Specific Districts - Indicator 13, Question 8</a:t>
            </a:r>
            <a:endParaRPr b="1" sz="1920">
              <a:solidFill>
                <a:srgbClr val="000000"/>
              </a:solidFill>
            </a:endParaRPr>
          </a:p>
          <a:p>
            <a:pPr indent="0" lvl="0" marL="0" rtl="0" algn="l">
              <a:lnSpc>
                <a:spcPct val="80000"/>
              </a:lnSpc>
              <a:spcBef>
                <a:spcPts val="0"/>
              </a:spcBef>
              <a:spcAft>
                <a:spcPts val="0"/>
              </a:spcAft>
              <a:buSzPts val="440"/>
              <a:buNone/>
            </a:pPr>
            <a:r>
              <a:rPr lang="en" sz="1417">
                <a:solidFill>
                  <a:srgbClr val="000000"/>
                </a:solidFill>
              </a:rPr>
              <a:t>If appropriate, is there evidence that a representative of any participating agency was invited to the IEP Team meeting with the prior consent of the parent or student who has reached the age of majority?</a:t>
            </a:r>
            <a:endParaRPr b="1" sz="1417">
              <a:solidFill>
                <a:srgbClr val="000000"/>
              </a:solidFill>
            </a:endParaRPr>
          </a:p>
          <a:p>
            <a:pPr indent="0" lvl="0" marL="0" rtl="0" algn="l">
              <a:lnSpc>
                <a:spcPct val="80000"/>
              </a:lnSpc>
              <a:spcBef>
                <a:spcPts val="0"/>
              </a:spcBef>
              <a:spcAft>
                <a:spcPts val="0"/>
              </a:spcAft>
              <a:buSzPts val="440"/>
              <a:buNone/>
            </a:pPr>
            <a:r>
              <a:t/>
            </a:r>
            <a:endParaRPr sz="1920">
              <a:solidFill>
                <a:srgbClr val="000000"/>
              </a:solidFill>
            </a:endParaRPr>
          </a:p>
        </p:txBody>
      </p:sp>
      <p:sp>
        <p:nvSpPr>
          <p:cNvPr id="558" name="Google Shape;558;p88"/>
          <p:cNvSpPr txBox="1"/>
          <p:nvPr/>
        </p:nvSpPr>
        <p:spPr>
          <a:xfrm>
            <a:off x="248775" y="1034250"/>
            <a:ext cx="8520600" cy="29010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1800">
                <a:solidFill>
                  <a:srgbClr val="595959"/>
                </a:solidFill>
              </a:rPr>
              <a:t>Documentation must be shown to ensure parents signed off or agreed upon the involvement of an outside agency to be invited to the IEP meeting, prior to the IEP meeting.</a:t>
            </a:r>
            <a:endParaRPr sz="1800">
              <a:solidFill>
                <a:srgbClr val="595959"/>
              </a:solidFill>
            </a:endParaRPr>
          </a:p>
          <a:p>
            <a:pPr indent="-342900" lvl="0" marL="457200" rtl="0" algn="l">
              <a:lnSpc>
                <a:spcPct val="115000"/>
              </a:lnSpc>
              <a:spcBef>
                <a:spcPts val="1200"/>
              </a:spcBef>
              <a:spcAft>
                <a:spcPts val="0"/>
              </a:spcAft>
              <a:buClr>
                <a:srgbClr val="595959"/>
              </a:buClr>
              <a:buSzPts val="1800"/>
              <a:buChar char="-"/>
            </a:pPr>
            <a:r>
              <a:rPr lang="en" sz="1800">
                <a:solidFill>
                  <a:srgbClr val="595959"/>
                </a:solidFill>
              </a:rPr>
              <a:t>This may be done through your district’s Notice of Meeting Document, so long as parents are acknowledging the invite of others and this is communicated to the district prior to the start of the meeting</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Recommendation: to have this consent uploaded as evidence into your IEP platform for each student</a:t>
            </a:r>
            <a:endParaRPr sz="1800">
              <a:solidFill>
                <a:srgbClr val="595959"/>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89"/>
          <p:cNvSpPr txBox="1"/>
          <p:nvPr/>
        </p:nvSpPr>
        <p:spPr>
          <a:xfrm>
            <a:off x="186725" y="1632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88"/>
              <a:buNone/>
            </a:pPr>
            <a:r>
              <a:rPr b="1" lang="en" sz="2350">
                <a:solidFill>
                  <a:srgbClr val="000000"/>
                </a:solidFill>
              </a:rPr>
              <a:t>Indicator 13, Question 8;</a:t>
            </a:r>
            <a:endParaRPr b="1" sz="2350">
              <a:solidFill>
                <a:srgbClr val="000000"/>
              </a:solidFill>
            </a:endParaRPr>
          </a:p>
          <a:p>
            <a:pPr indent="0" lvl="0" marL="0" rtl="0" algn="l">
              <a:lnSpc>
                <a:spcPct val="80000"/>
              </a:lnSpc>
              <a:spcBef>
                <a:spcPts val="0"/>
              </a:spcBef>
              <a:spcAft>
                <a:spcPts val="0"/>
              </a:spcAft>
              <a:buSzPts val="688"/>
              <a:buNone/>
            </a:pPr>
            <a:r>
              <a:rPr lang="en" sz="1794">
                <a:solidFill>
                  <a:srgbClr val="000000"/>
                </a:solidFill>
              </a:rPr>
              <a:t>The what, when, and why behind further understanding the role of interagency collaboration  within a student’s IEP</a:t>
            </a:r>
            <a:endParaRPr sz="2350">
              <a:solidFill>
                <a:srgbClr val="000000"/>
              </a:solidFill>
            </a:endParaRPr>
          </a:p>
        </p:txBody>
      </p:sp>
      <p:sp>
        <p:nvSpPr>
          <p:cNvPr id="564" name="Google Shape;564;p89"/>
          <p:cNvSpPr txBox="1"/>
          <p:nvPr/>
        </p:nvSpPr>
        <p:spPr>
          <a:xfrm>
            <a:off x="225200" y="1065300"/>
            <a:ext cx="8520600" cy="2969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1270" lvl="0" marL="0" rtl="0" algn="l">
              <a:spcBef>
                <a:spcPts val="0"/>
              </a:spcBef>
              <a:spcAft>
                <a:spcPts val="0"/>
              </a:spcAft>
              <a:buNone/>
            </a:pPr>
            <a:r>
              <a:rPr b="1" lang="en" sz="1900">
                <a:solidFill>
                  <a:srgbClr val="000000"/>
                </a:solidFill>
                <a:latin typeface="Raleway"/>
                <a:ea typeface="Raleway"/>
                <a:cs typeface="Raleway"/>
                <a:sym typeface="Raleway"/>
              </a:rPr>
              <a:t>What is interagency collaboration?</a:t>
            </a:r>
            <a:endParaRPr b="1" sz="1900">
              <a:solidFill>
                <a:srgbClr val="000000"/>
              </a:solidFill>
              <a:latin typeface="Raleway"/>
              <a:ea typeface="Raleway"/>
              <a:cs typeface="Raleway"/>
              <a:sym typeface="Raleway"/>
            </a:endParaRPr>
          </a:p>
          <a:p>
            <a:pPr indent="1270" lvl="0" marL="0" rtl="0" algn="l">
              <a:spcBef>
                <a:spcPts val="0"/>
              </a:spcBef>
              <a:spcAft>
                <a:spcPts val="0"/>
              </a:spcAft>
              <a:buNone/>
            </a:pPr>
            <a:r>
              <a:rPr lang="en" sz="1800">
                <a:solidFill>
                  <a:srgbClr val="000000"/>
                </a:solidFill>
                <a:latin typeface="Raleway"/>
                <a:ea typeface="Raleway"/>
                <a:cs typeface="Raleway"/>
                <a:sym typeface="Raleway"/>
              </a:rPr>
              <a:t>Interagency collaboration establishes partnerships/referrals to outside agencies to achieve a common goal; to improve the post-secondary success of students with disabilities</a:t>
            </a:r>
            <a:endParaRPr sz="1800">
              <a:solidFill>
                <a:srgbClr val="000000"/>
              </a:solidFill>
              <a:latin typeface="Raleway"/>
              <a:ea typeface="Raleway"/>
              <a:cs typeface="Raleway"/>
              <a:sym typeface="Raleway"/>
            </a:endParaRPr>
          </a:p>
          <a:p>
            <a:pPr indent="1270" lvl="0" marL="0" rtl="0" algn="l">
              <a:spcBef>
                <a:spcPts val="0"/>
              </a:spcBef>
              <a:spcAft>
                <a:spcPts val="0"/>
              </a:spcAft>
              <a:buNone/>
            </a:pPr>
            <a:r>
              <a:t/>
            </a:r>
            <a:endParaRPr sz="1800">
              <a:solidFill>
                <a:srgbClr val="000000"/>
              </a:solidFill>
              <a:latin typeface="Raleway"/>
              <a:ea typeface="Raleway"/>
              <a:cs typeface="Raleway"/>
              <a:sym typeface="Raleway"/>
            </a:endParaRPr>
          </a:p>
          <a:p>
            <a:pPr indent="1270" lvl="0" marL="0" rtl="0" algn="l">
              <a:spcBef>
                <a:spcPts val="0"/>
              </a:spcBef>
              <a:spcAft>
                <a:spcPts val="0"/>
              </a:spcAft>
              <a:buNone/>
            </a:pPr>
            <a:r>
              <a:rPr lang="en" sz="1800">
                <a:solidFill>
                  <a:srgbClr val="000000"/>
                </a:solidFill>
                <a:latin typeface="Raleway"/>
                <a:ea typeface="Raleway"/>
                <a:cs typeface="Raleway"/>
                <a:sym typeface="Raleway"/>
              </a:rPr>
              <a:t>Interagency collaboration is a means to:</a:t>
            </a:r>
            <a:endParaRPr sz="1800">
              <a:solidFill>
                <a:srgbClr val="000000"/>
              </a:solidFill>
              <a:latin typeface="Raleway"/>
              <a:ea typeface="Raleway"/>
              <a:cs typeface="Raleway"/>
              <a:sym typeface="Raleway"/>
            </a:endParaRPr>
          </a:p>
          <a:p>
            <a:pPr indent="-342900" lvl="0" marL="457200" rtl="0" algn="l">
              <a:spcBef>
                <a:spcPts val="0"/>
              </a:spcBef>
              <a:spcAft>
                <a:spcPts val="0"/>
              </a:spcAft>
              <a:buClr>
                <a:srgbClr val="000000"/>
              </a:buClr>
              <a:buSzPts val="1800"/>
              <a:buFont typeface="Raleway"/>
              <a:buChar char="-"/>
            </a:pPr>
            <a:r>
              <a:rPr lang="en" sz="1800">
                <a:solidFill>
                  <a:srgbClr val="000000"/>
                </a:solidFill>
                <a:latin typeface="Raleway"/>
                <a:ea typeface="Raleway"/>
                <a:cs typeface="Raleway"/>
                <a:sym typeface="Raleway"/>
              </a:rPr>
              <a:t>Coordinate services and supports</a:t>
            </a:r>
            <a:endParaRPr sz="1800">
              <a:solidFill>
                <a:srgbClr val="000000"/>
              </a:solidFill>
              <a:latin typeface="Raleway"/>
              <a:ea typeface="Raleway"/>
              <a:cs typeface="Raleway"/>
              <a:sym typeface="Raleway"/>
            </a:endParaRPr>
          </a:p>
          <a:p>
            <a:pPr indent="-342900" lvl="0" marL="457200" rtl="0" algn="l">
              <a:spcBef>
                <a:spcPts val="0"/>
              </a:spcBef>
              <a:spcAft>
                <a:spcPts val="0"/>
              </a:spcAft>
              <a:buClr>
                <a:srgbClr val="000000"/>
              </a:buClr>
              <a:buSzPts val="1800"/>
              <a:buFont typeface="Raleway"/>
              <a:buChar char="-"/>
            </a:pPr>
            <a:r>
              <a:rPr lang="en" sz="1800">
                <a:solidFill>
                  <a:srgbClr val="000000"/>
                </a:solidFill>
                <a:latin typeface="Raleway"/>
                <a:ea typeface="Raleway"/>
                <a:cs typeface="Raleway"/>
                <a:sym typeface="Raleway"/>
              </a:rPr>
              <a:t>Identify and address gaps in services within the community</a:t>
            </a:r>
            <a:endParaRPr sz="1800">
              <a:solidFill>
                <a:srgbClr val="000000"/>
              </a:solidFill>
              <a:latin typeface="Raleway"/>
              <a:ea typeface="Raleway"/>
              <a:cs typeface="Raleway"/>
              <a:sym typeface="Raleway"/>
            </a:endParaRPr>
          </a:p>
          <a:p>
            <a:pPr indent="-342900" lvl="0" marL="457200" rtl="0" algn="l">
              <a:spcBef>
                <a:spcPts val="0"/>
              </a:spcBef>
              <a:spcAft>
                <a:spcPts val="0"/>
              </a:spcAft>
              <a:buClr>
                <a:srgbClr val="000000"/>
              </a:buClr>
              <a:buSzPts val="1800"/>
              <a:buFont typeface="Raleway"/>
              <a:buChar char="-"/>
            </a:pPr>
            <a:r>
              <a:rPr lang="en" sz="1800">
                <a:solidFill>
                  <a:srgbClr val="000000"/>
                </a:solidFill>
                <a:latin typeface="Raleway"/>
                <a:ea typeface="Raleway"/>
                <a:cs typeface="Raleway"/>
                <a:sym typeface="Raleway"/>
              </a:rPr>
              <a:t>Share and leverage resources to reduce costs</a:t>
            </a:r>
            <a:endParaRPr sz="1800">
              <a:solidFill>
                <a:srgbClr val="000000"/>
              </a:solidFill>
              <a:latin typeface="Raleway"/>
              <a:ea typeface="Raleway"/>
              <a:cs typeface="Raleway"/>
              <a:sym typeface="Raleway"/>
            </a:endParaRPr>
          </a:p>
          <a:p>
            <a:pPr indent="-342900" lvl="0" marL="457200" rtl="0" algn="l">
              <a:spcBef>
                <a:spcPts val="0"/>
              </a:spcBef>
              <a:spcAft>
                <a:spcPts val="0"/>
              </a:spcAft>
              <a:buClr>
                <a:srgbClr val="000000"/>
              </a:buClr>
              <a:buSzPts val="1800"/>
              <a:buFont typeface="Raleway"/>
              <a:buChar char="-"/>
            </a:pPr>
            <a:r>
              <a:rPr lang="en" sz="1800">
                <a:solidFill>
                  <a:srgbClr val="000000"/>
                </a:solidFill>
                <a:latin typeface="Raleway"/>
                <a:ea typeface="Raleway"/>
                <a:cs typeface="Raleway"/>
                <a:sym typeface="Raleway"/>
              </a:rPr>
              <a:t>Promote efficient service delivery</a:t>
            </a:r>
            <a:endParaRPr sz="1800">
              <a:solidFill>
                <a:srgbClr val="000000"/>
              </a:solidFill>
              <a:latin typeface="Raleway"/>
              <a:ea typeface="Raleway"/>
              <a:cs typeface="Raleway"/>
              <a:sym typeface="Raleway"/>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90"/>
          <p:cNvSpPr txBox="1"/>
          <p:nvPr/>
        </p:nvSpPr>
        <p:spPr>
          <a:xfrm>
            <a:off x="194600" y="14757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523"/>
              <a:buNone/>
            </a:pPr>
            <a:r>
              <a:rPr b="1" lang="en" sz="2130">
                <a:solidFill>
                  <a:srgbClr val="000000"/>
                </a:solidFill>
              </a:rPr>
              <a:t>Indicator 13, Question 8;</a:t>
            </a:r>
            <a:endParaRPr b="1" sz="2130">
              <a:solidFill>
                <a:srgbClr val="000000"/>
              </a:solidFill>
            </a:endParaRPr>
          </a:p>
          <a:p>
            <a:pPr indent="0" lvl="0" marL="0" rtl="0" algn="l">
              <a:spcBef>
                <a:spcPts val="0"/>
              </a:spcBef>
              <a:spcAft>
                <a:spcPts val="0"/>
              </a:spcAft>
              <a:buSzPts val="523"/>
              <a:buNone/>
            </a:pPr>
            <a:r>
              <a:rPr lang="en" sz="1707">
                <a:solidFill>
                  <a:srgbClr val="000000"/>
                </a:solidFill>
              </a:rPr>
              <a:t>Examples of outside agencies that may be considered as possible participants in a student’s IEP, with prior consent provided by parents/guardians</a:t>
            </a:r>
            <a:endParaRPr sz="2130">
              <a:solidFill>
                <a:srgbClr val="000000"/>
              </a:solidFill>
            </a:endParaRPr>
          </a:p>
        </p:txBody>
      </p:sp>
      <p:sp>
        <p:nvSpPr>
          <p:cNvPr id="570" name="Google Shape;570;p90"/>
          <p:cNvSpPr txBox="1"/>
          <p:nvPr/>
        </p:nvSpPr>
        <p:spPr>
          <a:xfrm>
            <a:off x="311700" y="1191150"/>
            <a:ext cx="8520600" cy="26703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95000"/>
              </a:lnSpc>
              <a:spcBef>
                <a:spcPts val="0"/>
              </a:spcBef>
              <a:spcAft>
                <a:spcPts val="0"/>
              </a:spcAft>
              <a:buSzPts val="770"/>
              <a:buNone/>
            </a:pPr>
            <a:r>
              <a:rPr b="1" lang="en" sz="1130">
                <a:solidFill>
                  <a:srgbClr val="000000"/>
                </a:solidFill>
                <a:latin typeface="Raleway"/>
                <a:ea typeface="Raleway"/>
                <a:cs typeface="Raleway"/>
                <a:sym typeface="Raleway"/>
              </a:rPr>
              <a:t>Nebraska VR (Voc Rehab) and</a:t>
            </a:r>
            <a:endParaRPr b="1" sz="1130">
              <a:solidFill>
                <a:srgbClr val="000000"/>
              </a:solidFill>
              <a:latin typeface="Raleway"/>
              <a:ea typeface="Raleway"/>
              <a:cs typeface="Raleway"/>
              <a:sym typeface="Raleway"/>
            </a:endParaRPr>
          </a:p>
          <a:p>
            <a:pPr indent="0" lvl="0" marL="0" rtl="0" algn="l">
              <a:lnSpc>
                <a:spcPct val="95000"/>
              </a:lnSpc>
              <a:spcBef>
                <a:spcPts val="0"/>
              </a:spcBef>
              <a:spcAft>
                <a:spcPts val="0"/>
              </a:spcAft>
              <a:buSzPts val="770"/>
              <a:buNone/>
            </a:pPr>
            <a:r>
              <a:rPr b="1" lang="en" sz="1130">
                <a:solidFill>
                  <a:srgbClr val="000000"/>
                </a:solidFill>
                <a:latin typeface="Raleway"/>
                <a:ea typeface="Raleway"/>
                <a:cs typeface="Raleway"/>
                <a:sym typeface="Raleway"/>
              </a:rPr>
              <a:t>NE Commission for Blind/Visually Impaired and Commission for Deaf/HOH</a:t>
            </a:r>
            <a:endParaRPr b="1" sz="1130">
              <a:solidFill>
                <a:srgbClr val="000000"/>
              </a:solidFill>
              <a:latin typeface="Raleway"/>
              <a:ea typeface="Raleway"/>
              <a:cs typeface="Raleway"/>
              <a:sym typeface="Raleway"/>
            </a:endParaRPr>
          </a:p>
          <a:p>
            <a:pPr indent="-291465" lvl="1" marL="914400" rtl="0" algn="l">
              <a:lnSpc>
                <a:spcPct val="95000"/>
              </a:lnSpc>
              <a:spcBef>
                <a:spcPts val="0"/>
              </a:spcBef>
              <a:spcAft>
                <a:spcPts val="0"/>
              </a:spcAft>
              <a:buClr>
                <a:srgbClr val="000000"/>
              </a:buClr>
              <a:buSzPts val="990"/>
              <a:buFont typeface="Raleway"/>
              <a:buChar char="○"/>
            </a:pPr>
            <a:r>
              <a:rPr lang="en" sz="989">
                <a:solidFill>
                  <a:srgbClr val="000000"/>
                </a:solidFill>
                <a:latin typeface="Raleway"/>
                <a:ea typeface="Raleway"/>
                <a:cs typeface="Raleway"/>
                <a:sym typeface="Raleway"/>
              </a:rPr>
              <a:t>All about employment!</a:t>
            </a:r>
            <a:endParaRPr sz="989">
              <a:solidFill>
                <a:srgbClr val="000000"/>
              </a:solidFill>
              <a:latin typeface="Raleway"/>
              <a:ea typeface="Raleway"/>
              <a:cs typeface="Raleway"/>
              <a:sym typeface="Raleway"/>
            </a:endParaRPr>
          </a:p>
          <a:p>
            <a:pPr indent="-291465" lvl="1" marL="914400" rtl="0" algn="l">
              <a:lnSpc>
                <a:spcPct val="95000"/>
              </a:lnSpc>
              <a:spcBef>
                <a:spcPts val="0"/>
              </a:spcBef>
              <a:spcAft>
                <a:spcPts val="0"/>
              </a:spcAft>
              <a:buClr>
                <a:srgbClr val="000000"/>
              </a:buClr>
              <a:buSzPts val="990"/>
              <a:buFont typeface="Raleway"/>
              <a:buChar char="○"/>
            </a:pPr>
            <a:r>
              <a:rPr lang="en" sz="989">
                <a:solidFill>
                  <a:srgbClr val="000000"/>
                </a:solidFill>
                <a:latin typeface="Raleway"/>
                <a:ea typeface="Raleway"/>
                <a:cs typeface="Raleway"/>
                <a:sym typeface="Raleway"/>
              </a:rPr>
              <a:t>Refer ages 14+</a:t>
            </a:r>
            <a:endParaRPr sz="989">
              <a:solidFill>
                <a:srgbClr val="000000"/>
              </a:solidFill>
              <a:latin typeface="Raleway"/>
              <a:ea typeface="Raleway"/>
              <a:cs typeface="Raleway"/>
              <a:sym typeface="Raleway"/>
            </a:endParaRPr>
          </a:p>
          <a:p>
            <a:pPr indent="0" lvl="0" marL="0" rtl="0" algn="l">
              <a:lnSpc>
                <a:spcPct val="95000"/>
              </a:lnSpc>
              <a:spcBef>
                <a:spcPts val="0"/>
              </a:spcBef>
              <a:spcAft>
                <a:spcPts val="0"/>
              </a:spcAft>
              <a:buSzPts val="770"/>
              <a:buNone/>
            </a:pPr>
            <a:r>
              <a:t/>
            </a:r>
            <a:endParaRPr sz="220">
              <a:solidFill>
                <a:srgbClr val="000000"/>
              </a:solidFill>
              <a:latin typeface="Raleway"/>
              <a:ea typeface="Raleway"/>
              <a:cs typeface="Raleway"/>
              <a:sym typeface="Raleway"/>
            </a:endParaRPr>
          </a:p>
          <a:p>
            <a:pPr indent="0" lvl="0" marL="0" rtl="0" algn="l">
              <a:lnSpc>
                <a:spcPct val="95000"/>
              </a:lnSpc>
              <a:spcBef>
                <a:spcPts val="0"/>
              </a:spcBef>
              <a:spcAft>
                <a:spcPts val="0"/>
              </a:spcAft>
              <a:buSzPts val="770"/>
              <a:buNone/>
            </a:pPr>
            <a:r>
              <a:rPr b="1" lang="en" sz="1130">
                <a:solidFill>
                  <a:srgbClr val="000000"/>
                </a:solidFill>
                <a:latin typeface="Raleway"/>
                <a:ea typeface="Raleway"/>
                <a:cs typeface="Raleway"/>
                <a:sym typeface="Raleway"/>
              </a:rPr>
              <a:t>NE DHHS Developmental Disabilities</a:t>
            </a:r>
            <a:endParaRPr b="1" sz="1130">
              <a:solidFill>
                <a:srgbClr val="000000"/>
              </a:solidFill>
              <a:latin typeface="Raleway"/>
              <a:ea typeface="Raleway"/>
              <a:cs typeface="Raleway"/>
              <a:sym typeface="Raleway"/>
            </a:endParaRPr>
          </a:p>
          <a:p>
            <a:pPr indent="-291465" lvl="1" marL="914400" rtl="0" algn="l">
              <a:lnSpc>
                <a:spcPct val="95000"/>
              </a:lnSpc>
              <a:spcBef>
                <a:spcPts val="0"/>
              </a:spcBef>
              <a:spcAft>
                <a:spcPts val="0"/>
              </a:spcAft>
              <a:buClr>
                <a:srgbClr val="000000"/>
              </a:buClr>
              <a:buSzPts val="990"/>
              <a:buFont typeface="Raleway"/>
              <a:buChar char="○"/>
            </a:pPr>
            <a:r>
              <a:rPr lang="en" sz="989">
                <a:solidFill>
                  <a:srgbClr val="000000"/>
                </a:solidFill>
                <a:latin typeface="Raleway"/>
                <a:ea typeface="Raleway"/>
                <a:cs typeface="Raleway"/>
                <a:sym typeface="Raleway"/>
              </a:rPr>
              <a:t>Students with lifelong developmental disabilities</a:t>
            </a:r>
            <a:endParaRPr sz="989">
              <a:solidFill>
                <a:srgbClr val="000000"/>
              </a:solidFill>
              <a:latin typeface="Raleway"/>
              <a:ea typeface="Raleway"/>
              <a:cs typeface="Raleway"/>
              <a:sym typeface="Raleway"/>
            </a:endParaRPr>
          </a:p>
          <a:p>
            <a:pPr indent="-291465" lvl="1" marL="914400" rtl="0" algn="l">
              <a:lnSpc>
                <a:spcPct val="95000"/>
              </a:lnSpc>
              <a:spcBef>
                <a:spcPts val="0"/>
              </a:spcBef>
              <a:spcAft>
                <a:spcPts val="0"/>
              </a:spcAft>
              <a:buClr>
                <a:srgbClr val="000000"/>
              </a:buClr>
              <a:buSzPts val="990"/>
              <a:buFont typeface="Raleway"/>
              <a:buChar char="○"/>
            </a:pPr>
            <a:r>
              <a:rPr lang="en" sz="989">
                <a:solidFill>
                  <a:srgbClr val="000000"/>
                </a:solidFill>
                <a:latin typeface="Raleway"/>
                <a:ea typeface="Raleway"/>
                <a:cs typeface="Raleway"/>
                <a:sym typeface="Raleway"/>
              </a:rPr>
              <a:t>Refer at any age, have good data by middle school</a:t>
            </a:r>
            <a:endParaRPr sz="989">
              <a:solidFill>
                <a:srgbClr val="000000"/>
              </a:solidFill>
              <a:latin typeface="Raleway"/>
              <a:ea typeface="Raleway"/>
              <a:cs typeface="Raleway"/>
              <a:sym typeface="Raleway"/>
            </a:endParaRPr>
          </a:p>
          <a:p>
            <a:pPr indent="-291465" lvl="1" marL="914400" rtl="0" algn="l">
              <a:lnSpc>
                <a:spcPct val="95000"/>
              </a:lnSpc>
              <a:spcBef>
                <a:spcPts val="0"/>
              </a:spcBef>
              <a:spcAft>
                <a:spcPts val="0"/>
              </a:spcAft>
              <a:buClr>
                <a:srgbClr val="000000"/>
              </a:buClr>
              <a:buSzPts val="990"/>
              <a:buFont typeface="Raleway"/>
              <a:buChar char="○"/>
            </a:pPr>
            <a:r>
              <a:rPr lang="en" sz="989">
                <a:solidFill>
                  <a:srgbClr val="000000"/>
                </a:solidFill>
                <a:latin typeface="Raleway"/>
                <a:ea typeface="Raleway"/>
                <a:cs typeface="Raleway"/>
                <a:sym typeface="Raleway"/>
              </a:rPr>
              <a:t>Provide community based services</a:t>
            </a:r>
            <a:endParaRPr sz="989">
              <a:solidFill>
                <a:srgbClr val="000000"/>
              </a:solidFill>
              <a:latin typeface="Raleway"/>
              <a:ea typeface="Raleway"/>
              <a:cs typeface="Raleway"/>
              <a:sym typeface="Raleway"/>
            </a:endParaRPr>
          </a:p>
          <a:p>
            <a:pPr indent="0" lvl="0" marL="0" rtl="0" algn="l">
              <a:lnSpc>
                <a:spcPct val="95000"/>
              </a:lnSpc>
              <a:spcBef>
                <a:spcPts val="0"/>
              </a:spcBef>
              <a:spcAft>
                <a:spcPts val="0"/>
              </a:spcAft>
              <a:buSzPts val="770"/>
              <a:buNone/>
            </a:pPr>
            <a:r>
              <a:t/>
            </a:r>
            <a:endParaRPr sz="220">
              <a:solidFill>
                <a:srgbClr val="000000"/>
              </a:solidFill>
              <a:latin typeface="Raleway"/>
              <a:ea typeface="Raleway"/>
              <a:cs typeface="Raleway"/>
              <a:sym typeface="Raleway"/>
            </a:endParaRPr>
          </a:p>
          <a:p>
            <a:pPr indent="0" lvl="0" marL="0" rtl="0" algn="l">
              <a:lnSpc>
                <a:spcPct val="95000"/>
              </a:lnSpc>
              <a:spcBef>
                <a:spcPts val="0"/>
              </a:spcBef>
              <a:spcAft>
                <a:spcPts val="0"/>
              </a:spcAft>
              <a:buSzPts val="770"/>
              <a:buNone/>
            </a:pPr>
            <a:r>
              <a:rPr b="1" lang="en" sz="1130">
                <a:solidFill>
                  <a:srgbClr val="000000"/>
                </a:solidFill>
                <a:latin typeface="Raleway"/>
                <a:ea typeface="Raleway"/>
                <a:cs typeface="Raleway"/>
                <a:sym typeface="Raleway"/>
              </a:rPr>
              <a:t>League of Human Dignity/Independent Living Centers/DHHS A&amp;D Waiver</a:t>
            </a:r>
            <a:endParaRPr b="1" sz="1130">
              <a:solidFill>
                <a:srgbClr val="000000"/>
              </a:solidFill>
              <a:latin typeface="Raleway"/>
              <a:ea typeface="Raleway"/>
              <a:cs typeface="Raleway"/>
              <a:sym typeface="Raleway"/>
            </a:endParaRPr>
          </a:p>
          <a:p>
            <a:pPr indent="-291465" lvl="1" marL="914400" rtl="0" algn="l">
              <a:lnSpc>
                <a:spcPct val="95000"/>
              </a:lnSpc>
              <a:spcBef>
                <a:spcPts val="0"/>
              </a:spcBef>
              <a:spcAft>
                <a:spcPts val="0"/>
              </a:spcAft>
              <a:buClr>
                <a:srgbClr val="000000"/>
              </a:buClr>
              <a:buSzPts val="990"/>
              <a:buFont typeface="Raleway"/>
              <a:buChar char="○"/>
            </a:pPr>
            <a:r>
              <a:rPr lang="en" sz="989">
                <a:solidFill>
                  <a:srgbClr val="000000"/>
                </a:solidFill>
                <a:latin typeface="Raleway"/>
                <a:ea typeface="Raleway"/>
                <a:cs typeface="Raleway"/>
                <a:sym typeface="Raleway"/>
              </a:rPr>
              <a:t>Support students and their families receiving Aged &amp; Disabled Waiver</a:t>
            </a:r>
            <a:endParaRPr sz="989">
              <a:solidFill>
                <a:srgbClr val="000000"/>
              </a:solidFill>
              <a:latin typeface="Raleway"/>
              <a:ea typeface="Raleway"/>
              <a:cs typeface="Raleway"/>
              <a:sym typeface="Raleway"/>
            </a:endParaRPr>
          </a:p>
          <a:p>
            <a:pPr indent="-291465" lvl="1" marL="914400" rtl="0" algn="l">
              <a:lnSpc>
                <a:spcPct val="95000"/>
              </a:lnSpc>
              <a:spcBef>
                <a:spcPts val="0"/>
              </a:spcBef>
              <a:spcAft>
                <a:spcPts val="0"/>
              </a:spcAft>
              <a:buClr>
                <a:srgbClr val="000000"/>
              </a:buClr>
              <a:buSzPts val="990"/>
              <a:buFont typeface="Raleway"/>
              <a:buChar char="○"/>
            </a:pPr>
            <a:r>
              <a:rPr lang="en" sz="989">
                <a:solidFill>
                  <a:srgbClr val="000000"/>
                </a:solidFill>
                <a:latin typeface="Raleway"/>
                <a:ea typeface="Raleway"/>
                <a:cs typeface="Raleway"/>
                <a:sym typeface="Raleway"/>
              </a:rPr>
              <a:t>Home based support rather than community based services</a:t>
            </a:r>
            <a:endParaRPr sz="989">
              <a:solidFill>
                <a:srgbClr val="000000"/>
              </a:solidFill>
              <a:latin typeface="Raleway"/>
              <a:ea typeface="Raleway"/>
              <a:cs typeface="Raleway"/>
              <a:sym typeface="Raleway"/>
            </a:endParaRPr>
          </a:p>
          <a:p>
            <a:pPr indent="0" lvl="0" marL="0" rtl="0" algn="l">
              <a:lnSpc>
                <a:spcPct val="95000"/>
              </a:lnSpc>
              <a:spcBef>
                <a:spcPts val="0"/>
              </a:spcBef>
              <a:spcAft>
                <a:spcPts val="0"/>
              </a:spcAft>
              <a:buSzPts val="770"/>
              <a:buNone/>
            </a:pPr>
            <a:r>
              <a:t/>
            </a:r>
            <a:endParaRPr sz="220">
              <a:solidFill>
                <a:srgbClr val="000000"/>
              </a:solidFill>
              <a:latin typeface="Raleway"/>
              <a:ea typeface="Raleway"/>
              <a:cs typeface="Raleway"/>
              <a:sym typeface="Raleway"/>
            </a:endParaRPr>
          </a:p>
          <a:p>
            <a:pPr indent="0" lvl="0" marL="0" rtl="0" algn="l">
              <a:lnSpc>
                <a:spcPct val="95000"/>
              </a:lnSpc>
              <a:spcBef>
                <a:spcPts val="0"/>
              </a:spcBef>
              <a:spcAft>
                <a:spcPts val="0"/>
              </a:spcAft>
              <a:buSzPts val="770"/>
              <a:buNone/>
            </a:pPr>
            <a:r>
              <a:rPr b="1" lang="en" sz="1130">
                <a:solidFill>
                  <a:srgbClr val="000000"/>
                </a:solidFill>
                <a:latin typeface="Raleway"/>
                <a:ea typeface="Raleway"/>
                <a:cs typeface="Raleway"/>
                <a:sym typeface="Raleway"/>
              </a:rPr>
              <a:t>PTI Nebraska - Parent Training and Information Center </a:t>
            </a:r>
            <a:endParaRPr b="1" sz="1130">
              <a:solidFill>
                <a:srgbClr val="000000"/>
              </a:solidFill>
              <a:latin typeface="Raleway"/>
              <a:ea typeface="Raleway"/>
              <a:cs typeface="Raleway"/>
              <a:sym typeface="Raleway"/>
            </a:endParaRPr>
          </a:p>
          <a:p>
            <a:pPr indent="-291465" lvl="1" marL="914400" rtl="0" algn="l">
              <a:lnSpc>
                <a:spcPct val="95000"/>
              </a:lnSpc>
              <a:spcBef>
                <a:spcPts val="0"/>
              </a:spcBef>
              <a:spcAft>
                <a:spcPts val="0"/>
              </a:spcAft>
              <a:buClr>
                <a:srgbClr val="000000"/>
              </a:buClr>
              <a:buSzPts val="990"/>
              <a:buFont typeface="Raleway"/>
              <a:buChar char="○"/>
            </a:pPr>
            <a:r>
              <a:rPr lang="en" sz="989">
                <a:solidFill>
                  <a:srgbClr val="000000"/>
                </a:solidFill>
                <a:latin typeface="Raleway"/>
                <a:ea typeface="Raleway"/>
                <a:cs typeface="Raleway"/>
                <a:sym typeface="Raleway"/>
              </a:rPr>
              <a:t>Parent/Professionals</a:t>
            </a:r>
            <a:endParaRPr sz="989">
              <a:solidFill>
                <a:srgbClr val="000000"/>
              </a:solidFill>
              <a:latin typeface="Raleway"/>
              <a:ea typeface="Raleway"/>
              <a:cs typeface="Raleway"/>
              <a:sym typeface="Raleway"/>
            </a:endParaRPr>
          </a:p>
          <a:p>
            <a:pPr indent="-291465" lvl="1" marL="914400" rtl="0" algn="l">
              <a:lnSpc>
                <a:spcPct val="95000"/>
              </a:lnSpc>
              <a:spcBef>
                <a:spcPts val="0"/>
              </a:spcBef>
              <a:spcAft>
                <a:spcPts val="0"/>
              </a:spcAft>
              <a:buClr>
                <a:srgbClr val="000000"/>
              </a:buClr>
              <a:buSzPts val="990"/>
              <a:buFont typeface="Raleway"/>
              <a:buChar char="○"/>
            </a:pPr>
            <a:r>
              <a:rPr lang="en" sz="989">
                <a:solidFill>
                  <a:srgbClr val="000000"/>
                </a:solidFill>
                <a:latin typeface="Raleway"/>
                <a:ea typeface="Raleway"/>
                <a:cs typeface="Raleway"/>
                <a:sym typeface="Raleway"/>
              </a:rPr>
              <a:t>Provides supports for parents to better understand special education, specialized health and medical, and disabilities for students 0-26 years</a:t>
            </a:r>
            <a:endParaRPr b="1" sz="1760">
              <a:solidFill>
                <a:srgbClr val="00000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91"/>
          <p:cNvSpPr txBox="1"/>
          <p:nvPr/>
        </p:nvSpPr>
        <p:spPr>
          <a:xfrm>
            <a:off x="186725" y="1790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88"/>
              <a:buNone/>
            </a:pPr>
            <a:r>
              <a:rPr b="1" lang="en" sz="2350">
                <a:solidFill>
                  <a:srgbClr val="000000"/>
                </a:solidFill>
              </a:rPr>
              <a:t>Indicator 13, Question 8;</a:t>
            </a:r>
            <a:endParaRPr b="1" sz="2350">
              <a:solidFill>
                <a:srgbClr val="000000"/>
              </a:solidFill>
            </a:endParaRPr>
          </a:p>
          <a:p>
            <a:pPr indent="0" lvl="0" marL="0" rtl="0" algn="l">
              <a:lnSpc>
                <a:spcPct val="80000"/>
              </a:lnSpc>
              <a:spcBef>
                <a:spcPts val="0"/>
              </a:spcBef>
              <a:spcAft>
                <a:spcPts val="0"/>
              </a:spcAft>
              <a:buSzPts val="688"/>
              <a:buNone/>
            </a:pPr>
            <a:r>
              <a:rPr lang="en" sz="1794">
                <a:solidFill>
                  <a:srgbClr val="000000"/>
                </a:solidFill>
              </a:rPr>
              <a:t>Examples descriptions of interagency linkages and responsibilities that may be outlined in your student’s IEP</a:t>
            </a:r>
            <a:endParaRPr sz="2350">
              <a:solidFill>
                <a:srgbClr val="000000"/>
              </a:solidFill>
            </a:endParaRPr>
          </a:p>
        </p:txBody>
      </p:sp>
      <p:sp>
        <p:nvSpPr>
          <p:cNvPr id="576" name="Google Shape;576;p91"/>
          <p:cNvSpPr txBox="1"/>
          <p:nvPr/>
        </p:nvSpPr>
        <p:spPr>
          <a:xfrm>
            <a:off x="272350" y="1114875"/>
            <a:ext cx="8520600" cy="30000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rmAutofit fontScale="70000" lnSpcReduction="20000"/>
          </a:bodyPr>
          <a:lstStyle/>
          <a:p>
            <a:pPr indent="0" lvl="0" marL="0" rtl="0" algn="l">
              <a:lnSpc>
                <a:spcPct val="115000"/>
              </a:lnSpc>
              <a:spcBef>
                <a:spcPts val="0"/>
              </a:spcBef>
              <a:spcAft>
                <a:spcPts val="0"/>
              </a:spcAft>
              <a:buNone/>
            </a:pPr>
            <a:r>
              <a:rPr b="1" lang="en" sz="1900">
                <a:solidFill>
                  <a:srgbClr val="002F4A"/>
                </a:solidFill>
                <a:latin typeface="Raleway"/>
                <a:ea typeface="Raleway"/>
                <a:cs typeface="Raleway"/>
                <a:sym typeface="Raleway"/>
              </a:rPr>
              <a:t>Example Statements:</a:t>
            </a:r>
            <a:endParaRPr b="1" sz="1900">
              <a:solidFill>
                <a:srgbClr val="002F4A"/>
              </a:solidFill>
              <a:latin typeface="Raleway"/>
              <a:ea typeface="Raleway"/>
              <a:cs typeface="Raleway"/>
              <a:sym typeface="Raleway"/>
            </a:endParaRPr>
          </a:p>
          <a:p>
            <a:pPr indent="-313055" lvl="0" marL="457200" rtl="0" algn="l">
              <a:lnSpc>
                <a:spcPct val="115000"/>
              </a:lnSpc>
              <a:spcBef>
                <a:spcPts val="0"/>
              </a:spcBef>
              <a:spcAft>
                <a:spcPts val="0"/>
              </a:spcAft>
              <a:buClr>
                <a:srgbClr val="000000"/>
              </a:buClr>
              <a:buSzPct val="100000"/>
              <a:buFont typeface="Raleway"/>
              <a:buChar char="●"/>
            </a:pPr>
            <a:r>
              <a:rPr lang="en" sz="1900">
                <a:solidFill>
                  <a:srgbClr val="000000"/>
                </a:solidFill>
                <a:latin typeface="Raleway"/>
                <a:ea typeface="Raleway"/>
                <a:cs typeface="Raleway"/>
                <a:sym typeface="Raleway"/>
              </a:rPr>
              <a:t>The student and their family have received information regarding the services and supports provided by (Nebraska VR, DHHS Developmental Disabilities, PTI Nebraska). A brochure/website/email address was given to the student and their family at the IEP. </a:t>
            </a:r>
            <a:endParaRPr sz="1900">
              <a:solidFill>
                <a:srgbClr val="000000"/>
              </a:solidFill>
              <a:latin typeface="Raleway"/>
              <a:ea typeface="Raleway"/>
              <a:cs typeface="Raleway"/>
              <a:sym typeface="Raleway"/>
            </a:endParaRPr>
          </a:p>
          <a:p>
            <a:pPr indent="0" lvl="0" marL="0" rtl="0" algn="l">
              <a:lnSpc>
                <a:spcPct val="115000"/>
              </a:lnSpc>
              <a:spcBef>
                <a:spcPts val="0"/>
              </a:spcBef>
              <a:spcAft>
                <a:spcPts val="0"/>
              </a:spcAft>
              <a:buNone/>
            </a:pPr>
            <a:r>
              <a:t/>
            </a:r>
            <a:endParaRPr sz="600">
              <a:solidFill>
                <a:srgbClr val="000000"/>
              </a:solidFill>
              <a:latin typeface="Raleway"/>
              <a:ea typeface="Raleway"/>
              <a:cs typeface="Raleway"/>
              <a:sym typeface="Raleway"/>
            </a:endParaRPr>
          </a:p>
          <a:p>
            <a:pPr indent="-313055" lvl="0" marL="457200" rtl="0" algn="l">
              <a:lnSpc>
                <a:spcPct val="115000"/>
              </a:lnSpc>
              <a:spcBef>
                <a:spcPts val="0"/>
              </a:spcBef>
              <a:spcAft>
                <a:spcPts val="0"/>
              </a:spcAft>
              <a:buClr>
                <a:srgbClr val="000000"/>
              </a:buClr>
              <a:buSzPct val="100000"/>
              <a:buFont typeface="Raleway"/>
              <a:buChar char="●"/>
            </a:pPr>
            <a:r>
              <a:rPr lang="en" sz="1900">
                <a:solidFill>
                  <a:srgbClr val="000000"/>
                </a:solidFill>
                <a:latin typeface="Raleway"/>
                <a:ea typeface="Raleway"/>
                <a:cs typeface="Raleway"/>
                <a:sym typeface="Raleway"/>
              </a:rPr>
              <a:t>The student and their family have received information regarding the services and supports provided by XYZ agency. At this time, the family is not interested in completing an application/connecting to this agency.</a:t>
            </a:r>
            <a:endParaRPr sz="1900">
              <a:solidFill>
                <a:srgbClr val="000000"/>
              </a:solidFill>
              <a:latin typeface="Raleway"/>
              <a:ea typeface="Raleway"/>
              <a:cs typeface="Raleway"/>
              <a:sym typeface="Raleway"/>
            </a:endParaRPr>
          </a:p>
          <a:p>
            <a:pPr indent="0" lvl="0" marL="0" rtl="0" algn="l">
              <a:lnSpc>
                <a:spcPct val="115000"/>
              </a:lnSpc>
              <a:spcBef>
                <a:spcPts val="0"/>
              </a:spcBef>
              <a:spcAft>
                <a:spcPts val="0"/>
              </a:spcAft>
              <a:buNone/>
            </a:pPr>
            <a:r>
              <a:t/>
            </a:r>
            <a:endParaRPr sz="600">
              <a:solidFill>
                <a:srgbClr val="000000"/>
              </a:solidFill>
              <a:latin typeface="Raleway"/>
              <a:ea typeface="Raleway"/>
              <a:cs typeface="Raleway"/>
              <a:sym typeface="Raleway"/>
            </a:endParaRPr>
          </a:p>
          <a:p>
            <a:pPr indent="-313055" lvl="0" marL="457200" rtl="0" algn="l">
              <a:lnSpc>
                <a:spcPct val="115000"/>
              </a:lnSpc>
              <a:spcBef>
                <a:spcPts val="0"/>
              </a:spcBef>
              <a:spcAft>
                <a:spcPts val="0"/>
              </a:spcAft>
              <a:buClr>
                <a:srgbClr val="000000"/>
              </a:buClr>
              <a:buSzPct val="100000"/>
              <a:buFont typeface="Raleway"/>
              <a:buChar char="●"/>
            </a:pPr>
            <a:r>
              <a:rPr lang="en" sz="1900">
                <a:solidFill>
                  <a:srgbClr val="000000"/>
                </a:solidFill>
                <a:latin typeface="Raleway"/>
                <a:ea typeface="Raleway"/>
                <a:cs typeface="Raleway"/>
                <a:sym typeface="Raleway"/>
              </a:rPr>
              <a:t>The parents signed written consent for a Nebraska VR counselor to attend this IEP meeting. The agency will provide……..</a:t>
            </a:r>
            <a:endParaRPr sz="1900">
              <a:solidFill>
                <a:srgbClr val="000000"/>
              </a:solidFill>
              <a:latin typeface="Raleway"/>
              <a:ea typeface="Raleway"/>
              <a:cs typeface="Raleway"/>
              <a:sym typeface="Raleway"/>
            </a:endParaRPr>
          </a:p>
          <a:p>
            <a:pPr indent="0" lvl="0" marL="0" rtl="0" algn="l">
              <a:lnSpc>
                <a:spcPct val="115000"/>
              </a:lnSpc>
              <a:spcBef>
                <a:spcPts val="0"/>
              </a:spcBef>
              <a:spcAft>
                <a:spcPts val="0"/>
              </a:spcAft>
              <a:buNone/>
            </a:pPr>
            <a:r>
              <a:t/>
            </a:r>
            <a:endParaRPr sz="600">
              <a:solidFill>
                <a:srgbClr val="000000"/>
              </a:solidFill>
              <a:latin typeface="Raleway"/>
              <a:ea typeface="Raleway"/>
              <a:cs typeface="Raleway"/>
              <a:sym typeface="Raleway"/>
            </a:endParaRPr>
          </a:p>
          <a:p>
            <a:pPr indent="-313055" lvl="0" marL="457200" rtl="0" algn="l">
              <a:lnSpc>
                <a:spcPct val="115000"/>
              </a:lnSpc>
              <a:spcBef>
                <a:spcPts val="0"/>
              </a:spcBef>
              <a:spcAft>
                <a:spcPts val="0"/>
              </a:spcAft>
              <a:buClr>
                <a:srgbClr val="000000"/>
              </a:buClr>
              <a:buSzPct val="100000"/>
              <a:buFont typeface="Raleway"/>
              <a:buChar char="●"/>
            </a:pPr>
            <a:r>
              <a:rPr lang="en" sz="1900">
                <a:solidFill>
                  <a:srgbClr val="000000"/>
                </a:solidFill>
                <a:latin typeface="Raleway"/>
                <a:ea typeface="Raleway"/>
                <a:cs typeface="Raleway"/>
                <a:sym typeface="Raleway"/>
              </a:rPr>
              <a:t>The student is receiving Aged and Disabled Waiver in their home, and their A&amp;D services coordinator is __________.</a:t>
            </a:r>
            <a:endParaRPr sz="1900">
              <a:solidFill>
                <a:srgbClr val="000000"/>
              </a:solidFill>
              <a:latin typeface="Raleway"/>
              <a:ea typeface="Raleway"/>
              <a:cs typeface="Raleway"/>
              <a:sym typeface="Raleway"/>
            </a:endParaRPr>
          </a:p>
          <a:p>
            <a:pPr indent="0" lvl="0" marL="0" rtl="0" algn="l">
              <a:lnSpc>
                <a:spcPct val="115000"/>
              </a:lnSpc>
              <a:spcBef>
                <a:spcPts val="0"/>
              </a:spcBef>
              <a:spcAft>
                <a:spcPts val="0"/>
              </a:spcAft>
              <a:buNone/>
            </a:pPr>
            <a:r>
              <a:t/>
            </a:r>
            <a:endParaRPr sz="600">
              <a:solidFill>
                <a:srgbClr val="000000"/>
              </a:solidFill>
              <a:latin typeface="Raleway"/>
              <a:ea typeface="Raleway"/>
              <a:cs typeface="Raleway"/>
              <a:sym typeface="Raleway"/>
            </a:endParaRPr>
          </a:p>
          <a:p>
            <a:pPr indent="-313055" lvl="0" marL="457200" rtl="0" algn="l">
              <a:lnSpc>
                <a:spcPct val="115000"/>
              </a:lnSpc>
              <a:spcBef>
                <a:spcPts val="0"/>
              </a:spcBef>
              <a:spcAft>
                <a:spcPts val="0"/>
              </a:spcAft>
              <a:buClr>
                <a:srgbClr val="000000"/>
              </a:buClr>
              <a:buSzPct val="100000"/>
              <a:buFont typeface="Raleway"/>
              <a:buChar char="●"/>
            </a:pPr>
            <a:r>
              <a:rPr lang="en" sz="1900">
                <a:solidFill>
                  <a:srgbClr val="000000"/>
                </a:solidFill>
                <a:latin typeface="Raleway"/>
                <a:ea typeface="Raleway"/>
                <a:cs typeface="Raleway"/>
                <a:sym typeface="Raleway"/>
              </a:rPr>
              <a:t>The family is interested in completing an application to determine eligibility for Developmental Disabilities, and the district will help with the application process.</a:t>
            </a:r>
            <a:endParaRPr b="1" sz="1900">
              <a:solidFill>
                <a:srgbClr val="000000"/>
              </a:solidFill>
              <a:latin typeface="Raleway"/>
              <a:ea typeface="Raleway"/>
              <a:cs typeface="Raleway"/>
              <a:sym typeface="Raleway"/>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580" name="Shape 580"/>
        <p:cNvGrpSpPr/>
        <p:nvPr/>
      </p:nvGrpSpPr>
      <p:grpSpPr>
        <a:xfrm>
          <a:off x="0" y="0"/>
          <a:ext cx="0" cy="0"/>
          <a:chOff x="0" y="0"/>
          <a:chExt cx="0" cy="0"/>
        </a:xfrm>
      </p:grpSpPr>
      <p:sp>
        <p:nvSpPr>
          <p:cNvPr id="581" name="Google Shape;581;p92"/>
          <p:cNvSpPr/>
          <p:nvPr/>
        </p:nvSpPr>
        <p:spPr>
          <a:xfrm>
            <a:off x="0" y="4928450"/>
            <a:ext cx="9144000" cy="2151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2" name="Google Shape;582;p92"/>
          <p:cNvSpPr/>
          <p:nvPr/>
        </p:nvSpPr>
        <p:spPr>
          <a:xfrm>
            <a:off x="0" y="4773350"/>
            <a:ext cx="9144000" cy="1047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83" name="Google Shape;583;p92"/>
          <p:cNvPicPr preferRelativeResize="0"/>
          <p:nvPr/>
        </p:nvPicPr>
        <p:blipFill rotWithShape="1">
          <a:blip r:embed="rId3">
            <a:alphaModFix/>
          </a:blip>
          <a:srcRect b="0" l="-22639" r="0" t="-25517"/>
          <a:stretch/>
        </p:blipFill>
        <p:spPr>
          <a:xfrm>
            <a:off x="7905750" y="3971925"/>
            <a:ext cx="1238250" cy="1171575"/>
          </a:xfrm>
          <a:prstGeom prst="rect">
            <a:avLst/>
          </a:prstGeom>
          <a:noFill/>
          <a:ln>
            <a:noFill/>
          </a:ln>
        </p:spPr>
      </p:pic>
      <p:pic>
        <p:nvPicPr>
          <p:cNvPr id="584" name="Google Shape;584;p92"/>
          <p:cNvPicPr preferRelativeResize="0"/>
          <p:nvPr/>
        </p:nvPicPr>
        <p:blipFill>
          <a:blip r:embed="rId4">
            <a:alphaModFix/>
          </a:blip>
          <a:stretch>
            <a:fillRect/>
          </a:stretch>
        </p:blipFill>
        <p:spPr>
          <a:xfrm>
            <a:off x="0" y="4174125"/>
            <a:ext cx="1238250" cy="969375"/>
          </a:xfrm>
          <a:prstGeom prst="rect">
            <a:avLst/>
          </a:prstGeom>
          <a:noFill/>
          <a:ln>
            <a:noFill/>
          </a:ln>
        </p:spPr>
      </p:pic>
      <p:sp>
        <p:nvSpPr>
          <p:cNvPr id="585" name="Google Shape;585;p92"/>
          <p:cNvSpPr txBox="1"/>
          <p:nvPr/>
        </p:nvSpPr>
        <p:spPr>
          <a:xfrm>
            <a:off x="311700" y="914300"/>
            <a:ext cx="8520600" cy="1067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7700">
                <a:solidFill>
                  <a:schemeClr val="lt1"/>
                </a:solidFill>
              </a:rPr>
              <a:t>Indicator 13</a:t>
            </a:r>
            <a:endParaRPr sz="7700">
              <a:solidFill>
                <a:schemeClr val="lt1"/>
              </a:solidFill>
            </a:endParaRPr>
          </a:p>
        </p:txBody>
      </p:sp>
      <p:sp>
        <p:nvSpPr>
          <p:cNvPr id="586" name="Google Shape;586;p92"/>
          <p:cNvSpPr txBox="1"/>
          <p:nvPr/>
        </p:nvSpPr>
        <p:spPr>
          <a:xfrm>
            <a:off x="311700" y="2059950"/>
            <a:ext cx="8520600" cy="17151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 sz="4400" u="sng">
                <a:solidFill>
                  <a:schemeClr val="lt1"/>
                </a:solidFill>
              </a:rPr>
              <a:t>Corrective Action Plan Training</a:t>
            </a:r>
            <a:endParaRPr sz="4400" u="sng">
              <a:solidFill>
                <a:schemeClr val="lt1"/>
              </a:solidFill>
            </a:endParaRPr>
          </a:p>
          <a:p>
            <a:pPr indent="0" lvl="0" marL="0" rtl="0" algn="ctr">
              <a:lnSpc>
                <a:spcPct val="90000"/>
              </a:lnSpc>
              <a:spcBef>
                <a:spcPts val="0"/>
              </a:spcBef>
              <a:spcAft>
                <a:spcPts val="0"/>
              </a:spcAft>
              <a:buNone/>
            </a:pPr>
            <a:r>
              <a:rPr lang="en" sz="4400">
                <a:solidFill>
                  <a:srgbClr val="F1C232"/>
                </a:solidFill>
              </a:rPr>
              <a:t>Final Resources</a:t>
            </a:r>
            <a:endParaRPr sz="4400">
              <a:solidFill>
                <a:srgbClr val="F1C232"/>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93"/>
          <p:cNvSpPr txBox="1"/>
          <p:nvPr/>
        </p:nvSpPr>
        <p:spPr>
          <a:xfrm>
            <a:off x="351025" y="2798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523"/>
              <a:buNone/>
            </a:pPr>
            <a:r>
              <a:rPr b="1" lang="en" sz="3072">
                <a:solidFill>
                  <a:srgbClr val="053785"/>
                </a:solidFill>
              </a:rPr>
              <a:t>Making Transition Planning Meaningful……..</a:t>
            </a:r>
            <a:endParaRPr b="1" sz="3072">
              <a:solidFill>
                <a:srgbClr val="053785"/>
              </a:solidFill>
            </a:endParaRPr>
          </a:p>
          <a:p>
            <a:pPr indent="0" lvl="0" marL="0" rtl="0" algn="l">
              <a:lnSpc>
                <a:spcPct val="90000"/>
              </a:lnSpc>
              <a:spcBef>
                <a:spcPts val="0"/>
              </a:spcBef>
              <a:spcAft>
                <a:spcPts val="0"/>
              </a:spcAft>
              <a:buSzPts val="523"/>
              <a:buNone/>
            </a:pPr>
            <a:r>
              <a:t/>
            </a:r>
            <a:endParaRPr sz="2930">
              <a:solidFill>
                <a:srgbClr val="053785"/>
              </a:solidFill>
            </a:endParaRPr>
          </a:p>
        </p:txBody>
      </p:sp>
      <p:sp>
        <p:nvSpPr>
          <p:cNvPr id="592" name="Google Shape;592;p93"/>
          <p:cNvSpPr txBox="1"/>
          <p:nvPr/>
        </p:nvSpPr>
        <p:spPr>
          <a:xfrm>
            <a:off x="351025" y="1277625"/>
            <a:ext cx="8520600" cy="3126000"/>
          </a:xfrm>
          <a:prstGeom prst="rect">
            <a:avLst/>
          </a:prstGeom>
          <a:noFill/>
          <a:ln>
            <a:noFill/>
          </a:ln>
        </p:spPr>
        <p:txBody>
          <a:bodyPr anchorCtr="0" anchor="t" bIns="91425" lIns="91425" spcFirstLastPara="1" rIns="91425" wrap="square" tIns="91425">
            <a:normAutofit fontScale="85000"/>
          </a:bodyPr>
          <a:lstStyle/>
          <a:p>
            <a:pPr indent="0" lvl="0" marL="0" rtl="0" algn="l">
              <a:lnSpc>
                <a:spcPct val="115000"/>
              </a:lnSpc>
              <a:spcBef>
                <a:spcPts val="0"/>
              </a:spcBef>
              <a:spcAft>
                <a:spcPts val="0"/>
              </a:spcAft>
              <a:buNone/>
            </a:pPr>
            <a:r>
              <a:rPr lang="en" sz="2600">
                <a:solidFill>
                  <a:srgbClr val="595959"/>
                </a:solidFill>
              </a:rPr>
              <a:t>“A truly successful transition process is the result of comprehensive team planning that is driven by the dreams, desires and abilities of youth. A transition plan provides the basic structure for preparing an individual to live, work and play in the community, as fully and independently as possible.”</a:t>
            </a:r>
            <a:endParaRPr sz="2600">
              <a:solidFill>
                <a:srgbClr val="595959"/>
              </a:solidFill>
            </a:endParaRPr>
          </a:p>
          <a:p>
            <a:pPr indent="0" lvl="0" marL="0" rtl="0" algn="l">
              <a:lnSpc>
                <a:spcPct val="115000"/>
              </a:lnSpc>
              <a:spcBef>
                <a:spcPts val="1200"/>
              </a:spcBef>
              <a:spcAft>
                <a:spcPts val="0"/>
              </a:spcAft>
              <a:buNone/>
            </a:pPr>
            <a:r>
              <a:rPr lang="en" sz="2600">
                <a:solidFill>
                  <a:srgbClr val="595959"/>
                </a:solidFill>
              </a:rPr>
              <a:t>-Parent Tips for Transition Planning, PACER Center</a:t>
            </a:r>
            <a:endParaRPr sz="2600">
              <a:solidFill>
                <a:srgbClr val="595959"/>
              </a:solidFill>
            </a:endParaRPr>
          </a:p>
          <a:p>
            <a:pPr indent="0" lvl="0" marL="0" rtl="0" algn="l">
              <a:lnSpc>
                <a:spcPct val="115000"/>
              </a:lnSpc>
              <a:spcBef>
                <a:spcPts val="1200"/>
              </a:spcBef>
              <a:spcAft>
                <a:spcPts val="1200"/>
              </a:spcAft>
              <a:buNone/>
            </a:pPr>
            <a:r>
              <a:t/>
            </a:r>
            <a:endParaRPr sz="1800">
              <a:solidFill>
                <a:srgbClr val="59595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1"/>
          <p:cNvSpPr txBox="1"/>
          <p:nvPr/>
        </p:nvSpPr>
        <p:spPr>
          <a:xfrm>
            <a:off x="311700" y="1402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53785"/>
                </a:solidFill>
              </a:rPr>
              <a:t>What does Indicator 13 Measure?	</a:t>
            </a:r>
            <a:endParaRPr b="1" sz="3600">
              <a:solidFill>
                <a:srgbClr val="053785"/>
              </a:solidFill>
            </a:endParaRPr>
          </a:p>
          <a:p>
            <a:pPr indent="0" lvl="0" marL="0" rtl="0" algn="l">
              <a:spcBef>
                <a:spcPts val="0"/>
              </a:spcBef>
              <a:spcAft>
                <a:spcPts val="0"/>
              </a:spcAft>
              <a:buNone/>
            </a:pPr>
            <a:r>
              <a:t/>
            </a:r>
            <a:endParaRPr sz="3600">
              <a:solidFill>
                <a:srgbClr val="053785"/>
              </a:solidFill>
            </a:endParaRPr>
          </a:p>
        </p:txBody>
      </p:sp>
      <p:sp>
        <p:nvSpPr>
          <p:cNvPr id="183" name="Google Shape;183;p31"/>
          <p:cNvSpPr txBox="1"/>
          <p:nvPr/>
        </p:nvSpPr>
        <p:spPr>
          <a:xfrm>
            <a:off x="311700" y="989325"/>
            <a:ext cx="8520600" cy="31260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95000"/>
              </a:lnSpc>
              <a:spcBef>
                <a:spcPts val="0"/>
              </a:spcBef>
              <a:spcAft>
                <a:spcPts val="1200"/>
              </a:spcAft>
              <a:buNone/>
            </a:pPr>
            <a:r>
              <a:rPr lang="en" sz="2000"/>
              <a:t>Indicator 13 refers to the percent of youth with IEPs aged </a:t>
            </a:r>
            <a:r>
              <a:rPr lang="en" sz="2000" strike="sngStrike"/>
              <a:t>16</a:t>
            </a:r>
            <a:r>
              <a:rPr lang="en" sz="2000"/>
              <a:t> </a:t>
            </a:r>
            <a:r>
              <a:rPr b="1" lang="en" sz="2000"/>
              <a:t>14 </a:t>
            </a:r>
            <a:r>
              <a:rPr i="1" lang="en" sz="2000"/>
              <a:t>(in the state of Nebraska) </a:t>
            </a:r>
            <a:r>
              <a:rPr lang="en" sz="2000"/>
              <a:t>and above with an IEP that includes appropriate measurable postsecondary goals that are annually updated and based upon age appropriate transition assessments, transition services, including, that will reasonably enable the student to meet those post-secondary goals, and annual IEP goals related to the student’s transition services’ needs. There also must be evidence that the student was invited to the IEP Team meeting where transition services are to be discussed and evidence that, if appropriate, a representative of any participating agency was invited to the IEP Team meeting with the prior consent of the parent or student who has reached the age of majority. (20 U.S.C. 1416(a)(3)(B))</a:t>
            </a:r>
            <a:endParaRPr b="1" sz="1800">
              <a:solidFill>
                <a:srgbClr val="595959"/>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94"/>
          <p:cNvSpPr txBox="1"/>
          <p:nvPr/>
        </p:nvSpPr>
        <p:spPr>
          <a:xfrm>
            <a:off x="311700" y="1521900"/>
            <a:ext cx="8520600" cy="2767200"/>
          </a:xfrm>
          <a:prstGeom prst="rect">
            <a:avLst/>
          </a:prstGeom>
          <a:noFill/>
          <a:ln>
            <a:noFill/>
          </a:ln>
        </p:spPr>
        <p:txBody>
          <a:bodyPr anchorCtr="0" anchor="t" bIns="91425" lIns="91425" spcFirstLastPara="1" rIns="91425" wrap="square" tIns="91425">
            <a:normAutofit fontScale="47500" lnSpcReduction="20000"/>
          </a:bodyPr>
          <a:lstStyle/>
          <a:p>
            <a:pPr indent="0" lvl="0" marL="0" rtl="0" algn="l">
              <a:lnSpc>
                <a:spcPct val="115000"/>
              </a:lnSpc>
              <a:spcBef>
                <a:spcPts val="0"/>
              </a:spcBef>
              <a:spcAft>
                <a:spcPts val="0"/>
              </a:spcAft>
              <a:buNone/>
            </a:pPr>
            <a:r>
              <a:rPr lang="en" sz="1900" u="sng">
                <a:solidFill>
                  <a:srgbClr val="0097A7"/>
                </a:solidFill>
                <a:latin typeface="Raleway"/>
                <a:ea typeface="Raleway"/>
                <a:cs typeface="Raleway"/>
                <a:sym typeface="Raleway"/>
                <a:hlinkClick r:id="rId3">
                  <a:extLst>
                    <a:ext uri="{A12FA001-AC4F-418D-AE19-62706E023703}">
                      <ahyp:hlinkClr val="tx"/>
                    </a:ext>
                  </a:extLst>
                </a:hlinkClick>
              </a:rPr>
              <a:t>Indicator 13 Nebraska Toolkit</a:t>
            </a:r>
            <a:endParaRPr sz="1900">
              <a:solidFill>
                <a:srgbClr val="02117F"/>
              </a:solidFill>
              <a:latin typeface="Raleway"/>
              <a:ea typeface="Raleway"/>
              <a:cs typeface="Raleway"/>
              <a:sym typeface="Raleway"/>
            </a:endParaRPr>
          </a:p>
          <a:p>
            <a:pPr indent="0" lvl="0" marL="0" rtl="0" algn="l">
              <a:lnSpc>
                <a:spcPct val="115000"/>
              </a:lnSpc>
              <a:spcBef>
                <a:spcPts val="1200"/>
              </a:spcBef>
              <a:spcAft>
                <a:spcPts val="0"/>
              </a:spcAft>
              <a:buNone/>
            </a:pPr>
            <a:r>
              <a:rPr lang="en" sz="1900">
                <a:solidFill>
                  <a:srgbClr val="02117F"/>
                </a:solidFill>
                <a:latin typeface="Raleway"/>
                <a:ea typeface="Raleway"/>
                <a:cs typeface="Raleway"/>
                <a:sym typeface="Raleway"/>
              </a:rPr>
              <a:t>Indiana University Bloomington Center on Community Living and Careers</a:t>
            </a:r>
            <a:r>
              <a:rPr lang="en" sz="1900">
                <a:solidFill>
                  <a:srgbClr val="000000"/>
                </a:solidFill>
                <a:highlight>
                  <a:srgbClr val="FFFFFF"/>
                </a:highlight>
                <a:latin typeface="Raleway"/>
                <a:ea typeface="Raleway"/>
                <a:cs typeface="Raleway"/>
                <a:sym typeface="Raleway"/>
              </a:rPr>
              <a:t> </a:t>
            </a:r>
            <a:r>
              <a:rPr lang="en" sz="1900" u="sng">
                <a:solidFill>
                  <a:srgbClr val="009384"/>
                </a:solidFill>
                <a:latin typeface="Raleway"/>
                <a:ea typeface="Raleway"/>
                <a:cs typeface="Raleway"/>
                <a:sym typeface="Raleway"/>
                <a:hlinkClick r:id="rId4">
                  <a:extLst>
                    <a:ext uri="{A12FA001-AC4F-418D-AE19-62706E023703}">
                      <ahyp:hlinkClr val="tx"/>
                    </a:ext>
                  </a:extLst>
                </a:hlinkClick>
              </a:rPr>
              <a:t>https://www.iidc.indiana.edu/cclc/index.html</a:t>
            </a:r>
            <a:endParaRPr sz="1900">
              <a:solidFill>
                <a:srgbClr val="000000"/>
              </a:solidFill>
              <a:latin typeface="Raleway"/>
              <a:ea typeface="Raleway"/>
              <a:cs typeface="Raleway"/>
              <a:sym typeface="Raleway"/>
            </a:endParaRPr>
          </a:p>
          <a:p>
            <a:pPr indent="0" lvl="0" marL="0" rtl="0" algn="l">
              <a:spcBef>
                <a:spcPts val="1200"/>
              </a:spcBef>
              <a:spcAft>
                <a:spcPts val="0"/>
              </a:spcAft>
              <a:buNone/>
            </a:pPr>
            <a:r>
              <a:rPr lang="en" sz="1900">
                <a:solidFill>
                  <a:srgbClr val="02117F"/>
                </a:solidFill>
                <a:latin typeface="Raleway"/>
                <a:ea typeface="Raleway"/>
                <a:cs typeface="Raleway"/>
                <a:sym typeface="Raleway"/>
              </a:rPr>
              <a:t>National Technical Assistance Center on Transition</a:t>
            </a:r>
            <a:r>
              <a:rPr lang="en" sz="1900">
                <a:solidFill>
                  <a:srgbClr val="000000"/>
                </a:solidFill>
                <a:latin typeface="Raleway"/>
                <a:ea typeface="Raleway"/>
                <a:cs typeface="Raleway"/>
                <a:sym typeface="Raleway"/>
              </a:rPr>
              <a:t>  </a:t>
            </a:r>
            <a:r>
              <a:rPr lang="en" sz="1900" u="sng">
                <a:solidFill>
                  <a:srgbClr val="009384"/>
                </a:solidFill>
                <a:latin typeface="Raleway"/>
                <a:ea typeface="Raleway"/>
                <a:cs typeface="Raleway"/>
                <a:sym typeface="Raleway"/>
                <a:hlinkClick r:id="rId5">
                  <a:extLst>
                    <a:ext uri="{A12FA001-AC4F-418D-AE19-62706E023703}">
                      <ahyp:hlinkClr val="tx"/>
                    </a:ext>
                  </a:extLst>
                </a:hlinkClick>
              </a:rPr>
              <a:t>https://transitionta.org/</a:t>
            </a:r>
            <a:endParaRPr sz="1900">
              <a:solidFill>
                <a:srgbClr val="000000"/>
              </a:solidFill>
              <a:latin typeface="Raleway"/>
              <a:ea typeface="Raleway"/>
              <a:cs typeface="Raleway"/>
              <a:sym typeface="Raleway"/>
            </a:endParaRPr>
          </a:p>
          <a:p>
            <a:pPr indent="0" lvl="0" marL="0" rtl="0" algn="l">
              <a:lnSpc>
                <a:spcPct val="115000"/>
              </a:lnSpc>
              <a:spcBef>
                <a:spcPts val="800"/>
              </a:spcBef>
              <a:spcAft>
                <a:spcPts val="0"/>
              </a:spcAft>
              <a:buNone/>
            </a:pPr>
            <a:r>
              <a:rPr lang="en" sz="1900">
                <a:solidFill>
                  <a:srgbClr val="02117F"/>
                </a:solidFill>
                <a:latin typeface="Raleway"/>
                <a:ea typeface="Raleway"/>
                <a:cs typeface="Raleway"/>
                <a:sym typeface="Raleway"/>
              </a:rPr>
              <a:t>Nebraska Department of Education</a:t>
            </a:r>
            <a:r>
              <a:rPr lang="en" sz="1800">
                <a:solidFill>
                  <a:srgbClr val="595959"/>
                </a:solidFill>
              </a:rPr>
              <a:t>, </a:t>
            </a:r>
            <a:r>
              <a:rPr lang="en" sz="1900" u="sng">
                <a:solidFill>
                  <a:srgbClr val="009384"/>
                </a:solidFill>
                <a:latin typeface="Raleway"/>
                <a:ea typeface="Raleway"/>
                <a:cs typeface="Raleway"/>
                <a:sym typeface="Raleway"/>
                <a:hlinkClick r:id="rId6">
                  <a:extLst>
                    <a:ext uri="{A12FA001-AC4F-418D-AE19-62706E023703}">
                      <ahyp:hlinkClr val="tx"/>
                    </a:ext>
                  </a:extLst>
                </a:hlinkClick>
              </a:rPr>
              <a:t>Transition Planning Guidance Document. Office of Special Education, 2022</a:t>
            </a:r>
            <a:endParaRPr sz="1900">
              <a:solidFill>
                <a:srgbClr val="000000"/>
              </a:solidFill>
              <a:latin typeface="Raleway"/>
              <a:ea typeface="Raleway"/>
              <a:cs typeface="Raleway"/>
              <a:sym typeface="Raleway"/>
            </a:endParaRPr>
          </a:p>
          <a:p>
            <a:pPr indent="0" lvl="0" marL="0" rtl="0" algn="l">
              <a:spcBef>
                <a:spcPts val="1200"/>
              </a:spcBef>
              <a:spcAft>
                <a:spcPts val="0"/>
              </a:spcAft>
              <a:buNone/>
            </a:pPr>
            <a:r>
              <a:rPr lang="en" sz="1900">
                <a:solidFill>
                  <a:srgbClr val="02117F"/>
                </a:solidFill>
                <a:latin typeface="Raleway"/>
                <a:ea typeface="Raleway"/>
                <a:cs typeface="Raleway"/>
                <a:sym typeface="Raleway"/>
              </a:rPr>
              <a:t>Nebraska Department of Health and Human Services - Developmental Disabilities </a:t>
            </a:r>
            <a:r>
              <a:rPr lang="en" sz="1900" u="sng">
                <a:solidFill>
                  <a:srgbClr val="009384"/>
                </a:solidFill>
                <a:latin typeface="Raleway"/>
                <a:ea typeface="Raleway"/>
                <a:cs typeface="Raleway"/>
                <a:sym typeface="Raleway"/>
                <a:hlinkClick r:id="rId7">
                  <a:extLst>
                    <a:ext uri="{A12FA001-AC4F-418D-AE19-62706E023703}">
                      <ahyp:hlinkClr val="tx"/>
                    </a:ext>
                  </a:extLst>
                </a:hlinkClick>
              </a:rPr>
              <a:t>https://dhhs.ne.gov/pages/developmental-disabilities.aspx</a:t>
            </a:r>
            <a:endParaRPr sz="1900">
              <a:solidFill>
                <a:srgbClr val="000000"/>
              </a:solidFill>
              <a:latin typeface="Raleway"/>
              <a:ea typeface="Raleway"/>
              <a:cs typeface="Raleway"/>
              <a:sym typeface="Raleway"/>
            </a:endParaRPr>
          </a:p>
          <a:p>
            <a:pPr indent="0" lvl="0" marL="0" rtl="0" algn="l">
              <a:spcBef>
                <a:spcPts val="800"/>
              </a:spcBef>
              <a:spcAft>
                <a:spcPts val="0"/>
              </a:spcAft>
              <a:buNone/>
            </a:pPr>
            <a:r>
              <a:rPr lang="en" sz="1900">
                <a:solidFill>
                  <a:srgbClr val="02117F"/>
                </a:solidFill>
                <a:latin typeface="Raleway"/>
                <a:ea typeface="Raleway"/>
                <a:cs typeface="Raleway"/>
                <a:sym typeface="Raleway"/>
              </a:rPr>
              <a:t>Nebraska VR</a:t>
            </a:r>
            <a:r>
              <a:rPr lang="en" sz="1900">
                <a:solidFill>
                  <a:srgbClr val="000000"/>
                </a:solidFill>
                <a:latin typeface="Raleway"/>
                <a:ea typeface="Raleway"/>
                <a:cs typeface="Raleway"/>
                <a:sym typeface="Raleway"/>
              </a:rPr>
              <a:t> </a:t>
            </a:r>
            <a:r>
              <a:rPr lang="en" sz="1900" u="sng">
                <a:solidFill>
                  <a:srgbClr val="009384"/>
                </a:solidFill>
                <a:latin typeface="Raleway"/>
                <a:ea typeface="Raleway"/>
                <a:cs typeface="Raleway"/>
                <a:sym typeface="Raleway"/>
                <a:hlinkClick r:id="rId8">
                  <a:extLst>
                    <a:ext uri="{A12FA001-AC4F-418D-AE19-62706E023703}">
                      <ahyp:hlinkClr val="tx"/>
                    </a:ext>
                  </a:extLst>
                </a:hlinkClick>
              </a:rPr>
              <a:t>http://www.vr.nebraska.gov</a:t>
            </a:r>
            <a:endParaRPr sz="1900">
              <a:solidFill>
                <a:srgbClr val="000000"/>
              </a:solidFill>
              <a:latin typeface="Raleway"/>
              <a:ea typeface="Raleway"/>
              <a:cs typeface="Raleway"/>
              <a:sym typeface="Raleway"/>
            </a:endParaRPr>
          </a:p>
          <a:p>
            <a:pPr indent="0" lvl="0" marL="0" rtl="0" algn="l">
              <a:spcBef>
                <a:spcPts val="800"/>
              </a:spcBef>
              <a:spcAft>
                <a:spcPts val="0"/>
              </a:spcAft>
              <a:buNone/>
            </a:pPr>
            <a:r>
              <a:rPr lang="en" sz="1900">
                <a:solidFill>
                  <a:srgbClr val="02117F"/>
                </a:solidFill>
                <a:latin typeface="Raleway"/>
                <a:ea typeface="Raleway"/>
                <a:cs typeface="Raleway"/>
                <a:sym typeface="Raleway"/>
              </a:rPr>
              <a:t>Next Steps New Hampshire</a:t>
            </a:r>
            <a:r>
              <a:rPr lang="en" sz="1900">
                <a:solidFill>
                  <a:srgbClr val="000000"/>
                </a:solidFill>
                <a:latin typeface="Raleway"/>
                <a:ea typeface="Raleway"/>
                <a:cs typeface="Raleway"/>
                <a:sym typeface="Raleway"/>
              </a:rPr>
              <a:t> </a:t>
            </a:r>
            <a:r>
              <a:rPr lang="en" sz="1900" u="sng">
                <a:solidFill>
                  <a:srgbClr val="009384"/>
                </a:solidFill>
                <a:latin typeface="Raleway"/>
                <a:ea typeface="Raleway"/>
                <a:cs typeface="Raleway"/>
                <a:sym typeface="Raleway"/>
                <a:hlinkClick r:id="rId9">
                  <a:extLst>
                    <a:ext uri="{A12FA001-AC4F-418D-AE19-62706E023703}">
                      <ahyp:hlinkClr val="tx"/>
                    </a:ext>
                  </a:extLst>
                </a:hlinkClick>
              </a:rPr>
              <a:t>https://nextsteps-nh.org/</a:t>
            </a:r>
            <a:endParaRPr sz="1900">
              <a:solidFill>
                <a:srgbClr val="000000"/>
              </a:solidFill>
              <a:latin typeface="Raleway"/>
              <a:ea typeface="Raleway"/>
              <a:cs typeface="Raleway"/>
              <a:sym typeface="Raleway"/>
            </a:endParaRPr>
          </a:p>
          <a:p>
            <a:pPr indent="0" lvl="0" marL="0" rtl="0" algn="l">
              <a:spcBef>
                <a:spcPts val="800"/>
              </a:spcBef>
              <a:spcAft>
                <a:spcPts val="0"/>
              </a:spcAft>
              <a:buNone/>
            </a:pPr>
            <a:r>
              <a:rPr lang="en" sz="1900">
                <a:solidFill>
                  <a:srgbClr val="02117F"/>
                </a:solidFill>
                <a:latin typeface="Raleway"/>
                <a:ea typeface="Raleway"/>
                <a:cs typeface="Raleway"/>
                <a:sym typeface="Raleway"/>
              </a:rPr>
              <a:t>PTI Nebraska</a:t>
            </a:r>
            <a:r>
              <a:rPr lang="en" sz="1900">
                <a:solidFill>
                  <a:srgbClr val="000000"/>
                </a:solidFill>
                <a:latin typeface="Raleway"/>
                <a:ea typeface="Raleway"/>
                <a:cs typeface="Raleway"/>
                <a:sym typeface="Raleway"/>
              </a:rPr>
              <a:t> </a:t>
            </a:r>
            <a:r>
              <a:rPr lang="en" sz="1900" u="sng">
                <a:solidFill>
                  <a:srgbClr val="009384"/>
                </a:solidFill>
                <a:latin typeface="Raleway"/>
                <a:ea typeface="Raleway"/>
                <a:cs typeface="Raleway"/>
                <a:sym typeface="Raleway"/>
                <a:hlinkClick r:id="rId10">
                  <a:extLst>
                    <a:ext uri="{A12FA001-AC4F-418D-AE19-62706E023703}">
                      <ahyp:hlinkClr val="tx"/>
                    </a:ext>
                  </a:extLst>
                </a:hlinkClick>
              </a:rPr>
              <a:t>https://pti-nebraska.org/</a:t>
            </a:r>
            <a:endParaRPr sz="1900">
              <a:solidFill>
                <a:srgbClr val="000000"/>
              </a:solidFill>
              <a:latin typeface="Raleway"/>
              <a:ea typeface="Raleway"/>
              <a:cs typeface="Raleway"/>
              <a:sym typeface="Raleway"/>
            </a:endParaRPr>
          </a:p>
          <a:p>
            <a:pPr indent="0" lvl="0" marL="0" rtl="0" algn="l">
              <a:spcBef>
                <a:spcPts val="800"/>
              </a:spcBef>
              <a:spcAft>
                <a:spcPts val="0"/>
              </a:spcAft>
              <a:buNone/>
            </a:pPr>
            <a:r>
              <a:rPr lang="en" sz="1900">
                <a:solidFill>
                  <a:srgbClr val="02117F"/>
                </a:solidFill>
                <a:latin typeface="Raleway"/>
                <a:ea typeface="Raleway"/>
                <a:cs typeface="Raleway"/>
                <a:sym typeface="Raleway"/>
              </a:rPr>
              <a:t>Transition Coalition</a:t>
            </a:r>
            <a:r>
              <a:rPr lang="en" sz="1900">
                <a:solidFill>
                  <a:srgbClr val="000000"/>
                </a:solidFill>
                <a:latin typeface="Raleway"/>
                <a:ea typeface="Raleway"/>
                <a:cs typeface="Raleway"/>
                <a:sym typeface="Raleway"/>
              </a:rPr>
              <a:t> </a:t>
            </a:r>
            <a:r>
              <a:rPr lang="en" sz="1900" u="sng">
                <a:solidFill>
                  <a:srgbClr val="009384"/>
                </a:solidFill>
                <a:latin typeface="Raleway"/>
                <a:ea typeface="Raleway"/>
                <a:cs typeface="Raleway"/>
                <a:sym typeface="Raleway"/>
                <a:hlinkClick r:id="rId11">
                  <a:extLst>
                    <a:ext uri="{A12FA001-AC4F-418D-AE19-62706E023703}">
                      <ahyp:hlinkClr val="tx"/>
                    </a:ext>
                  </a:extLst>
                </a:hlinkClick>
              </a:rPr>
              <a:t>https://transitioncoalition.org</a:t>
            </a:r>
            <a:endParaRPr sz="1900">
              <a:solidFill>
                <a:srgbClr val="000000"/>
              </a:solidFill>
              <a:latin typeface="Raleway"/>
              <a:ea typeface="Raleway"/>
              <a:cs typeface="Raleway"/>
              <a:sym typeface="Raleway"/>
            </a:endParaRPr>
          </a:p>
          <a:p>
            <a:pPr indent="0" lvl="0" marL="0" rtl="0" algn="l">
              <a:spcBef>
                <a:spcPts val="800"/>
              </a:spcBef>
              <a:spcAft>
                <a:spcPts val="0"/>
              </a:spcAft>
              <a:buNone/>
            </a:pPr>
            <a:r>
              <a:rPr lang="en" sz="1900">
                <a:solidFill>
                  <a:srgbClr val="02117F"/>
                </a:solidFill>
                <a:latin typeface="Raleway"/>
                <a:ea typeface="Raleway"/>
                <a:cs typeface="Raleway"/>
                <a:sym typeface="Raleway"/>
              </a:rPr>
              <a:t>Virginia Commonwealth University </a:t>
            </a:r>
            <a:r>
              <a:rPr lang="en" sz="1900" u="sng">
                <a:solidFill>
                  <a:srgbClr val="009384"/>
                </a:solidFill>
                <a:latin typeface="Raleway"/>
                <a:ea typeface="Raleway"/>
                <a:cs typeface="Raleway"/>
                <a:sym typeface="Raleway"/>
                <a:hlinkClick r:id="rId12">
                  <a:extLst>
                    <a:ext uri="{A12FA001-AC4F-418D-AE19-62706E023703}">
                      <ahyp:hlinkClr val="tx"/>
                    </a:ext>
                  </a:extLst>
                </a:hlinkClick>
              </a:rPr>
              <a:t>https://centerontransition.org/</a:t>
            </a:r>
            <a:endParaRPr sz="1900">
              <a:solidFill>
                <a:srgbClr val="000000"/>
              </a:solidFill>
              <a:latin typeface="Raleway"/>
              <a:ea typeface="Raleway"/>
              <a:cs typeface="Raleway"/>
              <a:sym typeface="Raleway"/>
            </a:endParaRPr>
          </a:p>
          <a:p>
            <a:pPr indent="0" lvl="0" marL="0" rtl="0" algn="l">
              <a:spcBef>
                <a:spcPts val="800"/>
              </a:spcBef>
              <a:spcAft>
                <a:spcPts val="800"/>
              </a:spcAft>
              <a:buNone/>
            </a:pPr>
            <a:r>
              <a:rPr lang="en" sz="1900">
                <a:solidFill>
                  <a:srgbClr val="02117F"/>
                </a:solidFill>
                <a:latin typeface="Raleway"/>
                <a:ea typeface="Raleway"/>
                <a:cs typeface="Raleway"/>
                <a:sym typeface="Raleway"/>
              </a:rPr>
              <a:t>Zarrow Center for Learning Enrichment</a:t>
            </a:r>
            <a:r>
              <a:rPr lang="en" sz="1900">
                <a:solidFill>
                  <a:srgbClr val="000000"/>
                </a:solidFill>
                <a:latin typeface="Raleway"/>
                <a:ea typeface="Raleway"/>
                <a:cs typeface="Raleway"/>
                <a:sym typeface="Raleway"/>
              </a:rPr>
              <a:t> </a:t>
            </a:r>
            <a:r>
              <a:rPr lang="en" sz="1900" u="sng">
                <a:solidFill>
                  <a:srgbClr val="009384"/>
                </a:solidFill>
                <a:latin typeface="Raleway"/>
                <a:ea typeface="Raleway"/>
                <a:cs typeface="Raleway"/>
                <a:sym typeface="Raleway"/>
                <a:hlinkClick r:id="rId13">
                  <a:extLst>
                    <a:ext uri="{A12FA001-AC4F-418D-AE19-62706E023703}">
                      <ahyp:hlinkClr val="tx"/>
                    </a:ext>
                  </a:extLst>
                </a:hlinkClick>
              </a:rPr>
              <a:t>https://www.ou.edu/education/centers-and-partnerships/zarrow</a:t>
            </a:r>
            <a:endParaRPr i="1" sz="1800">
              <a:solidFill>
                <a:srgbClr val="595959"/>
              </a:solidFill>
            </a:endParaRPr>
          </a:p>
        </p:txBody>
      </p:sp>
      <p:sp>
        <p:nvSpPr>
          <p:cNvPr id="598" name="Google Shape;598;p94"/>
          <p:cNvSpPr txBox="1"/>
          <p:nvPr/>
        </p:nvSpPr>
        <p:spPr>
          <a:xfrm>
            <a:off x="507700" y="308600"/>
            <a:ext cx="3084000" cy="108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rgbClr val="02117F"/>
                </a:solidFill>
              </a:rPr>
              <a:t>Resources</a:t>
            </a:r>
            <a:endParaRPr b="1" sz="3600">
              <a:solidFill>
                <a:srgbClr val="02117F"/>
              </a:solidFill>
            </a:endParaRPr>
          </a:p>
        </p:txBody>
      </p:sp>
      <p:sp>
        <p:nvSpPr>
          <p:cNvPr id="599" name="Google Shape;599;p94"/>
          <p:cNvSpPr txBox="1"/>
          <p:nvPr/>
        </p:nvSpPr>
        <p:spPr>
          <a:xfrm>
            <a:off x="6216750" y="213325"/>
            <a:ext cx="2784300" cy="1477500"/>
          </a:xfrm>
          <a:prstGeom prst="rect">
            <a:avLst/>
          </a:prstGeom>
          <a:solidFill>
            <a:srgbClr val="F1C232"/>
          </a:solidFill>
          <a:ln cap="flat" cmpd="sng" w="38100">
            <a:solidFill>
              <a:srgbClr val="02117F"/>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500">
                <a:solidFill>
                  <a:srgbClr val="02117F"/>
                </a:solidFill>
                <a:latin typeface="Raleway"/>
                <a:ea typeface="Raleway"/>
                <a:cs typeface="Raleway"/>
                <a:sym typeface="Raleway"/>
              </a:rPr>
              <a:t>Reminder: If you would like additional, more in-depth training provided and/or resources, please reach out to your regional facilitator!</a:t>
            </a:r>
            <a:endParaRPr sz="500">
              <a:solidFill>
                <a:srgbClr val="02117F"/>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95"/>
          <p:cNvSpPr/>
          <p:nvPr/>
        </p:nvSpPr>
        <p:spPr>
          <a:xfrm>
            <a:off x="0" y="4928450"/>
            <a:ext cx="9144000" cy="2151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5" name="Google Shape;605;p95"/>
          <p:cNvSpPr/>
          <p:nvPr/>
        </p:nvSpPr>
        <p:spPr>
          <a:xfrm>
            <a:off x="0" y="4773350"/>
            <a:ext cx="9144000" cy="1047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606" name="Google Shape;606;p95"/>
          <p:cNvPicPr preferRelativeResize="0"/>
          <p:nvPr/>
        </p:nvPicPr>
        <p:blipFill rotWithShape="1">
          <a:blip r:embed="rId3">
            <a:alphaModFix/>
          </a:blip>
          <a:srcRect b="0" l="-22639" r="0" t="-25517"/>
          <a:stretch/>
        </p:blipFill>
        <p:spPr>
          <a:xfrm>
            <a:off x="7905750" y="3971925"/>
            <a:ext cx="1238250" cy="1171575"/>
          </a:xfrm>
          <a:prstGeom prst="rect">
            <a:avLst/>
          </a:prstGeom>
          <a:noFill/>
          <a:ln>
            <a:noFill/>
          </a:ln>
        </p:spPr>
      </p:pic>
      <p:pic>
        <p:nvPicPr>
          <p:cNvPr id="607" name="Google Shape;607;p95"/>
          <p:cNvPicPr preferRelativeResize="0"/>
          <p:nvPr/>
        </p:nvPicPr>
        <p:blipFill>
          <a:blip r:embed="rId4">
            <a:alphaModFix/>
          </a:blip>
          <a:stretch>
            <a:fillRect/>
          </a:stretch>
        </p:blipFill>
        <p:spPr>
          <a:xfrm>
            <a:off x="0" y="4174125"/>
            <a:ext cx="1238250" cy="969375"/>
          </a:xfrm>
          <a:prstGeom prst="rect">
            <a:avLst/>
          </a:prstGeom>
          <a:noFill/>
          <a:ln>
            <a:noFill/>
          </a:ln>
        </p:spPr>
      </p:pic>
      <p:sp>
        <p:nvSpPr>
          <p:cNvPr id="608" name="Google Shape;608;p95"/>
          <p:cNvSpPr txBox="1"/>
          <p:nvPr/>
        </p:nvSpPr>
        <p:spPr>
          <a:xfrm>
            <a:off x="2668275" y="0"/>
            <a:ext cx="3407700" cy="128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u="sng">
                <a:solidFill>
                  <a:srgbClr val="02117F"/>
                </a:solidFill>
                <a:latin typeface="Raleway"/>
                <a:ea typeface="Raleway"/>
                <a:cs typeface="Raleway"/>
                <a:sym typeface="Raleway"/>
              </a:rPr>
              <a:t>Regional Supports</a:t>
            </a:r>
            <a:endParaRPr b="1" sz="2500" u="sng">
              <a:solidFill>
                <a:srgbClr val="02117F"/>
              </a:solidFill>
              <a:latin typeface="Raleway"/>
              <a:ea typeface="Raleway"/>
              <a:cs typeface="Raleway"/>
              <a:sym typeface="Raleway"/>
            </a:endParaRPr>
          </a:p>
        </p:txBody>
      </p:sp>
      <p:pic>
        <p:nvPicPr>
          <p:cNvPr id="609" name="Google Shape;609;p95"/>
          <p:cNvPicPr preferRelativeResize="0"/>
          <p:nvPr/>
        </p:nvPicPr>
        <p:blipFill>
          <a:blip r:embed="rId5">
            <a:alphaModFix/>
          </a:blip>
          <a:stretch>
            <a:fillRect/>
          </a:stretch>
        </p:blipFill>
        <p:spPr>
          <a:xfrm>
            <a:off x="1536200" y="479763"/>
            <a:ext cx="6272074" cy="466373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2"/>
          <p:cNvSpPr txBox="1"/>
          <p:nvPr/>
        </p:nvSpPr>
        <p:spPr>
          <a:xfrm>
            <a:off x="232275" y="130925"/>
            <a:ext cx="2253600" cy="400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053785"/>
                </a:solidFill>
                <a:latin typeface="Roboto"/>
                <a:ea typeface="Roboto"/>
                <a:cs typeface="Roboto"/>
                <a:sym typeface="Roboto"/>
              </a:rPr>
              <a:t>Indicator 13 </a:t>
            </a:r>
            <a:endParaRPr sz="3000">
              <a:solidFill>
                <a:srgbClr val="053785"/>
              </a:solidFill>
              <a:latin typeface="Roboto"/>
              <a:ea typeface="Roboto"/>
              <a:cs typeface="Roboto"/>
              <a:sym typeface="Roboto"/>
            </a:endParaRPr>
          </a:p>
          <a:p>
            <a:pPr indent="0" lvl="0" marL="0" rtl="0" algn="ctr">
              <a:spcBef>
                <a:spcPts val="0"/>
              </a:spcBef>
              <a:spcAft>
                <a:spcPts val="0"/>
              </a:spcAft>
              <a:buNone/>
            </a:pPr>
            <a:r>
              <a:rPr lang="en" sz="3000">
                <a:solidFill>
                  <a:srgbClr val="053785"/>
                </a:solidFill>
                <a:latin typeface="Roboto"/>
                <a:ea typeface="Roboto"/>
                <a:cs typeface="Roboto"/>
                <a:sym typeface="Roboto"/>
              </a:rPr>
              <a:t>= </a:t>
            </a:r>
            <a:endParaRPr sz="3000">
              <a:solidFill>
                <a:srgbClr val="053785"/>
              </a:solidFill>
              <a:latin typeface="Roboto"/>
              <a:ea typeface="Roboto"/>
              <a:cs typeface="Roboto"/>
              <a:sym typeface="Roboto"/>
            </a:endParaRPr>
          </a:p>
          <a:p>
            <a:pPr indent="0" lvl="0" marL="0" rtl="0" algn="ctr">
              <a:spcBef>
                <a:spcPts val="0"/>
              </a:spcBef>
              <a:spcAft>
                <a:spcPts val="0"/>
              </a:spcAft>
              <a:buNone/>
            </a:pPr>
            <a:r>
              <a:rPr lang="en" sz="3000">
                <a:solidFill>
                  <a:srgbClr val="053785"/>
                </a:solidFill>
                <a:latin typeface="Roboto"/>
                <a:ea typeface="Roboto"/>
                <a:cs typeface="Roboto"/>
                <a:sym typeface="Roboto"/>
              </a:rPr>
              <a:t>Transition Planning,</a:t>
            </a:r>
            <a:endParaRPr sz="3000">
              <a:solidFill>
                <a:srgbClr val="053785"/>
              </a:solidFill>
              <a:latin typeface="Roboto"/>
              <a:ea typeface="Roboto"/>
              <a:cs typeface="Roboto"/>
              <a:sym typeface="Roboto"/>
            </a:endParaRPr>
          </a:p>
          <a:p>
            <a:pPr indent="0" lvl="0" marL="0" rtl="0" algn="ctr">
              <a:spcBef>
                <a:spcPts val="0"/>
              </a:spcBef>
              <a:spcAft>
                <a:spcPts val="0"/>
              </a:spcAft>
              <a:buNone/>
            </a:pPr>
            <a:r>
              <a:t/>
            </a:r>
            <a:endParaRPr sz="3000">
              <a:solidFill>
                <a:srgbClr val="053785"/>
              </a:solidFill>
              <a:latin typeface="Roboto"/>
              <a:ea typeface="Roboto"/>
              <a:cs typeface="Roboto"/>
              <a:sym typeface="Roboto"/>
            </a:endParaRPr>
          </a:p>
          <a:p>
            <a:pPr indent="0" lvl="0" marL="0" rtl="0" algn="ctr">
              <a:spcBef>
                <a:spcPts val="0"/>
              </a:spcBef>
              <a:spcAft>
                <a:spcPts val="0"/>
              </a:spcAft>
              <a:buNone/>
            </a:pPr>
            <a:r>
              <a:rPr lang="en" sz="3000">
                <a:solidFill>
                  <a:srgbClr val="053785"/>
                </a:solidFill>
                <a:latin typeface="Roboto"/>
                <a:ea typeface="Roboto"/>
                <a:cs typeface="Roboto"/>
                <a:sym typeface="Roboto"/>
              </a:rPr>
              <a:t>Transition Planning </a:t>
            </a:r>
            <a:endParaRPr sz="3000">
              <a:solidFill>
                <a:srgbClr val="053785"/>
              </a:solidFill>
              <a:latin typeface="Roboto"/>
              <a:ea typeface="Roboto"/>
              <a:cs typeface="Roboto"/>
              <a:sym typeface="Roboto"/>
            </a:endParaRPr>
          </a:p>
          <a:p>
            <a:pPr indent="0" lvl="0" marL="0" rtl="0" algn="ctr">
              <a:spcBef>
                <a:spcPts val="0"/>
              </a:spcBef>
              <a:spcAft>
                <a:spcPts val="0"/>
              </a:spcAft>
              <a:buNone/>
            </a:pPr>
            <a:r>
              <a:rPr lang="en" sz="3000">
                <a:solidFill>
                  <a:srgbClr val="053785"/>
                </a:solidFill>
                <a:latin typeface="Roboto"/>
                <a:ea typeface="Roboto"/>
                <a:cs typeface="Roboto"/>
                <a:sym typeface="Roboto"/>
              </a:rPr>
              <a:t>=</a:t>
            </a:r>
            <a:endParaRPr sz="3000">
              <a:solidFill>
                <a:srgbClr val="053785"/>
              </a:solidFill>
              <a:latin typeface="Roboto"/>
              <a:ea typeface="Roboto"/>
              <a:cs typeface="Roboto"/>
              <a:sym typeface="Roboto"/>
            </a:endParaRPr>
          </a:p>
        </p:txBody>
      </p:sp>
      <p:pic>
        <p:nvPicPr>
          <p:cNvPr id="189" name="Google Shape;189;p32"/>
          <p:cNvPicPr preferRelativeResize="0"/>
          <p:nvPr/>
        </p:nvPicPr>
        <p:blipFill>
          <a:blip r:embed="rId3">
            <a:alphaModFix/>
          </a:blip>
          <a:stretch>
            <a:fillRect/>
          </a:stretch>
        </p:blipFill>
        <p:spPr>
          <a:xfrm>
            <a:off x="2726525" y="254325"/>
            <a:ext cx="5636875" cy="4098575"/>
          </a:xfrm>
          <a:prstGeom prst="rect">
            <a:avLst/>
          </a:prstGeom>
          <a:noFill/>
          <a:ln cap="flat" cmpd="sng" w="38100">
            <a:solidFill>
              <a:srgbClr val="595959"/>
            </a:solidFill>
            <a:prstDash val="solid"/>
            <a:round/>
            <a:headEnd len="sm" w="sm" type="none"/>
            <a:tailEnd len="sm" w="sm" type="none"/>
          </a:ln>
        </p:spPr>
      </p:pic>
      <p:cxnSp>
        <p:nvCxnSpPr>
          <p:cNvPr id="190" name="Google Shape;190;p32"/>
          <p:cNvCxnSpPr/>
          <p:nvPr/>
        </p:nvCxnSpPr>
        <p:spPr>
          <a:xfrm flipH="1" rot="10800000">
            <a:off x="1572600" y="3620425"/>
            <a:ext cx="822300" cy="571500"/>
          </a:xfrm>
          <a:prstGeom prst="straightConnector1">
            <a:avLst/>
          </a:prstGeom>
          <a:noFill/>
          <a:ln cap="flat" cmpd="sng" w="38100">
            <a:solidFill>
              <a:srgbClr val="02117F"/>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3"/>
          <p:cNvSpPr txBox="1"/>
          <p:nvPr/>
        </p:nvSpPr>
        <p:spPr>
          <a:xfrm>
            <a:off x="311700" y="1923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05"/>
              <a:buNone/>
            </a:pPr>
            <a:r>
              <a:rPr b="1" lang="en" sz="2140">
                <a:solidFill>
                  <a:srgbClr val="02117F"/>
                </a:solidFill>
              </a:rPr>
              <a:t>Resource for Transition Planning:</a:t>
            </a:r>
            <a:endParaRPr b="1" sz="2140">
              <a:solidFill>
                <a:srgbClr val="02117F"/>
              </a:solidFill>
            </a:endParaRPr>
          </a:p>
          <a:p>
            <a:pPr indent="0" lvl="0" marL="0" rtl="0" algn="l">
              <a:lnSpc>
                <a:spcPct val="80000"/>
              </a:lnSpc>
              <a:spcBef>
                <a:spcPts val="0"/>
              </a:spcBef>
              <a:spcAft>
                <a:spcPts val="0"/>
              </a:spcAft>
              <a:buSzPts val="605"/>
              <a:buNone/>
            </a:pPr>
            <a:r>
              <a:rPr b="1" lang="en" sz="2140">
                <a:solidFill>
                  <a:srgbClr val="02117F"/>
                </a:solidFill>
              </a:rPr>
              <a:t>The Indicator 13 Checklist </a:t>
            </a:r>
            <a:r>
              <a:rPr b="1" lang="en" sz="1467">
                <a:solidFill>
                  <a:srgbClr val="02117F"/>
                </a:solidFill>
              </a:rPr>
              <a:t>(this will be referred to throughout the training)</a:t>
            </a:r>
            <a:endParaRPr sz="1467">
              <a:solidFill>
                <a:srgbClr val="02117F"/>
              </a:solidFill>
            </a:endParaRPr>
          </a:p>
        </p:txBody>
      </p:sp>
      <p:sp>
        <p:nvSpPr>
          <p:cNvPr id="196" name="Google Shape;196;p33"/>
          <p:cNvSpPr txBox="1"/>
          <p:nvPr/>
        </p:nvSpPr>
        <p:spPr>
          <a:xfrm>
            <a:off x="311700" y="1022775"/>
            <a:ext cx="8520600" cy="2595000"/>
          </a:xfrm>
          <a:prstGeom prst="rect">
            <a:avLst/>
          </a:prstGeom>
          <a:solidFill>
            <a:schemeClr val="lt1"/>
          </a:solidFill>
          <a:ln cap="flat" cmpd="sng" w="28575">
            <a:solidFill>
              <a:srgbClr val="02117F"/>
            </a:solidFill>
            <a:prstDash val="solid"/>
            <a:round/>
            <a:headEnd len="sm" w="sm" type="none"/>
            <a:tailEnd len="sm" w="sm" type="none"/>
          </a:ln>
        </p:spPr>
        <p:txBody>
          <a:bodyPr anchorCtr="0" anchor="t" bIns="91425" lIns="91425" spcFirstLastPara="1" rIns="91425" wrap="square" tIns="91425">
            <a:normAutofit fontScale="77500" lnSpcReduction="20000"/>
          </a:bodyPr>
          <a:lstStyle/>
          <a:p>
            <a:pPr indent="-375761" lvl="0" marL="571500" rtl="0" algn="l">
              <a:spcBef>
                <a:spcPts val="0"/>
              </a:spcBef>
              <a:spcAft>
                <a:spcPts val="0"/>
              </a:spcAft>
              <a:buClr>
                <a:srgbClr val="000000"/>
              </a:buClr>
              <a:buSzPct val="100000"/>
              <a:buFont typeface="Raleway"/>
              <a:buAutoNum type="arabicPeriod"/>
            </a:pPr>
            <a:r>
              <a:rPr lang="en" sz="1700">
                <a:solidFill>
                  <a:srgbClr val="000000"/>
                </a:solidFill>
                <a:latin typeface="Raleway"/>
                <a:ea typeface="Raleway"/>
                <a:cs typeface="Raleway"/>
                <a:sym typeface="Raleway"/>
              </a:rPr>
              <a:t>Are there appropriate </a:t>
            </a:r>
            <a:r>
              <a:rPr lang="en" sz="1700" u="sng">
                <a:solidFill>
                  <a:srgbClr val="000000"/>
                </a:solidFill>
                <a:latin typeface="Raleway"/>
                <a:ea typeface="Raleway"/>
                <a:cs typeface="Raleway"/>
                <a:sym typeface="Raleway"/>
              </a:rPr>
              <a:t>measurable postsecondary goals</a:t>
            </a:r>
            <a:r>
              <a:rPr lang="en" sz="1700">
                <a:solidFill>
                  <a:srgbClr val="000000"/>
                </a:solidFill>
                <a:latin typeface="Raleway"/>
                <a:ea typeface="Raleway"/>
                <a:cs typeface="Raleway"/>
                <a:sym typeface="Raleway"/>
              </a:rPr>
              <a:t> for training/education, employment, and when appropriate, independent living?</a:t>
            </a:r>
            <a:endParaRPr sz="1700">
              <a:solidFill>
                <a:srgbClr val="000000"/>
              </a:solidFill>
              <a:latin typeface="Raleway"/>
              <a:ea typeface="Raleway"/>
              <a:cs typeface="Raleway"/>
              <a:sym typeface="Raleway"/>
            </a:endParaRPr>
          </a:p>
          <a:p>
            <a:pPr indent="-375761" lvl="0" marL="571500" rtl="0" algn="l">
              <a:spcBef>
                <a:spcPts val="0"/>
              </a:spcBef>
              <a:spcAft>
                <a:spcPts val="0"/>
              </a:spcAft>
              <a:buClr>
                <a:srgbClr val="000000"/>
              </a:buClr>
              <a:buSzPct val="100000"/>
              <a:buFont typeface="Raleway"/>
              <a:buAutoNum type="arabicPeriod"/>
            </a:pPr>
            <a:r>
              <a:rPr lang="en" sz="1700">
                <a:solidFill>
                  <a:srgbClr val="000000"/>
                </a:solidFill>
                <a:latin typeface="Raleway"/>
                <a:ea typeface="Raleway"/>
                <a:cs typeface="Raleway"/>
                <a:sym typeface="Raleway"/>
              </a:rPr>
              <a:t>Are postsecondary goals </a:t>
            </a:r>
            <a:r>
              <a:rPr lang="en" sz="1700" u="sng">
                <a:solidFill>
                  <a:srgbClr val="000000"/>
                </a:solidFill>
                <a:latin typeface="Raleway"/>
                <a:ea typeface="Raleway"/>
                <a:cs typeface="Raleway"/>
                <a:sym typeface="Raleway"/>
              </a:rPr>
              <a:t>updated annually</a:t>
            </a:r>
            <a:r>
              <a:rPr lang="en" sz="1700">
                <a:solidFill>
                  <a:srgbClr val="000000"/>
                </a:solidFill>
                <a:latin typeface="Raleway"/>
                <a:ea typeface="Raleway"/>
                <a:cs typeface="Raleway"/>
                <a:sym typeface="Raleway"/>
              </a:rPr>
              <a:t>?</a:t>
            </a:r>
            <a:endParaRPr sz="1700">
              <a:solidFill>
                <a:srgbClr val="000000"/>
              </a:solidFill>
              <a:latin typeface="Raleway"/>
              <a:ea typeface="Raleway"/>
              <a:cs typeface="Raleway"/>
              <a:sym typeface="Raleway"/>
            </a:endParaRPr>
          </a:p>
          <a:p>
            <a:pPr indent="-375761" lvl="0" marL="571500" rtl="0" algn="l">
              <a:spcBef>
                <a:spcPts val="0"/>
              </a:spcBef>
              <a:spcAft>
                <a:spcPts val="0"/>
              </a:spcAft>
              <a:buClr>
                <a:srgbClr val="000000"/>
              </a:buClr>
              <a:buSzPct val="100000"/>
              <a:buFont typeface="Raleway"/>
              <a:buAutoNum type="arabicPeriod"/>
            </a:pPr>
            <a:r>
              <a:rPr lang="en" sz="1700">
                <a:solidFill>
                  <a:srgbClr val="000000"/>
                </a:solidFill>
                <a:latin typeface="Raleway"/>
                <a:ea typeface="Raleway"/>
                <a:cs typeface="Raleway"/>
                <a:sym typeface="Raleway"/>
              </a:rPr>
              <a:t>Is there evidence that the measurable postsecondary goals were based on </a:t>
            </a:r>
            <a:r>
              <a:rPr lang="en" sz="1700" u="sng">
                <a:solidFill>
                  <a:srgbClr val="000000"/>
                </a:solidFill>
                <a:latin typeface="Raleway"/>
                <a:ea typeface="Raleway"/>
                <a:cs typeface="Raleway"/>
                <a:sym typeface="Raleway"/>
              </a:rPr>
              <a:t>age-appropriate transition assessment</a:t>
            </a:r>
            <a:r>
              <a:rPr lang="en" sz="1700">
                <a:solidFill>
                  <a:srgbClr val="000000"/>
                </a:solidFill>
                <a:latin typeface="Raleway"/>
                <a:ea typeface="Raleway"/>
                <a:cs typeface="Raleway"/>
                <a:sym typeface="Raleway"/>
              </a:rPr>
              <a:t>?</a:t>
            </a:r>
            <a:endParaRPr sz="1700">
              <a:solidFill>
                <a:srgbClr val="000000"/>
              </a:solidFill>
              <a:latin typeface="Raleway"/>
              <a:ea typeface="Raleway"/>
              <a:cs typeface="Raleway"/>
              <a:sym typeface="Raleway"/>
            </a:endParaRPr>
          </a:p>
          <a:p>
            <a:pPr indent="-375761" lvl="0" marL="571500" rtl="0" algn="l">
              <a:spcBef>
                <a:spcPts val="0"/>
              </a:spcBef>
              <a:spcAft>
                <a:spcPts val="0"/>
              </a:spcAft>
              <a:buClr>
                <a:srgbClr val="000000"/>
              </a:buClr>
              <a:buSzPct val="100000"/>
              <a:buFont typeface="Raleway"/>
              <a:buAutoNum type="arabicPeriod"/>
            </a:pPr>
            <a:r>
              <a:rPr lang="en" sz="1700">
                <a:solidFill>
                  <a:srgbClr val="000000"/>
                </a:solidFill>
                <a:latin typeface="Raleway"/>
                <a:ea typeface="Raleway"/>
                <a:cs typeface="Raleway"/>
                <a:sym typeface="Raleway"/>
              </a:rPr>
              <a:t>Are there </a:t>
            </a:r>
            <a:r>
              <a:rPr lang="en" sz="1700" u="sng">
                <a:solidFill>
                  <a:srgbClr val="000000"/>
                </a:solidFill>
                <a:latin typeface="Raleway"/>
                <a:ea typeface="Raleway"/>
                <a:cs typeface="Raleway"/>
                <a:sym typeface="Raleway"/>
              </a:rPr>
              <a:t>transition services (activities)</a:t>
            </a:r>
            <a:r>
              <a:rPr lang="en" sz="1700">
                <a:solidFill>
                  <a:srgbClr val="000000"/>
                </a:solidFill>
                <a:latin typeface="Raleway"/>
                <a:ea typeface="Raleway"/>
                <a:cs typeface="Raleway"/>
                <a:sym typeface="Raleway"/>
              </a:rPr>
              <a:t> in the IEP that will reasonably enable the student to meet their postsecondary goals?</a:t>
            </a:r>
            <a:endParaRPr sz="1700">
              <a:solidFill>
                <a:srgbClr val="000000"/>
              </a:solidFill>
              <a:latin typeface="Raleway"/>
              <a:ea typeface="Raleway"/>
              <a:cs typeface="Raleway"/>
              <a:sym typeface="Raleway"/>
            </a:endParaRPr>
          </a:p>
          <a:p>
            <a:pPr indent="-375761" lvl="0" marL="571500" rtl="0" algn="l">
              <a:spcBef>
                <a:spcPts val="0"/>
              </a:spcBef>
              <a:spcAft>
                <a:spcPts val="0"/>
              </a:spcAft>
              <a:buClr>
                <a:srgbClr val="000000"/>
              </a:buClr>
              <a:buSzPct val="100000"/>
              <a:buFont typeface="Raleway"/>
              <a:buAutoNum type="arabicPeriod"/>
            </a:pPr>
            <a:r>
              <a:rPr lang="en" sz="1700">
                <a:solidFill>
                  <a:srgbClr val="000000"/>
                </a:solidFill>
                <a:latin typeface="Raleway"/>
                <a:ea typeface="Raleway"/>
                <a:cs typeface="Raleway"/>
                <a:sym typeface="Raleway"/>
              </a:rPr>
              <a:t>Do the transition services include </a:t>
            </a:r>
            <a:r>
              <a:rPr lang="en" sz="1700" u="sng">
                <a:solidFill>
                  <a:srgbClr val="000000"/>
                </a:solidFill>
                <a:latin typeface="Raleway"/>
                <a:ea typeface="Raleway"/>
                <a:cs typeface="Raleway"/>
                <a:sym typeface="Raleway"/>
              </a:rPr>
              <a:t>courses of study</a:t>
            </a:r>
            <a:r>
              <a:rPr lang="en" sz="1700">
                <a:solidFill>
                  <a:srgbClr val="000000"/>
                </a:solidFill>
                <a:latin typeface="Raleway"/>
                <a:ea typeface="Raleway"/>
                <a:cs typeface="Raleway"/>
                <a:sym typeface="Raleway"/>
              </a:rPr>
              <a:t> that will reasonably enable the student to meet their postsecondary goals?</a:t>
            </a:r>
            <a:endParaRPr sz="1700">
              <a:solidFill>
                <a:srgbClr val="000000"/>
              </a:solidFill>
              <a:latin typeface="Raleway"/>
              <a:ea typeface="Raleway"/>
              <a:cs typeface="Raleway"/>
              <a:sym typeface="Raleway"/>
            </a:endParaRPr>
          </a:p>
          <a:p>
            <a:pPr indent="-375761" lvl="0" marL="571500" rtl="0" algn="l">
              <a:spcBef>
                <a:spcPts val="0"/>
              </a:spcBef>
              <a:spcAft>
                <a:spcPts val="0"/>
              </a:spcAft>
              <a:buClr>
                <a:srgbClr val="000000"/>
              </a:buClr>
              <a:buSzPct val="100000"/>
              <a:buFont typeface="Raleway"/>
              <a:buAutoNum type="arabicPeriod"/>
            </a:pPr>
            <a:r>
              <a:rPr lang="en" sz="1700">
                <a:solidFill>
                  <a:srgbClr val="000000"/>
                </a:solidFill>
                <a:latin typeface="Raleway"/>
                <a:ea typeface="Raleway"/>
                <a:cs typeface="Raleway"/>
                <a:sym typeface="Raleway"/>
              </a:rPr>
              <a:t>Are there </a:t>
            </a:r>
            <a:r>
              <a:rPr lang="en" sz="1700" u="sng">
                <a:solidFill>
                  <a:srgbClr val="000000"/>
                </a:solidFill>
                <a:latin typeface="Raleway"/>
                <a:ea typeface="Raleway"/>
                <a:cs typeface="Raleway"/>
                <a:sym typeface="Raleway"/>
              </a:rPr>
              <a:t>annual IEP goals</a:t>
            </a:r>
            <a:r>
              <a:rPr lang="en" sz="1700">
                <a:solidFill>
                  <a:srgbClr val="000000"/>
                </a:solidFill>
                <a:latin typeface="Raleway"/>
                <a:ea typeface="Raleway"/>
                <a:cs typeface="Raleway"/>
                <a:sym typeface="Raleway"/>
              </a:rPr>
              <a:t> related to the student’s postsecondary goals/transition services needs?</a:t>
            </a:r>
            <a:endParaRPr sz="1700">
              <a:solidFill>
                <a:srgbClr val="000000"/>
              </a:solidFill>
              <a:latin typeface="Raleway"/>
              <a:ea typeface="Raleway"/>
              <a:cs typeface="Raleway"/>
              <a:sym typeface="Raleway"/>
            </a:endParaRPr>
          </a:p>
          <a:p>
            <a:pPr indent="-375761" lvl="0" marL="571500" rtl="0" algn="l">
              <a:spcBef>
                <a:spcPts val="0"/>
              </a:spcBef>
              <a:spcAft>
                <a:spcPts val="0"/>
              </a:spcAft>
              <a:buClr>
                <a:srgbClr val="000000"/>
              </a:buClr>
              <a:buSzPct val="100000"/>
              <a:buFont typeface="Raleway"/>
              <a:buAutoNum type="arabicPeriod"/>
            </a:pPr>
            <a:r>
              <a:rPr lang="en" sz="1700">
                <a:solidFill>
                  <a:srgbClr val="000000"/>
                </a:solidFill>
                <a:latin typeface="Raleway"/>
                <a:ea typeface="Raleway"/>
                <a:cs typeface="Raleway"/>
                <a:sym typeface="Raleway"/>
              </a:rPr>
              <a:t>Is there evidence that the </a:t>
            </a:r>
            <a:r>
              <a:rPr lang="en" sz="1700" u="sng">
                <a:solidFill>
                  <a:srgbClr val="000000"/>
                </a:solidFill>
                <a:latin typeface="Raleway"/>
                <a:ea typeface="Raleway"/>
                <a:cs typeface="Raleway"/>
                <a:sym typeface="Raleway"/>
              </a:rPr>
              <a:t>student was invited</a:t>
            </a:r>
            <a:r>
              <a:rPr lang="en" sz="1700">
                <a:solidFill>
                  <a:srgbClr val="000000"/>
                </a:solidFill>
                <a:latin typeface="Raleway"/>
                <a:ea typeface="Raleway"/>
                <a:cs typeface="Raleway"/>
                <a:sym typeface="Raleway"/>
              </a:rPr>
              <a:t> to the IEP team meeting where transition services were discussed?</a:t>
            </a:r>
            <a:endParaRPr sz="1700">
              <a:solidFill>
                <a:srgbClr val="000000"/>
              </a:solidFill>
              <a:latin typeface="Raleway"/>
              <a:ea typeface="Raleway"/>
              <a:cs typeface="Raleway"/>
              <a:sym typeface="Raleway"/>
            </a:endParaRPr>
          </a:p>
          <a:p>
            <a:pPr indent="-375761" lvl="0" marL="571500" rtl="0" algn="l">
              <a:spcBef>
                <a:spcPts val="0"/>
              </a:spcBef>
              <a:spcAft>
                <a:spcPts val="0"/>
              </a:spcAft>
              <a:buClr>
                <a:srgbClr val="000000"/>
              </a:buClr>
              <a:buSzPct val="100000"/>
              <a:buFont typeface="Raleway"/>
              <a:buAutoNum type="arabicPeriod"/>
            </a:pPr>
            <a:r>
              <a:rPr lang="en" sz="1700">
                <a:solidFill>
                  <a:srgbClr val="000000"/>
                </a:solidFill>
                <a:latin typeface="Raleway"/>
                <a:ea typeface="Raleway"/>
                <a:cs typeface="Raleway"/>
                <a:sym typeface="Raleway"/>
              </a:rPr>
              <a:t>If appropriate, is there evidence that a representative of any </a:t>
            </a:r>
            <a:r>
              <a:rPr lang="en" sz="1700" u="sng">
                <a:solidFill>
                  <a:srgbClr val="000000"/>
                </a:solidFill>
                <a:latin typeface="Raleway"/>
                <a:ea typeface="Raleway"/>
                <a:cs typeface="Raleway"/>
                <a:sym typeface="Raleway"/>
              </a:rPr>
              <a:t>participating agency</a:t>
            </a:r>
            <a:r>
              <a:rPr lang="en" sz="1700">
                <a:solidFill>
                  <a:srgbClr val="000000"/>
                </a:solidFill>
                <a:latin typeface="Raleway"/>
                <a:ea typeface="Raleway"/>
                <a:cs typeface="Raleway"/>
                <a:sym typeface="Raleway"/>
              </a:rPr>
              <a:t> was invited to the IEP meeting with the </a:t>
            </a:r>
            <a:r>
              <a:rPr lang="en" sz="1700" u="sng">
                <a:solidFill>
                  <a:srgbClr val="000000"/>
                </a:solidFill>
                <a:latin typeface="Raleway"/>
                <a:ea typeface="Raleway"/>
                <a:cs typeface="Raleway"/>
                <a:sym typeface="Raleway"/>
              </a:rPr>
              <a:t>prior consent of the parent</a:t>
            </a:r>
            <a:r>
              <a:rPr lang="en" sz="1700">
                <a:solidFill>
                  <a:srgbClr val="000000"/>
                </a:solidFill>
                <a:latin typeface="Raleway"/>
                <a:ea typeface="Raleway"/>
                <a:cs typeface="Raleway"/>
                <a:sym typeface="Raleway"/>
              </a:rPr>
              <a:t>?</a:t>
            </a:r>
            <a:endParaRPr sz="1800">
              <a:solidFill>
                <a:srgbClr val="595959"/>
              </a:solidFill>
            </a:endParaRPr>
          </a:p>
        </p:txBody>
      </p:sp>
      <p:sp>
        <p:nvSpPr>
          <p:cNvPr id="197" name="Google Shape;197;p33"/>
          <p:cNvSpPr txBox="1"/>
          <p:nvPr/>
        </p:nvSpPr>
        <p:spPr>
          <a:xfrm>
            <a:off x="715800" y="3473725"/>
            <a:ext cx="7333800" cy="653700"/>
          </a:xfrm>
          <a:prstGeom prst="rect">
            <a:avLst/>
          </a:prstGeom>
          <a:solidFill>
            <a:srgbClr val="053785"/>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Raleway"/>
                <a:ea typeface="Raleway"/>
                <a:cs typeface="Raleway"/>
                <a:sym typeface="Raleway"/>
              </a:rPr>
              <a:t>If any of these items are not clear on the IEP Paperwork, then you could be found out of compliance with the transition portion of your IEP.</a:t>
            </a:r>
            <a:endParaRPr sz="1600">
              <a:solidFill>
                <a:srgbClr val="FFFFFF"/>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5-26 Facilitator Slide Deck">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5-26 Facilitator Slide Deck">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