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tags/tag16.xml" ContentType="application/vnd.openxmlformats-officedocument.presentationml.tags+xml"/>
  <Override PartName="/ppt/notesSlides/notesSlide17.xml" ContentType="application/vnd.openxmlformats-officedocument.presentationml.notesSlide+xml"/>
  <Override PartName="/ppt/tags/tag17.xml" ContentType="application/vnd.openxmlformats-officedocument.presentationml.tags+xml"/>
  <Override PartName="/ppt/notesSlides/notesSlide18.xml" ContentType="application/vnd.openxmlformats-officedocument.presentationml.notesSlide+xml"/>
  <Override PartName="/ppt/tags/tag18.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19.xml" ContentType="application/vnd.openxmlformats-officedocument.presentationml.tags+xml"/>
  <Override PartName="/ppt/notesSlides/notesSlide2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6" r:id="rId4"/>
    <p:sldMasterId id="2147483677" r:id="rId5"/>
    <p:sldMasterId id="2147483678" r:id="rId6"/>
  </p:sldMasterIdLst>
  <p:notesMasterIdLst>
    <p:notesMasterId r:id="rId33"/>
  </p:notesMasterIdLst>
  <p:sldIdLst>
    <p:sldId id="256" r:id="rId7"/>
    <p:sldId id="283" r:id="rId8"/>
    <p:sldId id="284" r:id="rId9"/>
    <p:sldId id="285"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2" r:id="rId32"/>
  </p:sldIdLst>
  <p:sldSz cx="9144000" cy="5715000" type="screen16x10"/>
  <p:notesSz cx="6858000" cy="9144000"/>
  <p:embeddedFontLst>
    <p:embeddedFont>
      <p:font typeface="Roboto" panose="02000000000000000000" pitchFamily="2" charset="0"/>
      <p:regular r:id="rId34"/>
      <p:bold r:id="rId35"/>
      <p:italic r:id="rId36"/>
      <p:boldItalic r:id="rId37"/>
    </p:embeddedFont>
  </p:embeddedFontLst>
  <p:custDataLst>
    <p:tags r:id="rId38"/>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56"/>
    <p:restoredTop sz="94658"/>
  </p:normalViewPr>
  <p:slideViewPr>
    <p:cSldViewPr snapToGrid="0">
      <p:cViewPr varScale="1">
        <p:scale>
          <a:sx n="149" d="100"/>
          <a:sy n="149" d="100"/>
        </p:scale>
        <p:origin x="456" y="108"/>
      </p:cViewPr>
      <p:guideLst>
        <p:guide orient="horz" pos="1800"/>
        <p:guide pos="288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presProps" Target="presProps.xml"/><Relationship Id="rId21" Type="http://schemas.openxmlformats.org/officeDocument/2006/relationships/slide" Target="slides/slide15.xml"/><Relationship Id="rId34" Type="http://schemas.openxmlformats.org/officeDocument/2006/relationships/font" Target="fonts/font1.fntdata"/><Relationship Id="rId42"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font" Target="fonts/font4.fntdata"/><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font" Target="fonts/font3.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font" Target="fonts/font2.fntdata"/><Relationship Id="rId43" Type="http://schemas.microsoft.com/office/2016/11/relationships/changesInfo" Target="changesInfos/changesInfo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notesMaster" Target="notesMasters/notesMaster1.xml"/><Relationship Id="rId38" Type="http://schemas.openxmlformats.org/officeDocument/2006/relationships/tags" Target="tags/tag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lie Lewis" userId="67983eee-8a5d-4fa0-bb7d-9d575271472a" providerId="ADAL" clId="{3D953D8A-12F5-4964-8DEB-FFBC6F591FD5}"/>
    <pc:docChg chg="modSld">
      <pc:chgData name="Charlie Lewis" userId="67983eee-8a5d-4fa0-bb7d-9d575271472a" providerId="ADAL" clId="{3D953D8A-12F5-4964-8DEB-FFBC6F591FD5}" dt="2026-06-15T21:50:12.433" v="1" actId="20577"/>
      <pc:docMkLst>
        <pc:docMk/>
      </pc:docMkLst>
      <pc:sldChg chg="modSp mod">
        <pc:chgData name="Charlie Lewis" userId="67983eee-8a5d-4fa0-bb7d-9d575271472a" providerId="ADAL" clId="{3D953D8A-12F5-4964-8DEB-FFBC6F591FD5}" dt="2026-06-15T21:50:12.433" v="1" actId="20577"/>
        <pc:sldMkLst>
          <pc:docMk/>
          <pc:sldMk cId="0" sldId="273"/>
        </pc:sldMkLst>
        <pc:spChg chg="mod">
          <ac:chgData name="Charlie Lewis" userId="67983eee-8a5d-4fa0-bb7d-9d575271472a" providerId="ADAL" clId="{3D953D8A-12F5-4964-8DEB-FFBC6F591FD5}" dt="2026-06-15T21:50:12.433" v="1" actId="20577"/>
          <ac:spMkLst>
            <pc:docMk/>
            <pc:sldMk cId="0" sldId="273"/>
            <ac:spMk id="29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7" name="Google Shape;177;p1: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364232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431238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161122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5: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03" name="Google Shape;203;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latin typeface="Calibri"/>
              <a:ea typeface="Calibri"/>
              <a:cs typeface="Calibri"/>
              <a:sym typeface="Calibri"/>
            </a:endParaRPr>
          </a:p>
        </p:txBody>
      </p:sp>
      <p:sp>
        <p:nvSpPr>
          <p:cNvPr id="204" name="Google Shape;204;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5</a:t>
            </a:fld>
            <a:endParaRPr sz="12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4" name="Google Shape;214;p6: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0" name="Google Shape;220;p7: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8: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25" name="Google Shape;225;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lvl="1" indent="0" algn="l" rtl="0">
              <a:spcBef>
                <a:spcPts val="0"/>
              </a:spcBef>
              <a:spcAft>
                <a:spcPts val="0"/>
              </a:spcAft>
              <a:buNone/>
            </a:pPr>
            <a:endParaRPr>
              <a:latin typeface="Calibri"/>
              <a:ea typeface="Calibri"/>
              <a:cs typeface="Calibri"/>
              <a:sym typeface="Calibri"/>
            </a:endParaRPr>
          </a:p>
        </p:txBody>
      </p:sp>
      <p:sp>
        <p:nvSpPr>
          <p:cNvPr id="226" name="Google Shape;226;p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9: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33" name="Google Shape;233;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lvl="1" indent="0" algn="l" rtl="0">
              <a:spcBef>
                <a:spcPts val="0"/>
              </a:spcBef>
              <a:spcAft>
                <a:spcPts val="0"/>
              </a:spcAft>
              <a:buNone/>
            </a:pPr>
            <a:endParaRPr>
              <a:latin typeface="Calibri"/>
              <a:ea typeface="Calibri"/>
              <a:cs typeface="Calibri"/>
              <a:sym typeface="Calibri"/>
            </a:endParaRPr>
          </a:p>
        </p:txBody>
      </p:sp>
      <p:sp>
        <p:nvSpPr>
          <p:cNvPr id="234" name="Google Shape;234;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3" name="Google Shape;243;p10: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8" name="Google Shape;248;p11: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4" name="Google Shape;254;p12: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0" name="Google Shape;260;p13: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6" name="Google Shape;266;p14: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15: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7" name="Google Shape;277;p16: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3" name="Google Shape;283;p17: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9" name="Google Shape;289;p18: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5" name="Google Shape;295;p19: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 name="Google Shape;301;p20: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6" name="Google Shape;306;p21: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2" name="Google Shape;312;p22: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23: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p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SSA, HHS and other involved agencies or representatives</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4" name="Google Shape;324;p24: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0" name="Google Shape;330;p25: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7" name="Google Shape;347;p27: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685800" y="4369915"/>
            <a:ext cx="7772400" cy="1225021"/>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3200"/>
              <a:buFont typeface="Roboto"/>
              <a:buNone/>
              <a:defRPr b="1">
                <a:solidFill>
                  <a:srgbClr val="FFFFFF"/>
                </a:solidFill>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 name="Google Shape;15;p2"/>
          <p:cNvSpPr/>
          <p:nvPr/>
        </p:nvSpPr>
        <p:spPr>
          <a:xfrm>
            <a:off x="-10160" y="3211324"/>
            <a:ext cx="9245600" cy="2593133"/>
          </a:xfrm>
          <a:custGeom>
            <a:avLst/>
            <a:gdLst/>
            <a:ahLst/>
            <a:cxnLst/>
            <a:rect l="l" t="t" r="r" b="b"/>
            <a:pathLst>
              <a:path w="9144000" h="2564636" extrusionOk="0">
                <a:moveTo>
                  <a:pt x="0" y="1219534"/>
                </a:moveTo>
                <a:cubicBezTo>
                  <a:pt x="894080" y="894414"/>
                  <a:pt x="3271520" y="-19986"/>
                  <a:pt x="9144000" y="334"/>
                </a:cubicBezTo>
                <a:lnTo>
                  <a:pt x="9144000" y="2564636"/>
                </a:lnTo>
                <a:lnTo>
                  <a:pt x="0" y="2564636"/>
                </a:lnTo>
                <a:lnTo>
                  <a:pt x="0" y="1219534"/>
                </a:lnTo>
                <a:close/>
              </a:path>
            </a:pathLst>
          </a:custGeom>
          <a:solidFill>
            <a:srgbClr val="00447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6" name="Google Shape;16;p2" descr="National Tagline_RGB.jpg"/>
          <p:cNvSpPr/>
          <p:nvPr/>
        </p:nvSpPr>
        <p:spPr>
          <a:xfrm>
            <a:off x="1533144" y="492272"/>
            <a:ext cx="5833872" cy="2281402"/>
          </a:xfrm>
          <a:prstGeom prst="rect">
            <a:avLst/>
          </a:prstGeom>
          <a:noFill/>
          <a:ln>
            <a:noFill/>
          </a:ln>
        </p:spPr>
        <p:txBody>
          <a:bodyPr/>
          <a:lstStyle/>
          <a:p>
            <a:endParaRPr lang="en-US"/>
          </a:p>
        </p:txBody>
      </p:sp>
      <p:sp>
        <p:nvSpPr>
          <p:cNvPr id="17" name="Google Shape;17;p2"/>
          <p:cNvSpPr/>
          <p:nvPr/>
        </p:nvSpPr>
        <p:spPr>
          <a:xfrm>
            <a:off x="-10160" y="3211324"/>
            <a:ext cx="9245600" cy="2593133"/>
          </a:xfrm>
          <a:custGeom>
            <a:avLst/>
            <a:gdLst/>
            <a:ahLst/>
            <a:cxnLst/>
            <a:rect l="l" t="t" r="r" b="b"/>
            <a:pathLst>
              <a:path w="9144000" h="2564636" extrusionOk="0">
                <a:moveTo>
                  <a:pt x="0" y="1219534"/>
                </a:moveTo>
                <a:cubicBezTo>
                  <a:pt x="894080" y="894414"/>
                  <a:pt x="3271520" y="-19986"/>
                  <a:pt x="9144000" y="334"/>
                </a:cubicBezTo>
                <a:lnTo>
                  <a:pt x="9144000" y="2564636"/>
                </a:lnTo>
                <a:lnTo>
                  <a:pt x="0" y="2564636"/>
                </a:lnTo>
                <a:lnTo>
                  <a:pt x="0" y="1219534"/>
                </a:lnTo>
                <a:close/>
              </a:path>
            </a:pathLst>
          </a:custGeom>
          <a:solidFill>
            <a:srgbClr val="00447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8" name="Google Shape;18;p2" descr="National Tagline_RGB.jpg"/>
          <p:cNvSpPr/>
          <p:nvPr/>
        </p:nvSpPr>
        <p:spPr>
          <a:xfrm>
            <a:off x="1533144" y="492272"/>
            <a:ext cx="5833872" cy="2281402"/>
          </a:xfrm>
          <a:prstGeom prst="rect">
            <a:avLst/>
          </a:prstGeom>
          <a:noFill/>
          <a:ln>
            <a:noFill/>
          </a:ln>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9"/>
        <p:cNvGrpSpPr/>
        <p:nvPr/>
      </p:nvGrpSpPr>
      <p:grpSpPr>
        <a:xfrm>
          <a:off x="0" y="0"/>
          <a:ext cx="0" cy="0"/>
          <a:chOff x="0" y="0"/>
          <a:chExt cx="0" cy="0"/>
        </a:xfrm>
      </p:grpSpPr>
      <p:sp>
        <p:nvSpPr>
          <p:cNvPr id="20" name="Google Shape;20;p3"/>
          <p:cNvSpPr txBox="1">
            <a:spLocks noGrp="1"/>
          </p:cNvSpPr>
          <p:nvPr>
            <p:ph type="title"/>
          </p:nvPr>
        </p:nvSpPr>
        <p:spPr>
          <a:xfrm>
            <a:off x="457200" y="228865"/>
            <a:ext cx="5664200" cy="9525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004473"/>
              </a:buClr>
              <a:buSzPts val="3200"/>
              <a:buFont typeface="Arial"/>
              <a:buNone/>
              <a:defRPr cap="none">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3"/>
          <p:cNvSpPr txBox="1">
            <a:spLocks noGrp="1"/>
          </p:cNvSpPr>
          <p:nvPr>
            <p:ph type="body" idx="1"/>
          </p:nvPr>
        </p:nvSpPr>
        <p:spPr>
          <a:xfrm>
            <a:off x="457200" y="1279263"/>
            <a:ext cx="4040188" cy="533135"/>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SzPts val="2000"/>
              <a:buNone/>
              <a:defRPr sz="2000" b="1">
                <a:latin typeface="Arial"/>
                <a:ea typeface="Arial"/>
                <a:cs typeface="Arial"/>
                <a:sym typeface="Arial"/>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22" name="Google Shape;22;p3"/>
          <p:cNvSpPr txBox="1">
            <a:spLocks noGrp="1"/>
          </p:cNvSpPr>
          <p:nvPr>
            <p:ph type="body" idx="2"/>
          </p:nvPr>
        </p:nvSpPr>
        <p:spPr>
          <a:xfrm>
            <a:off x="457200" y="1812396"/>
            <a:ext cx="4040188" cy="3292740"/>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SzPts val="2400"/>
              <a:buChar char="•"/>
              <a:defRPr sz="2400">
                <a:latin typeface="Arial"/>
                <a:ea typeface="Arial"/>
                <a:cs typeface="Arial"/>
                <a:sym typeface="Arial"/>
              </a:defRPr>
            </a:lvl1pPr>
            <a:lvl2pPr marL="914400" lvl="1" indent="-355600" algn="l">
              <a:spcBef>
                <a:spcPts val="400"/>
              </a:spcBef>
              <a:spcAft>
                <a:spcPts val="0"/>
              </a:spcAft>
              <a:buSzPts val="2000"/>
              <a:buChar char="–"/>
              <a:defRPr sz="2000">
                <a:latin typeface="Arial"/>
                <a:ea typeface="Arial"/>
                <a:cs typeface="Arial"/>
                <a:sym typeface="Arial"/>
              </a:defRPr>
            </a:lvl2pPr>
            <a:lvl3pPr marL="1371600" lvl="2" indent="-342900" algn="l">
              <a:spcBef>
                <a:spcPts val="360"/>
              </a:spcBef>
              <a:spcAft>
                <a:spcPts val="0"/>
              </a:spcAft>
              <a:buSzPts val="1800"/>
              <a:buChar char="•"/>
              <a:defRPr sz="1800">
                <a:latin typeface="Arial"/>
                <a:ea typeface="Arial"/>
                <a:cs typeface="Arial"/>
                <a:sym typeface="Arial"/>
              </a:defRPr>
            </a:lvl3pPr>
            <a:lvl4pPr marL="1828800" lvl="3" indent="-330200" algn="l">
              <a:spcBef>
                <a:spcPts val="320"/>
              </a:spcBef>
              <a:spcAft>
                <a:spcPts val="0"/>
              </a:spcAft>
              <a:buSzPts val="1600"/>
              <a:buChar char="–"/>
              <a:defRPr sz="1600">
                <a:latin typeface="Arial"/>
                <a:ea typeface="Arial"/>
                <a:cs typeface="Arial"/>
                <a:sym typeface="Arial"/>
              </a:defRPr>
            </a:lvl4pPr>
            <a:lvl5pPr marL="2286000" lvl="4" indent="-330200" algn="l">
              <a:spcBef>
                <a:spcPts val="320"/>
              </a:spcBef>
              <a:spcAft>
                <a:spcPts val="0"/>
              </a:spcAft>
              <a:buSzPts val="1600"/>
              <a:buChar char="»"/>
              <a:defRPr sz="1600">
                <a:latin typeface="Arial"/>
                <a:ea typeface="Arial"/>
                <a:cs typeface="Arial"/>
                <a:sym typeface="Arial"/>
              </a:defRPr>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23" name="Google Shape;23;p3"/>
          <p:cNvSpPr txBox="1">
            <a:spLocks noGrp="1"/>
          </p:cNvSpPr>
          <p:nvPr>
            <p:ph type="body" idx="3"/>
          </p:nvPr>
        </p:nvSpPr>
        <p:spPr>
          <a:xfrm>
            <a:off x="4645033" y="1279263"/>
            <a:ext cx="4041775" cy="533135"/>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SzPts val="2000"/>
              <a:buNone/>
              <a:defRPr sz="2000" b="1">
                <a:latin typeface="Arial"/>
                <a:ea typeface="Arial"/>
                <a:cs typeface="Arial"/>
                <a:sym typeface="Arial"/>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24" name="Google Shape;24;p3"/>
          <p:cNvSpPr txBox="1">
            <a:spLocks noGrp="1"/>
          </p:cNvSpPr>
          <p:nvPr>
            <p:ph type="body" idx="4"/>
          </p:nvPr>
        </p:nvSpPr>
        <p:spPr>
          <a:xfrm>
            <a:off x="4645033" y="1812396"/>
            <a:ext cx="4041775" cy="3292740"/>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SzPts val="2400"/>
              <a:buChar char="•"/>
              <a:defRPr sz="2400">
                <a:latin typeface="Arial"/>
                <a:ea typeface="Arial"/>
                <a:cs typeface="Arial"/>
                <a:sym typeface="Arial"/>
              </a:defRPr>
            </a:lvl1pPr>
            <a:lvl2pPr marL="914400" lvl="1" indent="-355600" algn="l">
              <a:spcBef>
                <a:spcPts val="400"/>
              </a:spcBef>
              <a:spcAft>
                <a:spcPts val="0"/>
              </a:spcAft>
              <a:buSzPts val="2000"/>
              <a:buChar char="–"/>
              <a:defRPr sz="2000">
                <a:latin typeface="Arial"/>
                <a:ea typeface="Arial"/>
                <a:cs typeface="Arial"/>
                <a:sym typeface="Arial"/>
              </a:defRPr>
            </a:lvl2pPr>
            <a:lvl3pPr marL="1371600" lvl="2" indent="-342900" algn="l">
              <a:spcBef>
                <a:spcPts val="360"/>
              </a:spcBef>
              <a:spcAft>
                <a:spcPts val="0"/>
              </a:spcAft>
              <a:buSzPts val="1800"/>
              <a:buChar char="•"/>
              <a:defRPr sz="1800">
                <a:latin typeface="Arial"/>
                <a:ea typeface="Arial"/>
                <a:cs typeface="Arial"/>
                <a:sym typeface="Arial"/>
              </a:defRPr>
            </a:lvl3pPr>
            <a:lvl4pPr marL="1828800" lvl="3" indent="-330200" algn="l">
              <a:spcBef>
                <a:spcPts val="320"/>
              </a:spcBef>
              <a:spcAft>
                <a:spcPts val="0"/>
              </a:spcAft>
              <a:buSzPts val="1600"/>
              <a:buChar char="–"/>
              <a:defRPr sz="1600">
                <a:latin typeface="Arial"/>
                <a:ea typeface="Arial"/>
                <a:cs typeface="Arial"/>
                <a:sym typeface="Arial"/>
              </a:defRPr>
            </a:lvl4pPr>
            <a:lvl5pPr marL="2286000" lvl="4" indent="-330200" algn="l">
              <a:spcBef>
                <a:spcPts val="320"/>
              </a:spcBef>
              <a:spcAft>
                <a:spcPts val="0"/>
              </a:spcAft>
              <a:buSzPts val="1600"/>
              <a:buChar char="»"/>
              <a:defRPr sz="1600">
                <a:latin typeface="Arial"/>
                <a:ea typeface="Arial"/>
                <a:cs typeface="Arial"/>
                <a:sym typeface="Arial"/>
              </a:defRPr>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25" name="Google Shape;25;p3" descr="Nebraska_CMYK Uncoated.jpg"/>
          <p:cNvSpPr/>
          <p:nvPr/>
        </p:nvSpPr>
        <p:spPr>
          <a:xfrm>
            <a:off x="6375408" y="114565"/>
            <a:ext cx="1828800" cy="1066800"/>
          </a:xfrm>
          <a:prstGeom prst="rect">
            <a:avLst/>
          </a:prstGeom>
          <a:noFill/>
          <a:ln>
            <a:noFill/>
          </a:ln>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6"/>
        <p:cNvGrpSpPr/>
        <p:nvPr/>
      </p:nvGrpSpPr>
      <p:grpSpPr>
        <a:xfrm>
          <a:off x="0" y="0"/>
          <a:ext cx="0" cy="0"/>
          <a:chOff x="0" y="0"/>
          <a:chExt cx="0" cy="0"/>
        </a:xfrm>
      </p:grpSpPr>
      <p:sp>
        <p:nvSpPr>
          <p:cNvPr id="27" name="Google Shape;27;p4"/>
          <p:cNvSpPr txBox="1">
            <a:spLocks noGrp="1"/>
          </p:cNvSpPr>
          <p:nvPr>
            <p:ph type="title"/>
          </p:nvPr>
        </p:nvSpPr>
        <p:spPr>
          <a:xfrm>
            <a:off x="457200" y="228865"/>
            <a:ext cx="5575300" cy="9525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004473"/>
              </a:buClr>
              <a:buSzPts val="3200"/>
              <a:buFont typeface="Arial"/>
              <a:buNone/>
              <a:defRPr b="1" cap="none">
                <a:solidFill>
                  <a:srgbClr val="004473"/>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4"/>
          <p:cNvSpPr txBox="1">
            <a:spLocks noGrp="1"/>
          </p:cNvSpPr>
          <p:nvPr>
            <p:ph type="body" idx="1"/>
          </p:nvPr>
        </p:nvSpPr>
        <p:spPr>
          <a:xfrm>
            <a:off x="457200" y="1333500"/>
            <a:ext cx="8229600" cy="3771636"/>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SzPts val="2800"/>
              <a:buChar char="•"/>
              <a:defRPr>
                <a:latin typeface="Arial"/>
                <a:ea typeface="Arial"/>
                <a:cs typeface="Arial"/>
                <a:sym typeface="Arial"/>
              </a:defRPr>
            </a:lvl1pPr>
            <a:lvl2pPr marL="914400" lvl="1" indent="-381000" algn="l">
              <a:spcBef>
                <a:spcPts val="480"/>
              </a:spcBef>
              <a:spcAft>
                <a:spcPts val="0"/>
              </a:spcAft>
              <a:buSzPts val="2400"/>
              <a:buChar char="–"/>
              <a:defRPr>
                <a:latin typeface="Arial"/>
                <a:ea typeface="Arial"/>
                <a:cs typeface="Arial"/>
                <a:sym typeface="Arial"/>
              </a:defRPr>
            </a:lvl2pPr>
            <a:lvl3pPr marL="1371600" lvl="2" indent="-355600" algn="l">
              <a:spcBef>
                <a:spcPts val="400"/>
              </a:spcBef>
              <a:spcAft>
                <a:spcPts val="0"/>
              </a:spcAft>
              <a:buSzPts val="2000"/>
              <a:buChar char="•"/>
              <a:defRPr>
                <a:latin typeface="Arial"/>
                <a:ea typeface="Arial"/>
                <a:cs typeface="Arial"/>
                <a:sym typeface="Arial"/>
              </a:defRPr>
            </a:lvl3pPr>
            <a:lvl4pPr marL="1828800" lvl="3" indent="-342900" algn="l">
              <a:spcBef>
                <a:spcPts val="360"/>
              </a:spcBef>
              <a:spcAft>
                <a:spcPts val="0"/>
              </a:spcAft>
              <a:buSzPts val="1800"/>
              <a:buChar char="–"/>
              <a:defRPr>
                <a:latin typeface="Arial"/>
                <a:ea typeface="Arial"/>
                <a:cs typeface="Arial"/>
                <a:sym typeface="Arial"/>
              </a:defRPr>
            </a:lvl4pPr>
            <a:lvl5pPr marL="2286000" lvl="4" indent="-342900" algn="l">
              <a:spcBef>
                <a:spcPts val="360"/>
              </a:spcBef>
              <a:spcAft>
                <a:spcPts val="0"/>
              </a:spcAft>
              <a:buSzPts val="1800"/>
              <a:buChar char="»"/>
              <a:defRPr>
                <a:latin typeface="Arial"/>
                <a:ea typeface="Arial"/>
                <a:cs typeface="Arial"/>
                <a:sym typeface="Aria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9" name="Google Shape;29;p4" descr="Nebraska_CMYK Uncoated.jpg"/>
          <p:cNvSpPr/>
          <p:nvPr/>
        </p:nvSpPr>
        <p:spPr>
          <a:xfrm>
            <a:off x="6417733" y="114565"/>
            <a:ext cx="1828800" cy="1066800"/>
          </a:xfrm>
          <a:prstGeom prst="rect">
            <a:avLst/>
          </a:prstGeom>
          <a:noFill/>
          <a:ln>
            <a:noFill/>
          </a:ln>
        </p:spPr>
        <p:txBody>
          <a:bodyPr/>
          <a:lstStyle/>
          <a:p>
            <a:endParaRPr lang="en-US"/>
          </a:p>
        </p:txBody>
      </p:sp>
      <p:sp>
        <p:nvSpPr>
          <p:cNvPr id="30" name="Google Shape;30;p4"/>
          <p:cNvSpPr txBox="1"/>
          <p:nvPr/>
        </p:nvSpPr>
        <p:spPr>
          <a:xfrm>
            <a:off x="5351258" y="5334824"/>
            <a:ext cx="4001724" cy="23680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Please do not copy without permission.</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5"/>
        <p:cNvGrpSpPr/>
        <p:nvPr/>
      </p:nvGrpSpPr>
      <p:grpSpPr>
        <a:xfrm>
          <a:off x="0" y="0"/>
          <a:ext cx="0" cy="0"/>
          <a:chOff x="0" y="0"/>
          <a:chExt cx="0" cy="0"/>
        </a:xfrm>
      </p:grpSpPr>
      <p:sp>
        <p:nvSpPr>
          <p:cNvPr id="36" name="Google Shape;36;p6"/>
          <p:cNvSpPr/>
          <p:nvPr/>
        </p:nvSpPr>
        <p:spPr>
          <a:xfrm>
            <a:off x="0" y="-10160"/>
            <a:ext cx="9154160" cy="5725160"/>
          </a:xfrm>
          <a:prstGeom prst="rect">
            <a:avLst/>
          </a:prstGeom>
          <a:solidFill>
            <a:srgbClr val="00447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7" name="Google Shape;37;p6"/>
          <p:cNvSpPr txBox="1">
            <a:spLocks noGrp="1"/>
          </p:cNvSpPr>
          <p:nvPr>
            <p:ph type="title"/>
          </p:nvPr>
        </p:nvSpPr>
        <p:spPr>
          <a:xfrm>
            <a:off x="722313" y="2290659"/>
            <a:ext cx="7772400" cy="1135063"/>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rgbClr val="FFFFFF"/>
              </a:buClr>
              <a:buSzPts val="3600"/>
              <a:buFont typeface="Roboto"/>
              <a:buNone/>
              <a:defRPr sz="3600" b="1" cap="none">
                <a:solidFill>
                  <a:srgbClr val="FFFFFF"/>
                </a:solidFill>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6"/>
          <p:cNvSpPr txBox="1">
            <a:spLocks noGrp="1"/>
          </p:cNvSpPr>
          <p:nvPr>
            <p:ph type="body" idx="1"/>
          </p:nvPr>
        </p:nvSpPr>
        <p:spPr>
          <a:xfrm>
            <a:off x="722313" y="542661"/>
            <a:ext cx="7772400" cy="1250156"/>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SzPts val="2000"/>
              <a:buNone/>
              <a:defRPr sz="2000">
                <a:solidFill>
                  <a:srgbClr val="FFFFFF"/>
                </a:solidFill>
                <a:latin typeface="Roboto"/>
                <a:ea typeface="Roboto"/>
                <a:cs typeface="Roboto"/>
                <a:sym typeface="Roboto"/>
              </a:defRPr>
            </a:lvl1pPr>
            <a:lvl2pPr marL="914400" lvl="1" indent="-228600" algn="l">
              <a:spcBef>
                <a:spcPts val="360"/>
              </a:spcBef>
              <a:spcAft>
                <a:spcPts val="0"/>
              </a:spcAft>
              <a:buSzPts val="1800"/>
              <a:buNone/>
              <a:defRPr sz="1800">
                <a:solidFill>
                  <a:srgbClr val="888888"/>
                </a:solidFill>
              </a:defRPr>
            </a:lvl2pPr>
            <a:lvl3pPr marL="1371600" lvl="2" indent="-228600" algn="l">
              <a:spcBef>
                <a:spcPts val="320"/>
              </a:spcBef>
              <a:spcAft>
                <a:spcPts val="0"/>
              </a:spcAft>
              <a:buSzPts val="1600"/>
              <a:buNone/>
              <a:defRPr sz="1600">
                <a:solidFill>
                  <a:srgbClr val="888888"/>
                </a:solidFill>
              </a:defRPr>
            </a:lvl3pPr>
            <a:lvl4pPr marL="1828800" lvl="3" indent="-228600" algn="l">
              <a:spcBef>
                <a:spcPts val="280"/>
              </a:spcBef>
              <a:spcAft>
                <a:spcPts val="0"/>
              </a:spcAft>
              <a:buSzPts val="1400"/>
              <a:buNone/>
              <a:defRPr sz="1400">
                <a:solidFill>
                  <a:srgbClr val="888888"/>
                </a:solidFill>
              </a:defRPr>
            </a:lvl4pPr>
            <a:lvl5pPr marL="2286000" lvl="4" indent="-228600" algn="l">
              <a:spcBef>
                <a:spcPts val="280"/>
              </a:spcBef>
              <a:spcAft>
                <a:spcPts val="0"/>
              </a:spcAft>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9" name="Google Shape;39;p6"/>
          <p:cNvSpPr/>
          <p:nvPr/>
        </p:nvSpPr>
        <p:spPr>
          <a:xfrm>
            <a:off x="0" y="-10160"/>
            <a:ext cx="9154160" cy="5725160"/>
          </a:xfrm>
          <a:prstGeom prst="rect">
            <a:avLst/>
          </a:prstGeom>
          <a:solidFill>
            <a:srgbClr val="00447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0" name="Google Shape;40;p6"/>
          <p:cNvSpPr/>
          <p:nvPr/>
        </p:nvSpPr>
        <p:spPr>
          <a:xfrm>
            <a:off x="0" y="-10160"/>
            <a:ext cx="9154160" cy="5725160"/>
          </a:xfrm>
          <a:prstGeom prst="rect">
            <a:avLst/>
          </a:prstGeom>
          <a:solidFill>
            <a:srgbClr val="00447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1"/>
        <p:cNvGrpSpPr/>
        <p:nvPr/>
      </p:nvGrpSpPr>
      <p:grpSpPr>
        <a:xfrm>
          <a:off x="0" y="0"/>
          <a:ext cx="0" cy="0"/>
          <a:chOff x="0" y="0"/>
          <a:chExt cx="0" cy="0"/>
        </a:xfrm>
      </p:grpSpPr>
      <p:sp>
        <p:nvSpPr>
          <p:cNvPr id="42" name="Google Shape;42;p7"/>
          <p:cNvSpPr txBox="1">
            <a:spLocks noGrp="1"/>
          </p:cNvSpPr>
          <p:nvPr>
            <p:ph type="title"/>
          </p:nvPr>
        </p:nvSpPr>
        <p:spPr>
          <a:xfrm>
            <a:off x="436650" y="228865"/>
            <a:ext cx="5810037" cy="9525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004473"/>
              </a:buClr>
              <a:buSzPts val="3200"/>
              <a:buFont typeface="Roboto"/>
              <a:buNone/>
              <a:defRPr>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7"/>
          <p:cNvSpPr txBox="1">
            <a:spLocks noGrp="1"/>
          </p:cNvSpPr>
          <p:nvPr>
            <p:ph type="body" idx="1"/>
          </p:nvPr>
        </p:nvSpPr>
        <p:spPr>
          <a:xfrm>
            <a:off x="457200" y="1333500"/>
            <a:ext cx="4038600" cy="3771636"/>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SzPts val="2800"/>
              <a:buChar char="•"/>
              <a:defRPr sz="2800">
                <a:latin typeface="Roboto"/>
                <a:ea typeface="Roboto"/>
                <a:cs typeface="Roboto"/>
                <a:sym typeface="Roboto"/>
              </a:defRPr>
            </a:lvl1pPr>
            <a:lvl2pPr marL="914400" lvl="1" indent="-381000" algn="l">
              <a:spcBef>
                <a:spcPts val="480"/>
              </a:spcBef>
              <a:spcAft>
                <a:spcPts val="0"/>
              </a:spcAft>
              <a:buSzPts val="2400"/>
              <a:buChar char="–"/>
              <a:defRPr sz="2400">
                <a:latin typeface="Roboto"/>
                <a:ea typeface="Roboto"/>
                <a:cs typeface="Roboto"/>
                <a:sym typeface="Roboto"/>
              </a:defRPr>
            </a:lvl2pPr>
            <a:lvl3pPr marL="1371600" lvl="2" indent="-355600" algn="l">
              <a:spcBef>
                <a:spcPts val="400"/>
              </a:spcBef>
              <a:spcAft>
                <a:spcPts val="0"/>
              </a:spcAft>
              <a:buSzPts val="2000"/>
              <a:buChar char="•"/>
              <a:defRPr sz="2000">
                <a:latin typeface="Roboto"/>
                <a:ea typeface="Roboto"/>
                <a:cs typeface="Roboto"/>
                <a:sym typeface="Roboto"/>
              </a:defRPr>
            </a:lvl3pPr>
            <a:lvl4pPr marL="1828800" lvl="3" indent="-342900" algn="l">
              <a:spcBef>
                <a:spcPts val="360"/>
              </a:spcBef>
              <a:spcAft>
                <a:spcPts val="0"/>
              </a:spcAft>
              <a:buSzPts val="1800"/>
              <a:buChar char="–"/>
              <a:defRPr sz="1800">
                <a:latin typeface="Roboto"/>
                <a:ea typeface="Roboto"/>
                <a:cs typeface="Roboto"/>
                <a:sym typeface="Roboto"/>
              </a:defRPr>
            </a:lvl4pPr>
            <a:lvl5pPr marL="2286000" lvl="4" indent="-342900" algn="l">
              <a:spcBef>
                <a:spcPts val="360"/>
              </a:spcBef>
              <a:spcAft>
                <a:spcPts val="0"/>
              </a:spcAft>
              <a:buSzPts val="1800"/>
              <a:buChar char="»"/>
              <a:defRPr sz="1800">
                <a:latin typeface="Roboto"/>
                <a:ea typeface="Roboto"/>
                <a:cs typeface="Roboto"/>
                <a:sym typeface="Roboto"/>
              </a:defRPr>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4" name="Google Shape;44;p7"/>
          <p:cNvSpPr txBox="1">
            <a:spLocks noGrp="1"/>
          </p:cNvSpPr>
          <p:nvPr>
            <p:ph type="body" idx="2"/>
          </p:nvPr>
        </p:nvSpPr>
        <p:spPr>
          <a:xfrm>
            <a:off x="4648200" y="1333500"/>
            <a:ext cx="4038600" cy="3771636"/>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SzPts val="2800"/>
              <a:buChar char="•"/>
              <a:defRPr sz="2800">
                <a:latin typeface="Roboto"/>
                <a:ea typeface="Roboto"/>
                <a:cs typeface="Roboto"/>
                <a:sym typeface="Roboto"/>
              </a:defRPr>
            </a:lvl1pPr>
            <a:lvl2pPr marL="914400" lvl="1" indent="-381000" algn="l">
              <a:spcBef>
                <a:spcPts val="480"/>
              </a:spcBef>
              <a:spcAft>
                <a:spcPts val="0"/>
              </a:spcAft>
              <a:buSzPts val="2400"/>
              <a:buChar char="–"/>
              <a:defRPr sz="2400">
                <a:latin typeface="Roboto"/>
                <a:ea typeface="Roboto"/>
                <a:cs typeface="Roboto"/>
                <a:sym typeface="Roboto"/>
              </a:defRPr>
            </a:lvl2pPr>
            <a:lvl3pPr marL="1371600" lvl="2" indent="-355600" algn="l">
              <a:spcBef>
                <a:spcPts val="400"/>
              </a:spcBef>
              <a:spcAft>
                <a:spcPts val="0"/>
              </a:spcAft>
              <a:buSzPts val="2000"/>
              <a:buChar char="•"/>
              <a:defRPr sz="2000">
                <a:latin typeface="Roboto"/>
                <a:ea typeface="Roboto"/>
                <a:cs typeface="Roboto"/>
                <a:sym typeface="Roboto"/>
              </a:defRPr>
            </a:lvl3pPr>
            <a:lvl4pPr marL="1828800" lvl="3" indent="-342900" algn="l">
              <a:spcBef>
                <a:spcPts val="360"/>
              </a:spcBef>
              <a:spcAft>
                <a:spcPts val="0"/>
              </a:spcAft>
              <a:buSzPts val="1800"/>
              <a:buChar char="–"/>
              <a:defRPr sz="1800">
                <a:latin typeface="Roboto"/>
                <a:ea typeface="Roboto"/>
                <a:cs typeface="Roboto"/>
                <a:sym typeface="Roboto"/>
              </a:defRPr>
            </a:lvl4pPr>
            <a:lvl5pPr marL="2286000" lvl="4" indent="-342900" algn="l">
              <a:spcBef>
                <a:spcPts val="360"/>
              </a:spcBef>
              <a:spcAft>
                <a:spcPts val="0"/>
              </a:spcAft>
              <a:buSzPts val="1800"/>
              <a:buChar char="»"/>
              <a:defRPr sz="1800">
                <a:latin typeface="Roboto"/>
                <a:ea typeface="Roboto"/>
                <a:cs typeface="Roboto"/>
                <a:sym typeface="Roboto"/>
              </a:defRPr>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5" name="Google Shape;45;p7" descr="Nebraska_CMYK Uncoated.jpg"/>
          <p:cNvSpPr/>
          <p:nvPr/>
        </p:nvSpPr>
        <p:spPr>
          <a:xfrm>
            <a:off x="6858000" y="171715"/>
            <a:ext cx="1828800" cy="1066800"/>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6"/>
        <p:cNvGrpSpPr/>
        <p:nvPr/>
      </p:nvGrpSpPr>
      <p:grpSpPr>
        <a:xfrm>
          <a:off x="0" y="0"/>
          <a:ext cx="0" cy="0"/>
          <a:chOff x="0" y="0"/>
          <a:chExt cx="0" cy="0"/>
        </a:xfrm>
      </p:grpSpPr>
      <p:sp>
        <p:nvSpPr>
          <p:cNvPr id="47" name="Google Shape;47;p8"/>
          <p:cNvSpPr txBox="1">
            <a:spLocks noGrp="1"/>
          </p:cNvSpPr>
          <p:nvPr>
            <p:ph type="title"/>
          </p:nvPr>
        </p:nvSpPr>
        <p:spPr>
          <a:xfrm>
            <a:off x="457200" y="228865"/>
            <a:ext cx="8229600" cy="9525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004473"/>
              </a:buClr>
              <a:buSzPts val="3200"/>
              <a:buFont typeface="Roboto"/>
              <a:buNone/>
              <a:defRPr>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8" descr="Nebraska_CMYK Uncoated.jpg"/>
          <p:cNvSpPr/>
          <p:nvPr/>
        </p:nvSpPr>
        <p:spPr>
          <a:xfrm>
            <a:off x="245533" y="4642291"/>
            <a:ext cx="1828800" cy="1066800"/>
          </a:xfrm>
          <a:prstGeom prst="rect">
            <a:avLst/>
          </a:prstGeom>
          <a:noFill/>
          <a:ln>
            <a:noFill/>
          </a:ln>
        </p:spPr>
      </p:sp>
      <p:sp>
        <p:nvSpPr>
          <p:cNvPr id="49" name="Google Shape;49;p8" descr="Nebraska_CMYK Uncoated.jpg"/>
          <p:cNvSpPr/>
          <p:nvPr/>
        </p:nvSpPr>
        <p:spPr>
          <a:xfrm>
            <a:off x="245533" y="4642291"/>
            <a:ext cx="1828800" cy="1066800"/>
          </a:xfrm>
          <a:prstGeom prst="rect">
            <a:avLst/>
          </a:prstGeom>
          <a:noFill/>
          <a:ln>
            <a:noFill/>
          </a:ln>
        </p:spPr>
      </p:sp>
      <p:sp>
        <p:nvSpPr>
          <p:cNvPr id="50" name="Google Shape;50;p8" descr="Nebraska_CMYK Uncoated.jpg"/>
          <p:cNvSpPr/>
          <p:nvPr/>
        </p:nvSpPr>
        <p:spPr>
          <a:xfrm>
            <a:off x="245533" y="4642291"/>
            <a:ext cx="1828800" cy="1066800"/>
          </a:xfrm>
          <a:prstGeom prst="rec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1"/>
        <p:cNvGrpSpPr/>
        <p:nvPr/>
      </p:nvGrpSpPr>
      <p:grpSpPr>
        <a:xfrm>
          <a:off x="0" y="0"/>
          <a:ext cx="0" cy="0"/>
          <a:chOff x="0" y="0"/>
          <a:chExt cx="0" cy="0"/>
        </a:xfrm>
      </p:grpSpPr>
      <p:sp>
        <p:nvSpPr>
          <p:cNvPr id="52" name="Google Shape;52;p9" descr="Nebraska_CMYK Uncoated.jpg"/>
          <p:cNvSpPr/>
          <p:nvPr/>
        </p:nvSpPr>
        <p:spPr>
          <a:xfrm>
            <a:off x="245533" y="4642291"/>
            <a:ext cx="1828800" cy="1066800"/>
          </a:xfrm>
          <a:prstGeom prst="rect">
            <a:avLst/>
          </a:prstGeom>
          <a:noFill/>
          <a:ln>
            <a:noFill/>
          </a:ln>
        </p:spPr>
      </p:sp>
      <p:sp>
        <p:nvSpPr>
          <p:cNvPr id="53" name="Google Shape;53;p9" descr="Nebraska_CMYK Uncoated.jpg"/>
          <p:cNvSpPr/>
          <p:nvPr/>
        </p:nvSpPr>
        <p:spPr>
          <a:xfrm>
            <a:off x="245533" y="4642291"/>
            <a:ext cx="1828800" cy="1066800"/>
          </a:xfrm>
          <a:prstGeom prst="rect">
            <a:avLst/>
          </a:prstGeom>
          <a:noFill/>
          <a:ln>
            <a:noFill/>
          </a:ln>
        </p:spPr>
      </p:sp>
      <p:sp>
        <p:nvSpPr>
          <p:cNvPr id="54" name="Google Shape;54;p9" descr="Nebraska_CMYK Uncoated.jpg"/>
          <p:cNvSpPr/>
          <p:nvPr/>
        </p:nvSpPr>
        <p:spPr>
          <a:xfrm>
            <a:off x="245533" y="4642291"/>
            <a:ext cx="1828800" cy="1066800"/>
          </a:xfrm>
          <a:prstGeom prst="rect">
            <a:avLst/>
          </a:prstGeom>
          <a:noFill/>
          <a:ln>
            <a:no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5"/>
        <p:cNvGrpSpPr/>
        <p:nvPr/>
      </p:nvGrpSpPr>
      <p:grpSpPr>
        <a:xfrm>
          <a:off x="0" y="0"/>
          <a:ext cx="0" cy="0"/>
          <a:chOff x="0" y="0"/>
          <a:chExt cx="0" cy="0"/>
        </a:xfrm>
      </p:grpSpPr>
      <p:sp>
        <p:nvSpPr>
          <p:cNvPr id="56" name="Google Shape;56;p10"/>
          <p:cNvSpPr txBox="1">
            <a:spLocks noGrp="1"/>
          </p:cNvSpPr>
          <p:nvPr>
            <p:ph type="title"/>
          </p:nvPr>
        </p:nvSpPr>
        <p:spPr>
          <a:xfrm>
            <a:off x="457219" y="227543"/>
            <a:ext cx="3008313" cy="968375"/>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004473"/>
              </a:buClr>
              <a:buSzPts val="2000"/>
              <a:buFont typeface="Roboto"/>
              <a:buNone/>
              <a:defRPr sz="2000" b="1">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10"/>
          <p:cNvSpPr txBox="1">
            <a:spLocks noGrp="1"/>
          </p:cNvSpPr>
          <p:nvPr>
            <p:ph type="body" idx="1"/>
          </p:nvPr>
        </p:nvSpPr>
        <p:spPr>
          <a:xfrm>
            <a:off x="3575050" y="227542"/>
            <a:ext cx="5111750" cy="4877594"/>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SzPts val="3200"/>
              <a:buChar char="•"/>
              <a:defRPr sz="3200">
                <a:latin typeface="Roboto"/>
                <a:ea typeface="Roboto"/>
                <a:cs typeface="Roboto"/>
                <a:sym typeface="Roboto"/>
              </a:defRPr>
            </a:lvl1pPr>
            <a:lvl2pPr marL="914400" lvl="1" indent="-406400" algn="l">
              <a:spcBef>
                <a:spcPts val="560"/>
              </a:spcBef>
              <a:spcAft>
                <a:spcPts val="0"/>
              </a:spcAft>
              <a:buSzPts val="2800"/>
              <a:buChar char="–"/>
              <a:defRPr sz="2800">
                <a:latin typeface="Roboto"/>
                <a:ea typeface="Roboto"/>
                <a:cs typeface="Roboto"/>
                <a:sym typeface="Roboto"/>
              </a:defRPr>
            </a:lvl2pPr>
            <a:lvl3pPr marL="1371600" lvl="2" indent="-381000" algn="l">
              <a:spcBef>
                <a:spcPts val="480"/>
              </a:spcBef>
              <a:spcAft>
                <a:spcPts val="0"/>
              </a:spcAft>
              <a:buSzPts val="2400"/>
              <a:buChar char="•"/>
              <a:defRPr sz="2400">
                <a:latin typeface="Roboto"/>
                <a:ea typeface="Roboto"/>
                <a:cs typeface="Roboto"/>
                <a:sym typeface="Roboto"/>
              </a:defRPr>
            </a:lvl3pPr>
            <a:lvl4pPr marL="1828800" lvl="3" indent="-355600" algn="l">
              <a:spcBef>
                <a:spcPts val="400"/>
              </a:spcBef>
              <a:spcAft>
                <a:spcPts val="0"/>
              </a:spcAft>
              <a:buSzPts val="2000"/>
              <a:buChar char="–"/>
              <a:defRPr sz="2000">
                <a:latin typeface="Roboto"/>
                <a:ea typeface="Roboto"/>
                <a:cs typeface="Roboto"/>
                <a:sym typeface="Roboto"/>
              </a:defRPr>
            </a:lvl4pPr>
            <a:lvl5pPr marL="2286000" lvl="4" indent="-355600" algn="l">
              <a:spcBef>
                <a:spcPts val="400"/>
              </a:spcBef>
              <a:spcAft>
                <a:spcPts val="0"/>
              </a:spcAft>
              <a:buSzPts val="2000"/>
              <a:buChar char="»"/>
              <a:defRPr sz="2000">
                <a:latin typeface="Roboto"/>
                <a:ea typeface="Roboto"/>
                <a:cs typeface="Roboto"/>
                <a:sym typeface="Roboto"/>
              </a:defRPr>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8" name="Google Shape;58;p10"/>
          <p:cNvSpPr txBox="1">
            <a:spLocks noGrp="1"/>
          </p:cNvSpPr>
          <p:nvPr>
            <p:ph type="body" idx="2"/>
          </p:nvPr>
        </p:nvSpPr>
        <p:spPr>
          <a:xfrm>
            <a:off x="457219" y="1195920"/>
            <a:ext cx="3008313" cy="3909219"/>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SzPts val="1400"/>
              <a:buNone/>
              <a:defRPr sz="1400">
                <a:latin typeface="Roboto"/>
                <a:ea typeface="Roboto"/>
                <a:cs typeface="Roboto"/>
                <a:sym typeface="Roboto"/>
              </a:defRPr>
            </a:lvl1pPr>
            <a:lvl2pPr marL="914400" lvl="1" indent="-228600" algn="l">
              <a:spcBef>
                <a:spcPts val="24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9" name="Google Shape;59;p10" descr="Nebraska_CMYK Uncoated.jpg"/>
          <p:cNvSpPr/>
          <p:nvPr/>
        </p:nvSpPr>
        <p:spPr>
          <a:xfrm>
            <a:off x="245533" y="4642291"/>
            <a:ext cx="1828800" cy="1066800"/>
          </a:xfrm>
          <a:prstGeom prst="rect">
            <a:avLst/>
          </a:prstGeom>
          <a:noFill/>
          <a:ln>
            <a:noFill/>
          </a:ln>
        </p:spPr>
      </p:sp>
      <p:sp>
        <p:nvSpPr>
          <p:cNvPr id="60" name="Google Shape;60;p10" descr="Nebraska_CMYK Uncoated.jpg"/>
          <p:cNvSpPr/>
          <p:nvPr/>
        </p:nvSpPr>
        <p:spPr>
          <a:xfrm>
            <a:off x="245533" y="4642291"/>
            <a:ext cx="1828800" cy="1066800"/>
          </a:xfrm>
          <a:prstGeom prst="rect">
            <a:avLst/>
          </a:prstGeom>
          <a:noFill/>
          <a:ln>
            <a:noFill/>
          </a:ln>
        </p:spPr>
      </p:sp>
      <p:sp>
        <p:nvSpPr>
          <p:cNvPr id="61" name="Google Shape;61;p10" descr="Nebraska_CMYK Uncoated.jpg"/>
          <p:cNvSpPr/>
          <p:nvPr/>
        </p:nvSpPr>
        <p:spPr>
          <a:xfrm>
            <a:off x="245533" y="4642291"/>
            <a:ext cx="1828800" cy="1066800"/>
          </a:xfrm>
          <a:prstGeom prst="rect">
            <a:avLst/>
          </a:prstGeom>
          <a:noFill/>
          <a:ln>
            <a:no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2"/>
        <p:cNvGrpSpPr/>
        <p:nvPr/>
      </p:nvGrpSpPr>
      <p:grpSpPr>
        <a:xfrm>
          <a:off x="0" y="0"/>
          <a:ext cx="0" cy="0"/>
          <a:chOff x="0" y="0"/>
          <a:chExt cx="0" cy="0"/>
        </a:xfrm>
      </p:grpSpPr>
      <p:sp>
        <p:nvSpPr>
          <p:cNvPr id="63" name="Google Shape;63;p11"/>
          <p:cNvSpPr txBox="1">
            <a:spLocks noGrp="1"/>
          </p:cNvSpPr>
          <p:nvPr>
            <p:ph type="title"/>
          </p:nvPr>
        </p:nvSpPr>
        <p:spPr>
          <a:xfrm>
            <a:off x="1792288" y="4000500"/>
            <a:ext cx="5486400" cy="472282"/>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004473"/>
              </a:buClr>
              <a:buSzPts val="2000"/>
              <a:buFont typeface="Roboto"/>
              <a:buNone/>
              <a:defRPr sz="2000" b="1">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11"/>
          <p:cNvSpPr>
            <a:spLocks noGrp="1"/>
          </p:cNvSpPr>
          <p:nvPr>
            <p:ph type="pic" idx="2"/>
          </p:nvPr>
        </p:nvSpPr>
        <p:spPr>
          <a:xfrm>
            <a:off x="1792288" y="510646"/>
            <a:ext cx="5486400" cy="3429000"/>
          </a:xfrm>
          <a:prstGeom prst="rect">
            <a:avLst/>
          </a:prstGeom>
          <a:noFill/>
          <a:ln>
            <a:noFill/>
          </a:ln>
        </p:spPr>
      </p:sp>
      <p:sp>
        <p:nvSpPr>
          <p:cNvPr id="65" name="Google Shape;65;p11"/>
          <p:cNvSpPr txBox="1">
            <a:spLocks noGrp="1"/>
          </p:cNvSpPr>
          <p:nvPr>
            <p:ph type="body" idx="1"/>
          </p:nvPr>
        </p:nvSpPr>
        <p:spPr>
          <a:xfrm>
            <a:off x="1792288" y="4472782"/>
            <a:ext cx="5486400" cy="670718"/>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SzPts val="1400"/>
              <a:buNone/>
              <a:defRPr sz="1400">
                <a:latin typeface="Roboto"/>
                <a:ea typeface="Roboto"/>
                <a:cs typeface="Roboto"/>
                <a:sym typeface="Roboto"/>
              </a:defRPr>
            </a:lvl1pPr>
            <a:lvl2pPr marL="914400" lvl="1" indent="-228600" algn="l">
              <a:spcBef>
                <a:spcPts val="24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6" name="Google Shape;66;p11" descr="Nebraska_CMYK Uncoated.jpg"/>
          <p:cNvSpPr/>
          <p:nvPr/>
        </p:nvSpPr>
        <p:spPr>
          <a:xfrm>
            <a:off x="245533" y="4642291"/>
            <a:ext cx="1828800" cy="1066800"/>
          </a:xfrm>
          <a:prstGeom prst="rect">
            <a:avLst/>
          </a:prstGeom>
          <a:noFill/>
          <a:ln>
            <a:noFill/>
          </a:ln>
        </p:spPr>
      </p:sp>
      <p:sp>
        <p:nvSpPr>
          <p:cNvPr id="67" name="Google Shape;67;p11" descr="Nebraska_CMYK Uncoated.jpg"/>
          <p:cNvSpPr/>
          <p:nvPr/>
        </p:nvSpPr>
        <p:spPr>
          <a:xfrm>
            <a:off x="245533" y="4642291"/>
            <a:ext cx="1828800" cy="1066800"/>
          </a:xfrm>
          <a:prstGeom prst="rect">
            <a:avLst/>
          </a:prstGeom>
          <a:noFill/>
          <a:ln>
            <a:noFill/>
          </a:ln>
        </p:spPr>
      </p:sp>
      <p:sp>
        <p:nvSpPr>
          <p:cNvPr id="68" name="Google Shape;68;p11" descr="Nebraska_CMYK Uncoated.jpg"/>
          <p:cNvSpPr/>
          <p:nvPr/>
        </p:nvSpPr>
        <p:spPr>
          <a:xfrm>
            <a:off x="245533" y="4642291"/>
            <a:ext cx="1828800" cy="1066800"/>
          </a:xfrm>
          <a:prstGeom prst="rect">
            <a:avLst/>
          </a:prstGeom>
          <a:no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9"/>
        <p:cNvGrpSpPr/>
        <p:nvPr/>
      </p:nvGrpSpPr>
      <p:grpSpPr>
        <a:xfrm>
          <a:off x="0" y="0"/>
          <a:ext cx="0" cy="0"/>
          <a:chOff x="0" y="0"/>
          <a:chExt cx="0" cy="0"/>
        </a:xfrm>
      </p:grpSpPr>
      <p:sp>
        <p:nvSpPr>
          <p:cNvPr id="70" name="Google Shape;70;p12"/>
          <p:cNvSpPr txBox="1">
            <a:spLocks noGrp="1"/>
          </p:cNvSpPr>
          <p:nvPr>
            <p:ph type="title"/>
          </p:nvPr>
        </p:nvSpPr>
        <p:spPr>
          <a:xfrm>
            <a:off x="457200" y="228865"/>
            <a:ext cx="8229600" cy="9525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004473"/>
              </a:buClr>
              <a:buSzPts val="3200"/>
              <a:buFont typeface="Roboto"/>
              <a:buNone/>
              <a:defRPr>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12"/>
          <p:cNvSpPr txBox="1">
            <a:spLocks noGrp="1"/>
          </p:cNvSpPr>
          <p:nvPr>
            <p:ph type="body" idx="1"/>
          </p:nvPr>
        </p:nvSpPr>
        <p:spPr>
          <a:xfrm rot="5400000">
            <a:off x="2686182" y="-895482"/>
            <a:ext cx="3771636" cy="8229600"/>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SzPts val="2800"/>
              <a:buChar char="•"/>
              <a:defRPr>
                <a:latin typeface="Roboto"/>
                <a:ea typeface="Roboto"/>
                <a:cs typeface="Roboto"/>
                <a:sym typeface="Roboto"/>
              </a:defRPr>
            </a:lvl1pPr>
            <a:lvl2pPr marL="914400" lvl="1" indent="-381000" algn="l">
              <a:spcBef>
                <a:spcPts val="480"/>
              </a:spcBef>
              <a:spcAft>
                <a:spcPts val="0"/>
              </a:spcAft>
              <a:buSzPts val="2400"/>
              <a:buChar char="–"/>
              <a:defRPr>
                <a:latin typeface="Roboto"/>
                <a:ea typeface="Roboto"/>
                <a:cs typeface="Roboto"/>
                <a:sym typeface="Roboto"/>
              </a:defRPr>
            </a:lvl2pPr>
            <a:lvl3pPr marL="1371600" lvl="2" indent="-355600" algn="l">
              <a:spcBef>
                <a:spcPts val="400"/>
              </a:spcBef>
              <a:spcAft>
                <a:spcPts val="0"/>
              </a:spcAft>
              <a:buSzPts val="2000"/>
              <a:buChar char="•"/>
              <a:defRPr>
                <a:latin typeface="Roboto"/>
                <a:ea typeface="Roboto"/>
                <a:cs typeface="Roboto"/>
                <a:sym typeface="Roboto"/>
              </a:defRPr>
            </a:lvl3pPr>
            <a:lvl4pPr marL="1828800" lvl="3" indent="-342900" algn="l">
              <a:spcBef>
                <a:spcPts val="360"/>
              </a:spcBef>
              <a:spcAft>
                <a:spcPts val="0"/>
              </a:spcAft>
              <a:buSzPts val="1800"/>
              <a:buChar char="–"/>
              <a:defRPr>
                <a:latin typeface="Roboto"/>
                <a:ea typeface="Roboto"/>
                <a:cs typeface="Roboto"/>
                <a:sym typeface="Roboto"/>
              </a:defRPr>
            </a:lvl4pPr>
            <a:lvl5pPr marL="2286000" lvl="4" indent="-342900" algn="l">
              <a:spcBef>
                <a:spcPts val="360"/>
              </a:spcBef>
              <a:spcAft>
                <a:spcPts val="0"/>
              </a:spcAft>
              <a:buSzPts val="1800"/>
              <a:buChar char="»"/>
              <a:defRPr>
                <a:latin typeface="Roboto"/>
                <a:ea typeface="Roboto"/>
                <a:cs typeface="Roboto"/>
                <a:sym typeface="Roboto"/>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2" name="Google Shape;72;p12" descr="Nebraska_CMYK Uncoated.jpg"/>
          <p:cNvSpPr/>
          <p:nvPr/>
        </p:nvSpPr>
        <p:spPr>
          <a:xfrm>
            <a:off x="245533" y="4642291"/>
            <a:ext cx="1828800" cy="1066800"/>
          </a:xfrm>
          <a:prstGeom prst="rect">
            <a:avLst/>
          </a:prstGeom>
          <a:noFill/>
          <a:ln>
            <a:noFill/>
          </a:ln>
        </p:spPr>
      </p:sp>
      <p:sp>
        <p:nvSpPr>
          <p:cNvPr id="73" name="Google Shape;73;p12" descr="Nebraska_CMYK Uncoated.jpg"/>
          <p:cNvSpPr/>
          <p:nvPr/>
        </p:nvSpPr>
        <p:spPr>
          <a:xfrm>
            <a:off x="245533" y="4642291"/>
            <a:ext cx="1828800" cy="1066800"/>
          </a:xfrm>
          <a:prstGeom prst="rect">
            <a:avLst/>
          </a:prstGeom>
          <a:noFill/>
          <a:ln>
            <a:noFill/>
          </a:ln>
        </p:spPr>
      </p:sp>
      <p:sp>
        <p:nvSpPr>
          <p:cNvPr id="74" name="Google Shape;74;p12" descr="Nebraska_CMYK Uncoated.jpg"/>
          <p:cNvSpPr/>
          <p:nvPr/>
        </p:nvSpPr>
        <p:spPr>
          <a:xfrm>
            <a:off x="245533" y="4642291"/>
            <a:ext cx="1828800" cy="1066800"/>
          </a:xfrm>
          <a:prstGeom prst="rect">
            <a:avLst/>
          </a:prstGeom>
          <a:no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5"/>
        <p:cNvGrpSpPr/>
        <p:nvPr/>
      </p:nvGrpSpPr>
      <p:grpSpPr>
        <a:xfrm>
          <a:off x="0" y="0"/>
          <a:ext cx="0" cy="0"/>
          <a:chOff x="0" y="0"/>
          <a:chExt cx="0" cy="0"/>
        </a:xfrm>
      </p:grpSpPr>
      <p:sp>
        <p:nvSpPr>
          <p:cNvPr id="76" name="Google Shape;76;p13"/>
          <p:cNvSpPr txBox="1">
            <a:spLocks noGrp="1"/>
          </p:cNvSpPr>
          <p:nvPr>
            <p:ph type="title"/>
          </p:nvPr>
        </p:nvSpPr>
        <p:spPr>
          <a:xfrm rot="5400000">
            <a:off x="5219965" y="1638318"/>
            <a:ext cx="4876271" cy="20574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004473"/>
              </a:buClr>
              <a:buSzPts val="3200"/>
              <a:buFont typeface="Roboto"/>
              <a:buNone/>
              <a:defRPr>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13"/>
          <p:cNvSpPr txBox="1">
            <a:spLocks noGrp="1"/>
          </p:cNvSpPr>
          <p:nvPr>
            <p:ph type="body" idx="1"/>
          </p:nvPr>
        </p:nvSpPr>
        <p:spPr>
          <a:xfrm rot="5400000">
            <a:off x="1028965" y="-342883"/>
            <a:ext cx="4876271" cy="6019800"/>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SzPts val="2800"/>
              <a:buChar char="•"/>
              <a:defRPr>
                <a:latin typeface="Roboto"/>
                <a:ea typeface="Roboto"/>
                <a:cs typeface="Roboto"/>
                <a:sym typeface="Roboto"/>
              </a:defRPr>
            </a:lvl1pPr>
            <a:lvl2pPr marL="914400" lvl="1" indent="-381000" algn="l">
              <a:spcBef>
                <a:spcPts val="480"/>
              </a:spcBef>
              <a:spcAft>
                <a:spcPts val="0"/>
              </a:spcAft>
              <a:buSzPts val="2400"/>
              <a:buChar char="–"/>
              <a:defRPr>
                <a:latin typeface="Roboto"/>
                <a:ea typeface="Roboto"/>
                <a:cs typeface="Roboto"/>
                <a:sym typeface="Roboto"/>
              </a:defRPr>
            </a:lvl2pPr>
            <a:lvl3pPr marL="1371600" lvl="2" indent="-355600" algn="l">
              <a:spcBef>
                <a:spcPts val="400"/>
              </a:spcBef>
              <a:spcAft>
                <a:spcPts val="0"/>
              </a:spcAft>
              <a:buSzPts val="2000"/>
              <a:buChar char="•"/>
              <a:defRPr>
                <a:latin typeface="Roboto"/>
                <a:ea typeface="Roboto"/>
                <a:cs typeface="Roboto"/>
                <a:sym typeface="Roboto"/>
              </a:defRPr>
            </a:lvl3pPr>
            <a:lvl4pPr marL="1828800" lvl="3" indent="-342900" algn="l">
              <a:spcBef>
                <a:spcPts val="360"/>
              </a:spcBef>
              <a:spcAft>
                <a:spcPts val="0"/>
              </a:spcAft>
              <a:buSzPts val="1800"/>
              <a:buChar char="–"/>
              <a:defRPr>
                <a:latin typeface="Roboto"/>
                <a:ea typeface="Roboto"/>
                <a:cs typeface="Roboto"/>
                <a:sym typeface="Roboto"/>
              </a:defRPr>
            </a:lvl4pPr>
            <a:lvl5pPr marL="2286000" lvl="4" indent="-342900" algn="l">
              <a:spcBef>
                <a:spcPts val="360"/>
              </a:spcBef>
              <a:spcAft>
                <a:spcPts val="0"/>
              </a:spcAft>
              <a:buSzPts val="1800"/>
              <a:buChar char="»"/>
              <a:defRPr>
                <a:latin typeface="Roboto"/>
                <a:ea typeface="Roboto"/>
                <a:cs typeface="Roboto"/>
                <a:sym typeface="Roboto"/>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8" name="Google Shape;78;p13" descr="Nebraska_CMYK Uncoated.jpg"/>
          <p:cNvSpPr/>
          <p:nvPr/>
        </p:nvSpPr>
        <p:spPr>
          <a:xfrm>
            <a:off x="245533" y="4642291"/>
            <a:ext cx="1828800" cy="1066800"/>
          </a:xfrm>
          <a:prstGeom prst="rect">
            <a:avLst/>
          </a:prstGeom>
          <a:noFill/>
          <a:ln>
            <a:noFill/>
          </a:ln>
        </p:spPr>
      </p:sp>
      <p:sp>
        <p:nvSpPr>
          <p:cNvPr id="79" name="Google Shape;79;p13" descr="Nebraska_CMYK Uncoated.jpg"/>
          <p:cNvSpPr/>
          <p:nvPr/>
        </p:nvSpPr>
        <p:spPr>
          <a:xfrm>
            <a:off x="245533" y="4642291"/>
            <a:ext cx="1828800" cy="1066800"/>
          </a:xfrm>
          <a:prstGeom prst="rect">
            <a:avLst/>
          </a:prstGeom>
          <a:noFill/>
          <a:ln>
            <a:noFill/>
          </a:ln>
        </p:spPr>
      </p:sp>
      <p:sp>
        <p:nvSpPr>
          <p:cNvPr id="80" name="Google Shape;80;p13" descr="Nebraska_CMYK Uncoated.jpg"/>
          <p:cNvSpPr/>
          <p:nvPr/>
        </p:nvSpPr>
        <p:spPr>
          <a:xfrm>
            <a:off x="245533" y="4642291"/>
            <a:ext cx="1828800" cy="1066800"/>
          </a:xfrm>
          <a:prstGeom prst="rect">
            <a:avLst/>
          </a:prstGeom>
          <a:noFill/>
          <a:ln>
            <a:no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81"/>
        <p:cNvGrpSpPr/>
        <p:nvPr/>
      </p:nvGrpSpPr>
      <p:grpSpPr>
        <a:xfrm>
          <a:off x="0" y="0"/>
          <a:ext cx="0" cy="0"/>
          <a:chOff x="0" y="0"/>
          <a:chExt cx="0" cy="0"/>
        </a:xfrm>
      </p:grpSpPr>
      <p:sp>
        <p:nvSpPr>
          <p:cNvPr id="82" name="Google Shape;82;p14"/>
          <p:cNvSpPr/>
          <p:nvPr/>
        </p:nvSpPr>
        <p:spPr>
          <a:xfrm>
            <a:off x="-10160" y="3211324"/>
            <a:ext cx="9245600" cy="2593133"/>
          </a:xfrm>
          <a:custGeom>
            <a:avLst/>
            <a:gdLst/>
            <a:ahLst/>
            <a:cxnLst/>
            <a:rect l="l" t="t" r="r" b="b"/>
            <a:pathLst>
              <a:path w="9144000" h="2564636" extrusionOk="0">
                <a:moveTo>
                  <a:pt x="0" y="1219534"/>
                </a:moveTo>
                <a:cubicBezTo>
                  <a:pt x="894080" y="894414"/>
                  <a:pt x="3271520" y="-19986"/>
                  <a:pt x="9144000" y="334"/>
                </a:cubicBezTo>
                <a:lnTo>
                  <a:pt x="9144000" y="2564636"/>
                </a:lnTo>
                <a:lnTo>
                  <a:pt x="0" y="2564636"/>
                </a:lnTo>
                <a:lnTo>
                  <a:pt x="0" y="1219534"/>
                </a:lnTo>
                <a:close/>
              </a:path>
            </a:pathLst>
          </a:custGeom>
          <a:solidFill>
            <a:srgbClr val="00447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3" name="Google Shape;83;p14"/>
          <p:cNvSpPr txBox="1">
            <a:spLocks noGrp="1"/>
          </p:cNvSpPr>
          <p:nvPr>
            <p:ph type="ctrTitle"/>
          </p:nvPr>
        </p:nvSpPr>
        <p:spPr>
          <a:xfrm>
            <a:off x="685800" y="4369915"/>
            <a:ext cx="7772400" cy="1225021"/>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3200"/>
              <a:buFont typeface="Roboto"/>
              <a:buNone/>
              <a:defRPr b="1">
                <a:solidFill>
                  <a:srgbClr val="FFFFFF"/>
                </a:solidFill>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 name="Google Shape;84;p14" descr="National Tagline_RGB.jpg"/>
          <p:cNvSpPr/>
          <p:nvPr/>
        </p:nvSpPr>
        <p:spPr>
          <a:xfrm>
            <a:off x="1533144" y="492272"/>
            <a:ext cx="5833872" cy="2281402"/>
          </a:xfrm>
          <a:prstGeom prst="rect">
            <a:avLst/>
          </a:prstGeom>
          <a:noFill/>
          <a:ln>
            <a:noFill/>
          </a:ln>
        </p:spPr>
      </p:sp>
      <p:sp>
        <p:nvSpPr>
          <p:cNvPr id="85" name="Google Shape;85;p14"/>
          <p:cNvSpPr/>
          <p:nvPr/>
        </p:nvSpPr>
        <p:spPr>
          <a:xfrm>
            <a:off x="-10160" y="3211324"/>
            <a:ext cx="9245600" cy="2593133"/>
          </a:xfrm>
          <a:custGeom>
            <a:avLst/>
            <a:gdLst/>
            <a:ahLst/>
            <a:cxnLst/>
            <a:rect l="l" t="t" r="r" b="b"/>
            <a:pathLst>
              <a:path w="9144000" h="2564636" extrusionOk="0">
                <a:moveTo>
                  <a:pt x="0" y="1219534"/>
                </a:moveTo>
                <a:cubicBezTo>
                  <a:pt x="894080" y="894414"/>
                  <a:pt x="3271520" y="-19986"/>
                  <a:pt x="9144000" y="334"/>
                </a:cubicBezTo>
                <a:lnTo>
                  <a:pt x="9144000" y="2564636"/>
                </a:lnTo>
                <a:lnTo>
                  <a:pt x="0" y="2564636"/>
                </a:lnTo>
                <a:lnTo>
                  <a:pt x="0" y="1219534"/>
                </a:lnTo>
                <a:close/>
              </a:path>
            </a:pathLst>
          </a:custGeom>
          <a:solidFill>
            <a:srgbClr val="00447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6" name="Google Shape;86;p14" descr="National Tagline_RGB.jpg"/>
          <p:cNvSpPr/>
          <p:nvPr/>
        </p:nvSpPr>
        <p:spPr>
          <a:xfrm>
            <a:off x="1533144" y="492272"/>
            <a:ext cx="5833872" cy="2281402"/>
          </a:xfrm>
          <a:prstGeom prst="rect">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87"/>
        <p:cNvGrpSpPr/>
        <p:nvPr/>
      </p:nvGrpSpPr>
      <p:grpSpPr>
        <a:xfrm>
          <a:off x="0" y="0"/>
          <a:ext cx="0" cy="0"/>
          <a:chOff x="0" y="0"/>
          <a:chExt cx="0" cy="0"/>
        </a:xfrm>
      </p:grpSpPr>
      <p:sp>
        <p:nvSpPr>
          <p:cNvPr id="88" name="Google Shape;88;p15"/>
          <p:cNvSpPr/>
          <p:nvPr/>
        </p:nvSpPr>
        <p:spPr>
          <a:xfrm>
            <a:off x="-10160" y="3211324"/>
            <a:ext cx="9245600" cy="2593133"/>
          </a:xfrm>
          <a:custGeom>
            <a:avLst/>
            <a:gdLst/>
            <a:ahLst/>
            <a:cxnLst/>
            <a:rect l="l" t="t" r="r" b="b"/>
            <a:pathLst>
              <a:path w="9144000" h="2564636" extrusionOk="0">
                <a:moveTo>
                  <a:pt x="0" y="1219534"/>
                </a:moveTo>
                <a:cubicBezTo>
                  <a:pt x="894080" y="894414"/>
                  <a:pt x="3271520" y="-19986"/>
                  <a:pt x="9144000" y="334"/>
                </a:cubicBezTo>
                <a:lnTo>
                  <a:pt x="9144000" y="2564636"/>
                </a:lnTo>
                <a:lnTo>
                  <a:pt x="0" y="2564636"/>
                </a:lnTo>
                <a:lnTo>
                  <a:pt x="0" y="1219534"/>
                </a:lnTo>
                <a:close/>
              </a:path>
            </a:pathLst>
          </a:custGeom>
          <a:solidFill>
            <a:srgbClr val="00447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9" name="Google Shape;89;p15"/>
          <p:cNvSpPr txBox="1">
            <a:spLocks noGrp="1"/>
          </p:cNvSpPr>
          <p:nvPr>
            <p:ph type="ctrTitle"/>
          </p:nvPr>
        </p:nvSpPr>
        <p:spPr>
          <a:xfrm>
            <a:off x="685800" y="4369915"/>
            <a:ext cx="7772400" cy="1225021"/>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3200"/>
              <a:buFont typeface="Arial"/>
              <a:buNone/>
              <a:defRPr b="1">
                <a:solidFill>
                  <a:srgbClr val="FFFFFF"/>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 name="Google Shape;90;p15" descr="National Tagline_RGB.jpg"/>
          <p:cNvSpPr/>
          <p:nvPr/>
        </p:nvSpPr>
        <p:spPr>
          <a:xfrm>
            <a:off x="1533144" y="492272"/>
            <a:ext cx="5833872" cy="2281402"/>
          </a:xfrm>
          <a:prstGeom prst="rect">
            <a:avLst/>
          </a:prstGeom>
          <a:no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5"/>
        <p:cNvGrpSpPr/>
        <p:nvPr/>
      </p:nvGrpSpPr>
      <p:grpSpPr>
        <a:xfrm>
          <a:off x="0" y="0"/>
          <a:ext cx="0" cy="0"/>
          <a:chOff x="0" y="0"/>
          <a:chExt cx="0" cy="0"/>
        </a:xfrm>
      </p:grpSpPr>
      <p:sp>
        <p:nvSpPr>
          <p:cNvPr id="96" name="Google Shape;96;p17"/>
          <p:cNvSpPr/>
          <p:nvPr/>
        </p:nvSpPr>
        <p:spPr>
          <a:xfrm>
            <a:off x="0" y="-10160"/>
            <a:ext cx="9154160" cy="5725160"/>
          </a:xfrm>
          <a:prstGeom prst="rect">
            <a:avLst/>
          </a:prstGeom>
          <a:solidFill>
            <a:srgbClr val="00447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7" name="Google Shape;97;p17"/>
          <p:cNvSpPr txBox="1">
            <a:spLocks noGrp="1"/>
          </p:cNvSpPr>
          <p:nvPr>
            <p:ph type="title"/>
          </p:nvPr>
        </p:nvSpPr>
        <p:spPr>
          <a:xfrm>
            <a:off x="722313" y="2290659"/>
            <a:ext cx="7772400" cy="1135063"/>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Clr>
                <a:srgbClr val="FFFFFF"/>
              </a:buClr>
              <a:buSzPts val="3600"/>
              <a:buFont typeface="Roboto"/>
              <a:buNone/>
              <a:defRPr sz="3600" b="1" cap="none">
                <a:solidFill>
                  <a:srgbClr val="FFFFFF"/>
                </a:solidFill>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7"/>
          <p:cNvSpPr txBox="1">
            <a:spLocks noGrp="1"/>
          </p:cNvSpPr>
          <p:nvPr>
            <p:ph type="body" idx="1"/>
          </p:nvPr>
        </p:nvSpPr>
        <p:spPr>
          <a:xfrm>
            <a:off x="722313" y="542661"/>
            <a:ext cx="7772400" cy="1250156"/>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SzPts val="2000"/>
              <a:buNone/>
              <a:defRPr sz="2000">
                <a:solidFill>
                  <a:srgbClr val="FFFFFF"/>
                </a:solidFill>
                <a:latin typeface="Roboto"/>
                <a:ea typeface="Roboto"/>
                <a:cs typeface="Roboto"/>
                <a:sym typeface="Roboto"/>
              </a:defRPr>
            </a:lvl1pPr>
            <a:lvl2pPr marL="914400" lvl="1" indent="-228600" algn="l">
              <a:spcBef>
                <a:spcPts val="360"/>
              </a:spcBef>
              <a:spcAft>
                <a:spcPts val="0"/>
              </a:spcAft>
              <a:buSzPts val="1800"/>
              <a:buNone/>
              <a:defRPr sz="1800">
                <a:solidFill>
                  <a:srgbClr val="888888"/>
                </a:solidFill>
              </a:defRPr>
            </a:lvl2pPr>
            <a:lvl3pPr marL="1371600" lvl="2" indent="-228600" algn="l">
              <a:spcBef>
                <a:spcPts val="320"/>
              </a:spcBef>
              <a:spcAft>
                <a:spcPts val="0"/>
              </a:spcAft>
              <a:buSzPts val="1600"/>
              <a:buNone/>
              <a:defRPr sz="1600">
                <a:solidFill>
                  <a:srgbClr val="888888"/>
                </a:solidFill>
              </a:defRPr>
            </a:lvl3pPr>
            <a:lvl4pPr marL="1828800" lvl="3" indent="-228600" algn="l">
              <a:spcBef>
                <a:spcPts val="280"/>
              </a:spcBef>
              <a:spcAft>
                <a:spcPts val="0"/>
              </a:spcAft>
              <a:buSzPts val="1400"/>
              <a:buNone/>
              <a:defRPr sz="1400">
                <a:solidFill>
                  <a:srgbClr val="888888"/>
                </a:solidFill>
              </a:defRPr>
            </a:lvl4pPr>
            <a:lvl5pPr marL="2286000" lvl="4" indent="-228600" algn="l">
              <a:spcBef>
                <a:spcPts val="280"/>
              </a:spcBef>
              <a:spcAft>
                <a:spcPts val="0"/>
              </a:spcAft>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99" name="Google Shape;99;p17"/>
          <p:cNvSpPr/>
          <p:nvPr/>
        </p:nvSpPr>
        <p:spPr>
          <a:xfrm>
            <a:off x="0" y="-10160"/>
            <a:ext cx="9154160" cy="5725160"/>
          </a:xfrm>
          <a:prstGeom prst="rect">
            <a:avLst/>
          </a:prstGeom>
          <a:solidFill>
            <a:srgbClr val="00447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0" name="Google Shape;100;p17"/>
          <p:cNvSpPr/>
          <p:nvPr/>
        </p:nvSpPr>
        <p:spPr>
          <a:xfrm>
            <a:off x="0" y="-10160"/>
            <a:ext cx="9154160" cy="5725160"/>
          </a:xfrm>
          <a:prstGeom prst="rect">
            <a:avLst/>
          </a:prstGeom>
          <a:solidFill>
            <a:srgbClr val="00447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1"/>
        <p:cNvGrpSpPr/>
        <p:nvPr/>
      </p:nvGrpSpPr>
      <p:grpSpPr>
        <a:xfrm>
          <a:off x="0" y="0"/>
          <a:ext cx="0" cy="0"/>
          <a:chOff x="0" y="0"/>
          <a:chExt cx="0" cy="0"/>
        </a:xfrm>
      </p:grpSpPr>
      <p:sp>
        <p:nvSpPr>
          <p:cNvPr id="102" name="Google Shape;102;p18"/>
          <p:cNvSpPr txBox="1">
            <a:spLocks noGrp="1"/>
          </p:cNvSpPr>
          <p:nvPr>
            <p:ph type="title"/>
          </p:nvPr>
        </p:nvSpPr>
        <p:spPr>
          <a:xfrm>
            <a:off x="457200" y="228865"/>
            <a:ext cx="5575300" cy="9525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004473"/>
              </a:buClr>
              <a:buSzPts val="3200"/>
              <a:buFont typeface="Arial"/>
              <a:buNone/>
              <a:defRPr b="1" cap="none">
                <a:solidFill>
                  <a:srgbClr val="004473"/>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18"/>
          <p:cNvSpPr txBox="1">
            <a:spLocks noGrp="1"/>
          </p:cNvSpPr>
          <p:nvPr>
            <p:ph type="body" idx="1"/>
          </p:nvPr>
        </p:nvSpPr>
        <p:spPr>
          <a:xfrm>
            <a:off x="457200" y="1333500"/>
            <a:ext cx="8229600" cy="3771636"/>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SzPts val="2800"/>
              <a:buChar char="•"/>
              <a:defRPr>
                <a:latin typeface="Arial"/>
                <a:ea typeface="Arial"/>
                <a:cs typeface="Arial"/>
                <a:sym typeface="Arial"/>
              </a:defRPr>
            </a:lvl1pPr>
            <a:lvl2pPr marL="914400" lvl="1" indent="-381000" algn="l">
              <a:spcBef>
                <a:spcPts val="480"/>
              </a:spcBef>
              <a:spcAft>
                <a:spcPts val="0"/>
              </a:spcAft>
              <a:buSzPts val="2400"/>
              <a:buChar char="–"/>
              <a:defRPr>
                <a:latin typeface="Arial"/>
                <a:ea typeface="Arial"/>
                <a:cs typeface="Arial"/>
                <a:sym typeface="Arial"/>
              </a:defRPr>
            </a:lvl2pPr>
            <a:lvl3pPr marL="1371600" lvl="2" indent="-355600" algn="l">
              <a:spcBef>
                <a:spcPts val="400"/>
              </a:spcBef>
              <a:spcAft>
                <a:spcPts val="0"/>
              </a:spcAft>
              <a:buSzPts val="2000"/>
              <a:buChar char="•"/>
              <a:defRPr>
                <a:latin typeface="Arial"/>
                <a:ea typeface="Arial"/>
                <a:cs typeface="Arial"/>
                <a:sym typeface="Arial"/>
              </a:defRPr>
            </a:lvl3pPr>
            <a:lvl4pPr marL="1828800" lvl="3" indent="-342900" algn="l">
              <a:spcBef>
                <a:spcPts val="360"/>
              </a:spcBef>
              <a:spcAft>
                <a:spcPts val="0"/>
              </a:spcAft>
              <a:buSzPts val="1800"/>
              <a:buChar char="–"/>
              <a:defRPr>
                <a:latin typeface="Arial"/>
                <a:ea typeface="Arial"/>
                <a:cs typeface="Arial"/>
                <a:sym typeface="Arial"/>
              </a:defRPr>
            </a:lvl4pPr>
            <a:lvl5pPr marL="2286000" lvl="4" indent="-342900" algn="l">
              <a:spcBef>
                <a:spcPts val="360"/>
              </a:spcBef>
              <a:spcAft>
                <a:spcPts val="0"/>
              </a:spcAft>
              <a:buSzPts val="1800"/>
              <a:buChar char="»"/>
              <a:defRPr>
                <a:latin typeface="Arial"/>
                <a:ea typeface="Arial"/>
                <a:cs typeface="Arial"/>
                <a:sym typeface="Aria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04" name="Google Shape;104;p18" descr="Nebraska_CMYK Uncoated.jpg"/>
          <p:cNvSpPr/>
          <p:nvPr/>
        </p:nvSpPr>
        <p:spPr>
          <a:xfrm>
            <a:off x="6417733" y="114565"/>
            <a:ext cx="1828800" cy="1066800"/>
          </a:xfrm>
          <a:prstGeom prst="rect">
            <a:avLst/>
          </a:prstGeom>
          <a:noFill/>
          <a:ln>
            <a:noFill/>
          </a:ln>
        </p:spPr>
        <p:txBody>
          <a:bodyPr/>
          <a:lstStyle/>
          <a:p>
            <a:endParaRPr lang="en-US"/>
          </a:p>
        </p:txBody>
      </p:sp>
      <p:sp>
        <p:nvSpPr>
          <p:cNvPr id="105" name="Google Shape;105;p18"/>
          <p:cNvSpPr txBox="1"/>
          <p:nvPr/>
        </p:nvSpPr>
        <p:spPr>
          <a:xfrm>
            <a:off x="5351258" y="5334824"/>
            <a:ext cx="4001724" cy="23680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Please do not copy without permission.</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06"/>
        <p:cNvGrpSpPr/>
        <p:nvPr/>
      </p:nvGrpSpPr>
      <p:grpSpPr>
        <a:xfrm>
          <a:off x="0" y="0"/>
          <a:ext cx="0" cy="0"/>
          <a:chOff x="0" y="0"/>
          <a:chExt cx="0" cy="0"/>
        </a:xfrm>
      </p:grpSpPr>
      <p:sp>
        <p:nvSpPr>
          <p:cNvPr id="107" name="Google Shape;107;p19"/>
          <p:cNvSpPr/>
          <p:nvPr/>
        </p:nvSpPr>
        <p:spPr>
          <a:xfrm>
            <a:off x="-10160" y="3211324"/>
            <a:ext cx="9245600" cy="2593133"/>
          </a:xfrm>
          <a:custGeom>
            <a:avLst/>
            <a:gdLst/>
            <a:ahLst/>
            <a:cxnLst/>
            <a:rect l="l" t="t" r="r" b="b"/>
            <a:pathLst>
              <a:path w="9144000" h="2564636" extrusionOk="0">
                <a:moveTo>
                  <a:pt x="0" y="1219534"/>
                </a:moveTo>
                <a:cubicBezTo>
                  <a:pt x="894080" y="894414"/>
                  <a:pt x="3271520" y="-19986"/>
                  <a:pt x="9144000" y="334"/>
                </a:cubicBezTo>
                <a:lnTo>
                  <a:pt x="9144000" y="2564636"/>
                </a:lnTo>
                <a:lnTo>
                  <a:pt x="0" y="2564636"/>
                </a:lnTo>
                <a:lnTo>
                  <a:pt x="0" y="1219534"/>
                </a:lnTo>
                <a:close/>
              </a:path>
            </a:pathLst>
          </a:custGeom>
          <a:solidFill>
            <a:srgbClr val="00447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8" name="Google Shape;108;p19"/>
          <p:cNvSpPr txBox="1">
            <a:spLocks noGrp="1"/>
          </p:cNvSpPr>
          <p:nvPr>
            <p:ph type="ctrTitle"/>
          </p:nvPr>
        </p:nvSpPr>
        <p:spPr>
          <a:xfrm>
            <a:off x="685800" y="4369915"/>
            <a:ext cx="7772400" cy="1225021"/>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3200"/>
              <a:buFont typeface="Arial"/>
              <a:buNone/>
              <a:defRPr b="1">
                <a:solidFill>
                  <a:srgbClr val="FFFFFF"/>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9" name="Google Shape;109;p19" descr="National Tagline_RGB.jpg"/>
          <p:cNvSpPr/>
          <p:nvPr/>
        </p:nvSpPr>
        <p:spPr>
          <a:xfrm>
            <a:off x="1533144" y="492272"/>
            <a:ext cx="5833872" cy="2281402"/>
          </a:xfrm>
          <a:prstGeom prst="rect">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0"/>
        <p:cNvGrpSpPr/>
        <p:nvPr/>
      </p:nvGrpSpPr>
      <p:grpSpPr>
        <a:xfrm>
          <a:off x="0" y="0"/>
          <a:ext cx="0" cy="0"/>
          <a:chOff x="0" y="0"/>
          <a:chExt cx="0" cy="0"/>
        </a:xfrm>
      </p:grpSpPr>
      <p:sp>
        <p:nvSpPr>
          <p:cNvPr id="111" name="Google Shape;111;p20"/>
          <p:cNvSpPr txBox="1">
            <a:spLocks noGrp="1"/>
          </p:cNvSpPr>
          <p:nvPr>
            <p:ph type="title"/>
          </p:nvPr>
        </p:nvSpPr>
        <p:spPr>
          <a:xfrm>
            <a:off x="457200" y="228865"/>
            <a:ext cx="8229600" cy="9525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004473"/>
              </a:buClr>
              <a:buSzPts val="3200"/>
              <a:buFont typeface="Roboto"/>
              <a:buNone/>
              <a:defRPr>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20"/>
          <p:cNvSpPr txBox="1">
            <a:spLocks noGrp="1"/>
          </p:cNvSpPr>
          <p:nvPr>
            <p:ph type="body" idx="1"/>
          </p:nvPr>
        </p:nvSpPr>
        <p:spPr>
          <a:xfrm>
            <a:off x="457200" y="1333500"/>
            <a:ext cx="4038600" cy="3771636"/>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SzPts val="2800"/>
              <a:buChar char="•"/>
              <a:defRPr sz="2800">
                <a:latin typeface="Roboto"/>
                <a:ea typeface="Roboto"/>
                <a:cs typeface="Roboto"/>
                <a:sym typeface="Roboto"/>
              </a:defRPr>
            </a:lvl1pPr>
            <a:lvl2pPr marL="914400" lvl="1" indent="-381000" algn="l">
              <a:spcBef>
                <a:spcPts val="480"/>
              </a:spcBef>
              <a:spcAft>
                <a:spcPts val="0"/>
              </a:spcAft>
              <a:buSzPts val="2400"/>
              <a:buChar char="–"/>
              <a:defRPr sz="2400">
                <a:latin typeface="Roboto"/>
                <a:ea typeface="Roboto"/>
                <a:cs typeface="Roboto"/>
                <a:sym typeface="Roboto"/>
              </a:defRPr>
            </a:lvl2pPr>
            <a:lvl3pPr marL="1371600" lvl="2" indent="-355600" algn="l">
              <a:spcBef>
                <a:spcPts val="400"/>
              </a:spcBef>
              <a:spcAft>
                <a:spcPts val="0"/>
              </a:spcAft>
              <a:buSzPts val="2000"/>
              <a:buChar char="•"/>
              <a:defRPr sz="2000">
                <a:latin typeface="Roboto"/>
                <a:ea typeface="Roboto"/>
                <a:cs typeface="Roboto"/>
                <a:sym typeface="Roboto"/>
              </a:defRPr>
            </a:lvl3pPr>
            <a:lvl4pPr marL="1828800" lvl="3" indent="-342900" algn="l">
              <a:spcBef>
                <a:spcPts val="360"/>
              </a:spcBef>
              <a:spcAft>
                <a:spcPts val="0"/>
              </a:spcAft>
              <a:buSzPts val="1800"/>
              <a:buChar char="–"/>
              <a:defRPr sz="1800">
                <a:latin typeface="Roboto"/>
                <a:ea typeface="Roboto"/>
                <a:cs typeface="Roboto"/>
                <a:sym typeface="Roboto"/>
              </a:defRPr>
            </a:lvl4pPr>
            <a:lvl5pPr marL="2286000" lvl="4" indent="-342900" algn="l">
              <a:spcBef>
                <a:spcPts val="360"/>
              </a:spcBef>
              <a:spcAft>
                <a:spcPts val="0"/>
              </a:spcAft>
              <a:buSzPts val="1800"/>
              <a:buChar char="»"/>
              <a:defRPr sz="1800">
                <a:latin typeface="Roboto"/>
                <a:ea typeface="Roboto"/>
                <a:cs typeface="Roboto"/>
                <a:sym typeface="Roboto"/>
              </a:defRPr>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13" name="Google Shape;113;p20"/>
          <p:cNvSpPr txBox="1">
            <a:spLocks noGrp="1"/>
          </p:cNvSpPr>
          <p:nvPr>
            <p:ph type="body" idx="2"/>
          </p:nvPr>
        </p:nvSpPr>
        <p:spPr>
          <a:xfrm>
            <a:off x="4648200" y="1333500"/>
            <a:ext cx="4038600" cy="3771636"/>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SzPts val="2800"/>
              <a:buChar char="•"/>
              <a:defRPr sz="2800">
                <a:latin typeface="Roboto"/>
                <a:ea typeface="Roboto"/>
                <a:cs typeface="Roboto"/>
                <a:sym typeface="Roboto"/>
              </a:defRPr>
            </a:lvl1pPr>
            <a:lvl2pPr marL="914400" lvl="1" indent="-381000" algn="l">
              <a:spcBef>
                <a:spcPts val="480"/>
              </a:spcBef>
              <a:spcAft>
                <a:spcPts val="0"/>
              </a:spcAft>
              <a:buSzPts val="2400"/>
              <a:buChar char="–"/>
              <a:defRPr sz="2400">
                <a:latin typeface="Roboto"/>
                <a:ea typeface="Roboto"/>
                <a:cs typeface="Roboto"/>
                <a:sym typeface="Roboto"/>
              </a:defRPr>
            </a:lvl2pPr>
            <a:lvl3pPr marL="1371600" lvl="2" indent="-355600" algn="l">
              <a:spcBef>
                <a:spcPts val="400"/>
              </a:spcBef>
              <a:spcAft>
                <a:spcPts val="0"/>
              </a:spcAft>
              <a:buSzPts val="2000"/>
              <a:buChar char="•"/>
              <a:defRPr sz="2000">
                <a:latin typeface="Roboto"/>
                <a:ea typeface="Roboto"/>
                <a:cs typeface="Roboto"/>
                <a:sym typeface="Roboto"/>
              </a:defRPr>
            </a:lvl3pPr>
            <a:lvl4pPr marL="1828800" lvl="3" indent="-342900" algn="l">
              <a:spcBef>
                <a:spcPts val="360"/>
              </a:spcBef>
              <a:spcAft>
                <a:spcPts val="0"/>
              </a:spcAft>
              <a:buSzPts val="1800"/>
              <a:buChar char="–"/>
              <a:defRPr sz="1800">
                <a:latin typeface="Roboto"/>
                <a:ea typeface="Roboto"/>
                <a:cs typeface="Roboto"/>
                <a:sym typeface="Roboto"/>
              </a:defRPr>
            </a:lvl4pPr>
            <a:lvl5pPr marL="2286000" lvl="4" indent="-342900" algn="l">
              <a:spcBef>
                <a:spcPts val="360"/>
              </a:spcBef>
              <a:spcAft>
                <a:spcPts val="0"/>
              </a:spcAft>
              <a:buSzPts val="1800"/>
              <a:buChar char="»"/>
              <a:defRPr sz="1800">
                <a:latin typeface="Roboto"/>
                <a:ea typeface="Roboto"/>
                <a:cs typeface="Roboto"/>
                <a:sym typeface="Roboto"/>
              </a:defRPr>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14" name="Google Shape;114;p20" descr="Nebraska_CMYK Uncoated.jpg"/>
          <p:cNvSpPr/>
          <p:nvPr/>
        </p:nvSpPr>
        <p:spPr>
          <a:xfrm>
            <a:off x="245533" y="4642291"/>
            <a:ext cx="1828800" cy="1066800"/>
          </a:xfrm>
          <a:prstGeom prst="rect">
            <a:avLst/>
          </a:prstGeom>
          <a:noFill/>
          <a:ln>
            <a:noFill/>
          </a:ln>
        </p:spPr>
      </p:sp>
      <p:sp>
        <p:nvSpPr>
          <p:cNvPr id="115" name="Google Shape;115;p20" descr="Nebraska_CMYK Uncoated.jpg"/>
          <p:cNvSpPr/>
          <p:nvPr/>
        </p:nvSpPr>
        <p:spPr>
          <a:xfrm>
            <a:off x="245533" y="4642291"/>
            <a:ext cx="1828800" cy="1066800"/>
          </a:xfrm>
          <a:prstGeom prst="rect">
            <a:avLst/>
          </a:prstGeom>
          <a:noFill/>
          <a:ln>
            <a:noFill/>
          </a:ln>
        </p:spPr>
      </p:sp>
      <p:sp>
        <p:nvSpPr>
          <p:cNvPr id="116" name="Google Shape;116;p20" descr="Nebraska_CMYK Uncoated.jpg"/>
          <p:cNvSpPr/>
          <p:nvPr/>
        </p:nvSpPr>
        <p:spPr>
          <a:xfrm>
            <a:off x="245533" y="4642291"/>
            <a:ext cx="1828800" cy="1066800"/>
          </a:xfrm>
          <a:prstGeom prst="rect">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7"/>
        <p:cNvGrpSpPr/>
        <p:nvPr/>
      </p:nvGrpSpPr>
      <p:grpSpPr>
        <a:xfrm>
          <a:off x="0" y="0"/>
          <a:ext cx="0" cy="0"/>
          <a:chOff x="0" y="0"/>
          <a:chExt cx="0" cy="0"/>
        </a:xfrm>
      </p:grpSpPr>
      <p:sp>
        <p:nvSpPr>
          <p:cNvPr id="118" name="Google Shape;118;p21"/>
          <p:cNvSpPr txBox="1">
            <a:spLocks noGrp="1"/>
          </p:cNvSpPr>
          <p:nvPr>
            <p:ph type="title"/>
          </p:nvPr>
        </p:nvSpPr>
        <p:spPr>
          <a:xfrm>
            <a:off x="457200" y="228865"/>
            <a:ext cx="5664200" cy="9525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004473"/>
              </a:buClr>
              <a:buSzPts val="3200"/>
              <a:buFont typeface="Arial"/>
              <a:buNone/>
              <a:defRPr cap="none">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21"/>
          <p:cNvSpPr txBox="1">
            <a:spLocks noGrp="1"/>
          </p:cNvSpPr>
          <p:nvPr>
            <p:ph type="body" idx="1"/>
          </p:nvPr>
        </p:nvSpPr>
        <p:spPr>
          <a:xfrm>
            <a:off x="457200" y="1279263"/>
            <a:ext cx="4040188" cy="533135"/>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SzPts val="2000"/>
              <a:buNone/>
              <a:defRPr sz="2000" b="1">
                <a:latin typeface="Arial"/>
                <a:ea typeface="Arial"/>
                <a:cs typeface="Arial"/>
                <a:sym typeface="Arial"/>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20" name="Google Shape;120;p21"/>
          <p:cNvSpPr txBox="1">
            <a:spLocks noGrp="1"/>
          </p:cNvSpPr>
          <p:nvPr>
            <p:ph type="body" idx="2"/>
          </p:nvPr>
        </p:nvSpPr>
        <p:spPr>
          <a:xfrm>
            <a:off x="457200" y="1812396"/>
            <a:ext cx="4040188" cy="3292740"/>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SzPts val="2400"/>
              <a:buChar char="•"/>
              <a:defRPr sz="2400">
                <a:latin typeface="Arial"/>
                <a:ea typeface="Arial"/>
                <a:cs typeface="Arial"/>
                <a:sym typeface="Arial"/>
              </a:defRPr>
            </a:lvl1pPr>
            <a:lvl2pPr marL="914400" lvl="1" indent="-355600" algn="l">
              <a:spcBef>
                <a:spcPts val="400"/>
              </a:spcBef>
              <a:spcAft>
                <a:spcPts val="0"/>
              </a:spcAft>
              <a:buSzPts val="2000"/>
              <a:buChar char="–"/>
              <a:defRPr sz="2000">
                <a:latin typeface="Arial"/>
                <a:ea typeface="Arial"/>
                <a:cs typeface="Arial"/>
                <a:sym typeface="Arial"/>
              </a:defRPr>
            </a:lvl2pPr>
            <a:lvl3pPr marL="1371600" lvl="2" indent="-342900" algn="l">
              <a:spcBef>
                <a:spcPts val="360"/>
              </a:spcBef>
              <a:spcAft>
                <a:spcPts val="0"/>
              </a:spcAft>
              <a:buSzPts val="1800"/>
              <a:buChar char="•"/>
              <a:defRPr sz="1800">
                <a:latin typeface="Arial"/>
                <a:ea typeface="Arial"/>
                <a:cs typeface="Arial"/>
                <a:sym typeface="Arial"/>
              </a:defRPr>
            </a:lvl3pPr>
            <a:lvl4pPr marL="1828800" lvl="3" indent="-330200" algn="l">
              <a:spcBef>
                <a:spcPts val="320"/>
              </a:spcBef>
              <a:spcAft>
                <a:spcPts val="0"/>
              </a:spcAft>
              <a:buSzPts val="1600"/>
              <a:buChar char="–"/>
              <a:defRPr sz="1600">
                <a:latin typeface="Arial"/>
                <a:ea typeface="Arial"/>
                <a:cs typeface="Arial"/>
                <a:sym typeface="Arial"/>
              </a:defRPr>
            </a:lvl4pPr>
            <a:lvl5pPr marL="2286000" lvl="4" indent="-330200" algn="l">
              <a:spcBef>
                <a:spcPts val="320"/>
              </a:spcBef>
              <a:spcAft>
                <a:spcPts val="0"/>
              </a:spcAft>
              <a:buSzPts val="1600"/>
              <a:buChar char="»"/>
              <a:defRPr sz="1600">
                <a:latin typeface="Arial"/>
                <a:ea typeface="Arial"/>
                <a:cs typeface="Arial"/>
                <a:sym typeface="Arial"/>
              </a:defRPr>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21" name="Google Shape;121;p21"/>
          <p:cNvSpPr txBox="1">
            <a:spLocks noGrp="1"/>
          </p:cNvSpPr>
          <p:nvPr>
            <p:ph type="body" idx="3"/>
          </p:nvPr>
        </p:nvSpPr>
        <p:spPr>
          <a:xfrm>
            <a:off x="4645033" y="1279263"/>
            <a:ext cx="4041775" cy="533135"/>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SzPts val="2000"/>
              <a:buNone/>
              <a:defRPr sz="2000" b="1">
                <a:latin typeface="Arial"/>
                <a:ea typeface="Arial"/>
                <a:cs typeface="Arial"/>
                <a:sym typeface="Arial"/>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22" name="Google Shape;122;p21"/>
          <p:cNvSpPr txBox="1">
            <a:spLocks noGrp="1"/>
          </p:cNvSpPr>
          <p:nvPr>
            <p:ph type="body" idx="4"/>
          </p:nvPr>
        </p:nvSpPr>
        <p:spPr>
          <a:xfrm>
            <a:off x="4645033" y="1812396"/>
            <a:ext cx="4041775" cy="3292740"/>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SzPts val="2400"/>
              <a:buChar char="•"/>
              <a:defRPr sz="2400">
                <a:latin typeface="Arial"/>
                <a:ea typeface="Arial"/>
                <a:cs typeface="Arial"/>
                <a:sym typeface="Arial"/>
              </a:defRPr>
            </a:lvl1pPr>
            <a:lvl2pPr marL="914400" lvl="1" indent="-355600" algn="l">
              <a:spcBef>
                <a:spcPts val="400"/>
              </a:spcBef>
              <a:spcAft>
                <a:spcPts val="0"/>
              </a:spcAft>
              <a:buSzPts val="2000"/>
              <a:buChar char="–"/>
              <a:defRPr sz="2000">
                <a:latin typeface="Arial"/>
                <a:ea typeface="Arial"/>
                <a:cs typeface="Arial"/>
                <a:sym typeface="Arial"/>
              </a:defRPr>
            </a:lvl2pPr>
            <a:lvl3pPr marL="1371600" lvl="2" indent="-342900" algn="l">
              <a:spcBef>
                <a:spcPts val="360"/>
              </a:spcBef>
              <a:spcAft>
                <a:spcPts val="0"/>
              </a:spcAft>
              <a:buSzPts val="1800"/>
              <a:buChar char="•"/>
              <a:defRPr sz="1800">
                <a:latin typeface="Arial"/>
                <a:ea typeface="Arial"/>
                <a:cs typeface="Arial"/>
                <a:sym typeface="Arial"/>
              </a:defRPr>
            </a:lvl3pPr>
            <a:lvl4pPr marL="1828800" lvl="3" indent="-330200" algn="l">
              <a:spcBef>
                <a:spcPts val="320"/>
              </a:spcBef>
              <a:spcAft>
                <a:spcPts val="0"/>
              </a:spcAft>
              <a:buSzPts val="1600"/>
              <a:buChar char="–"/>
              <a:defRPr sz="1600">
                <a:latin typeface="Arial"/>
                <a:ea typeface="Arial"/>
                <a:cs typeface="Arial"/>
                <a:sym typeface="Arial"/>
              </a:defRPr>
            </a:lvl4pPr>
            <a:lvl5pPr marL="2286000" lvl="4" indent="-330200" algn="l">
              <a:spcBef>
                <a:spcPts val="320"/>
              </a:spcBef>
              <a:spcAft>
                <a:spcPts val="0"/>
              </a:spcAft>
              <a:buSzPts val="1600"/>
              <a:buChar char="»"/>
              <a:defRPr sz="1600">
                <a:latin typeface="Arial"/>
                <a:ea typeface="Arial"/>
                <a:cs typeface="Arial"/>
                <a:sym typeface="Arial"/>
              </a:defRPr>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23" name="Google Shape;123;p21" descr="Nebraska_CMYK Uncoated.jpg"/>
          <p:cNvSpPr/>
          <p:nvPr/>
        </p:nvSpPr>
        <p:spPr>
          <a:xfrm>
            <a:off x="6375408" y="114565"/>
            <a:ext cx="1828800" cy="1066800"/>
          </a:xfrm>
          <a:prstGeom prst="rect">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4"/>
        <p:cNvGrpSpPr/>
        <p:nvPr/>
      </p:nvGrpSpPr>
      <p:grpSpPr>
        <a:xfrm>
          <a:off x="0" y="0"/>
          <a:ext cx="0" cy="0"/>
          <a:chOff x="0" y="0"/>
          <a:chExt cx="0" cy="0"/>
        </a:xfrm>
      </p:grpSpPr>
      <p:sp>
        <p:nvSpPr>
          <p:cNvPr id="125" name="Google Shape;125;p22"/>
          <p:cNvSpPr txBox="1">
            <a:spLocks noGrp="1"/>
          </p:cNvSpPr>
          <p:nvPr>
            <p:ph type="title"/>
          </p:nvPr>
        </p:nvSpPr>
        <p:spPr>
          <a:xfrm>
            <a:off x="457200" y="228865"/>
            <a:ext cx="8229600" cy="9525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004473"/>
              </a:buClr>
              <a:buSzPts val="3200"/>
              <a:buFont typeface="Roboto"/>
              <a:buNone/>
              <a:defRPr>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22" descr="Nebraska_CMYK Uncoated.jpg"/>
          <p:cNvSpPr/>
          <p:nvPr/>
        </p:nvSpPr>
        <p:spPr>
          <a:xfrm>
            <a:off x="245533" y="4642291"/>
            <a:ext cx="1828800" cy="1066800"/>
          </a:xfrm>
          <a:prstGeom prst="rect">
            <a:avLst/>
          </a:prstGeom>
          <a:noFill/>
          <a:ln>
            <a:noFill/>
          </a:ln>
        </p:spPr>
      </p:sp>
      <p:sp>
        <p:nvSpPr>
          <p:cNvPr id="127" name="Google Shape;127;p22" descr="Nebraska_CMYK Uncoated.jpg"/>
          <p:cNvSpPr/>
          <p:nvPr/>
        </p:nvSpPr>
        <p:spPr>
          <a:xfrm>
            <a:off x="245533" y="4642291"/>
            <a:ext cx="1828800" cy="1066800"/>
          </a:xfrm>
          <a:prstGeom prst="rect">
            <a:avLst/>
          </a:prstGeom>
          <a:noFill/>
          <a:ln>
            <a:noFill/>
          </a:ln>
        </p:spPr>
      </p:sp>
      <p:sp>
        <p:nvSpPr>
          <p:cNvPr id="128" name="Google Shape;128;p22" descr="Nebraska_CMYK Uncoated.jpg"/>
          <p:cNvSpPr/>
          <p:nvPr/>
        </p:nvSpPr>
        <p:spPr>
          <a:xfrm>
            <a:off x="245533" y="4642291"/>
            <a:ext cx="1828800" cy="1066800"/>
          </a:xfrm>
          <a:prstGeom prst="rect">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9"/>
        <p:cNvGrpSpPr/>
        <p:nvPr/>
      </p:nvGrpSpPr>
      <p:grpSpPr>
        <a:xfrm>
          <a:off x="0" y="0"/>
          <a:ext cx="0" cy="0"/>
          <a:chOff x="0" y="0"/>
          <a:chExt cx="0" cy="0"/>
        </a:xfrm>
      </p:grpSpPr>
      <p:sp>
        <p:nvSpPr>
          <p:cNvPr id="130" name="Google Shape;130;p23" descr="Nebraska_CMYK Uncoated.jpg"/>
          <p:cNvSpPr/>
          <p:nvPr/>
        </p:nvSpPr>
        <p:spPr>
          <a:xfrm>
            <a:off x="245533" y="4642291"/>
            <a:ext cx="1828800" cy="1066800"/>
          </a:xfrm>
          <a:prstGeom prst="rect">
            <a:avLst/>
          </a:prstGeom>
          <a:noFill/>
          <a:ln>
            <a:noFill/>
          </a:ln>
        </p:spPr>
      </p:sp>
      <p:sp>
        <p:nvSpPr>
          <p:cNvPr id="131" name="Google Shape;131;p23" descr="Nebraska_CMYK Uncoated.jpg"/>
          <p:cNvSpPr/>
          <p:nvPr/>
        </p:nvSpPr>
        <p:spPr>
          <a:xfrm>
            <a:off x="245533" y="4642291"/>
            <a:ext cx="1828800" cy="1066800"/>
          </a:xfrm>
          <a:prstGeom prst="rect">
            <a:avLst/>
          </a:prstGeom>
          <a:noFill/>
          <a:ln>
            <a:noFill/>
          </a:ln>
        </p:spPr>
      </p:sp>
      <p:sp>
        <p:nvSpPr>
          <p:cNvPr id="132" name="Google Shape;132;p23" descr="Nebraska_CMYK Uncoated.jpg"/>
          <p:cNvSpPr/>
          <p:nvPr/>
        </p:nvSpPr>
        <p:spPr>
          <a:xfrm>
            <a:off x="245533" y="4642291"/>
            <a:ext cx="1828800" cy="1066800"/>
          </a:xfrm>
          <a:prstGeom prst="rect">
            <a:avLst/>
          </a:prstGeom>
          <a:no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3"/>
        <p:cNvGrpSpPr/>
        <p:nvPr/>
      </p:nvGrpSpPr>
      <p:grpSpPr>
        <a:xfrm>
          <a:off x="0" y="0"/>
          <a:ext cx="0" cy="0"/>
          <a:chOff x="0" y="0"/>
          <a:chExt cx="0" cy="0"/>
        </a:xfrm>
      </p:grpSpPr>
      <p:sp>
        <p:nvSpPr>
          <p:cNvPr id="134" name="Google Shape;134;p24"/>
          <p:cNvSpPr txBox="1">
            <a:spLocks noGrp="1"/>
          </p:cNvSpPr>
          <p:nvPr>
            <p:ph type="title"/>
          </p:nvPr>
        </p:nvSpPr>
        <p:spPr>
          <a:xfrm>
            <a:off x="457219" y="227543"/>
            <a:ext cx="3008313" cy="968375"/>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004473"/>
              </a:buClr>
              <a:buSzPts val="2000"/>
              <a:buFont typeface="Roboto"/>
              <a:buNone/>
              <a:defRPr sz="2000" b="1">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24"/>
          <p:cNvSpPr txBox="1">
            <a:spLocks noGrp="1"/>
          </p:cNvSpPr>
          <p:nvPr>
            <p:ph type="body" idx="1"/>
          </p:nvPr>
        </p:nvSpPr>
        <p:spPr>
          <a:xfrm>
            <a:off x="3575050" y="227542"/>
            <a:ext cx="5111750" cy="4877594"/>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SzPts val="3200"/>
              <a:buChar char="•"/>
              <a:defRPr sz="3200">
                <a:latin typeface="Roboto"/>
                <a:ea typeface="Roboto"/>
                <a:cs typeface="Roboto"/>
                <a:sym typeface="Roboto"/>
              </a:defRPr>
            </a:lvl1pPr>
            <a:lvl2pPr marL="914400" lvl="1" indent="-406400" algn="l">
              <a:spcBef>
                <a:spcPts val="560"/>
              </a:spcBef>
              <a:spcAft>
                <a:spcPts val="0"/>
              </a:spcAft>
              <a:buSzPts val="2800"/>
              <a:buChar char="–"/>
              <a:defRPr sz="2800">
                <a:latin typeface="Roboto"/>
                <a:ea typeface="Roboto"/>
                <a:cs typeface="Roboto"/>
                <a:sym typeface="Roboto"/>
              </a:defRPr>
            </a:lvl2pPr>
            <a:lvl3pPr marL="1371600" lvl="2" indent="-381000" algn="l">
              <a:spcBef>
                <a:spcPts val="480"/>
              </a:spcBef>
              <a:spcAft>
                <a:spcPts val="0"/>
              </a:spcAft>
              <a:buSzPts val="2400"/>
              <a:buChar char="•"/>
              <a:defRPr sz="2400">
                <a:latin typeface="Roboto"/>
                <a:ea typeface="Roboto"/>
                <a:cs typeface="Roboto"/>
                <a:sym typeface="Roboto"/>
              </a:defRPr>
            </a:lvl3pPr>
            <a:lvl4pPr marL="1828800" lvl="3" indent="-355600" algn="l">
              <a:spcBef>
                <a:spcPts val="400"/>
              </a:spcBef>
              <a:spcAft>
                <a:spcPts val="0"/>
              </a:spcAft>
              <a:buSzPts val="2000"/>
              <a:buChar char="–"/>
              <a:defRPr sz="2000">
                <a:latin typeface="Roboto"/>
                <a:ea typeface="Roboto"/>
                <a:cs typeface="Roboto"/>
                <a:sym typeface="Roboto"/>
              </a:defRPr>
            </a:lvl4pPr>
            <a:lvl5pPr marL="2286000" lvl="4" indent="-355600" algn="l">
              <a:spcBef>
                <a:spcPts val="400"/>
              </a:spcBef>
              <a:spcAft>
                <a:spcPts val="0"/>
              </a:spcAft>
              <a:buSzPts val="2000"/>
              <a:buChar char="»"/>
              <a:defRPr sz="2000">
                <a:latin typeface="Roboto"/>
                <a:ea typeface="Roboto"/>
                <a:cs typeface="Roboto"/>
                <a:sym typeface="Roboto"/>
              </a:defRPr>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36" name="Google Shape;136;p24"/>
          <p:cNvSpPr txBox="1">
            <a:spLocks noGrp="1"/>
          </p:cNvSpPr>
          <p:nvPr>
            <p:ph type="body" idx="2"/>
          </p:nvPr>
        </p:nvSpPr>
        <p:spPr>
          <a:xfrm>
            <a:off x="457219" y="1195920"/>
            <a:ext cx="3008313" cy="3909219"/>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SzPts val="1400"/>
              <a:buNone/>
              <a:defRPr sz="1400">
                <a:latin typeface="Roboto"/>
                <a:ea typeface="Roboto"/>
                <a:cs typeface="Roboto"/>
                <a:sym typeface="Roboto"/>
              </a:defRPr>
            </a:lvl1pPr>
            <a:lvl2pPr marL="914400" lvl="1" indent="-228600" algn="l">
              <a:spcBef>
                <a:spcPts val="24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37" name="Google Shape;137;p24" descr="Nebraska_CMYK Uncoated.jpg"/>
          <p:cNvSpPr/>
          <p:nvPr/>
        </p:nvSpPr>
        <p:spPr>
          <a:xfrm>
            <a:off x="245533" y="4642291"/>
            <a:ext cx="1828800" cy="1066800"/>
          </a:xfrm>
          <a:prstGeom prst="rect">
            <a:avLst/>
          </a:prstGeom>
          <a:noFill/>
          <a:ln>
            <a:noFill/>
          </a:ln>
        </p:spPr>
      </p:sp>
      <p:sp>
        <p:nvSpPr>
          <p:cNvPr id="138" name="Google Shape;138;p24" descr="Nebraska_CMYK Uncoated.jpg"/>
          <p:cNvSpPr/>
          <p:nvPr/>
        </p:nvSpPr>
        <p:spPr>
          <a:xfrm>
            <a:off x="245533" y="4642291"/>
            <a:ext cx="1828800" cy="1066800"/>
          </a:xfrm>
          <a:prstGeom prst="rect">
            <a:avLst/>
          </a:prstGeom>
          <a:noFill/>
          <a:ln>
            <a:noFill/>
          </a:ln>
        </p:spPr>
      </p:sp>
      <p:sp>
        <p:nvSpPr>
          <p:cNvPr id="139" name="Google Shape;139;p24" descr="Nebraska_CMYK Uncoated.jpg"/>
          <p:cNvSpPr/>
          <p:nvPr/>
        </p:nvSpPr>
        <p:spPr>
          <a:xfrm>
            <a:off x="245533" y="4642291"/>
            <a:ext cx="1828800" cy="1066800"/>
          </a:xfrm>
          <a:prstGeom prst="rect">
            <a:avLst/>
          </a:prstGeom>
          <a:no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0"/>
        <p:cNvGrpSpPr/>
        <p:nvPr/>
      </p:nvGrpSpPr>
      <p:grpSpPr>
        <a:xfrm>
          <a:off x="0" y="0"/>
          <a:ext cx="0" cy="0"/>
          <a:chOff x="0" y="0"/>
          <a:chExt cx="0" cy="0"/>
        </a:xfrm>
      </p:grpSpPr>
      <p:sp>
        <p:nvSpPr>
          <p:cNvPr id="141" name="Google Shape;141;p25"/>
          <p:cNvSpPr txBox="1">
            <a:spLocks noGrp="1"/>
          </p:cNvSpPr>
          <p:nvPr>
            <p:ph type="title"/>
          </p:nvPr>
        </p:nvSpPr>
        <p:spPr>
          <a:xfrm>
            <a:off x="1792288" y="4000500"/>
            <a:ext cx="5486400" cy="472282"/>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004473"/>
              </a:buClr>
              <a:buSzPts val="2000"/>
              <a:buFont typeface="Roboto"/>
              <a:buNone/>
              <a:defRPr sz="2000" b="1">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25"/>
          <p:cNvSpPr>
            <a:spLocks noGrp="1"/>
          </p:cNvSpPr>
          <p:nvPr>
            <p:ph type="pic" idx="2"/>
          </p:nvPr>
        </p:nvSpPr>
        <p:spPr>
          <a:xfrm>
            <a:off x="1792288" y="510646"/>
            <a:ext cx="5486400" cy="3429000"/>
          </a:xfrm>
          <a:prstGeom prst="rect">
            <a:avLst/>
          </a:prstGeom>
          <a:noFill/>
          <a:ln>
            <a:noFill/>
          </a:ln>
        </p:spPr>
      </p:sp>
      <p:sp>
        <p:nvSpPr>
          <p:cNvPr id="143" name="Google Shape;143;p25"/>
          <p:cNvSpPr txBox="1">
            <a:spLocks noGrp="1"/>
          </p:cNvSpPr>
          <p:nvPr>
            <p:ph type="body" idx="1"/>
          </p:nvPr>
        </p:nvSpPr>
        <p:spPr>
          <a:xfrm>
            <a:off x="1792288" y="4472782"/>
            <a:ext cx="5486400" cy="670718"/>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SzPts val="1400"/>
              <a:buNone/>
              <a:defRPr sz="1400">
                <a:latin typeface="Roboto"/>
                <a:ea typeface="Roboto"/>
                <a:cs typeface="Roboto"/>
                <a:sym typeface="Roboto"/>
              </a:defRPr>
            </a:lvl1pPr>
            <a:lvl2pPr marL="914400" lvl="1" indent="-228600" algn="l">
              <a:spcBef>
                <a:spcPts val="24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44" name="Google Shape;144;p25" descr="Nebraska_CMYK Uncoated.jpg"/>
          <p:cNvSpPr/>
          <p:nvPr/>
        </p:nvSpPr>
        <p:spPr>
          <a:xfrm>
            <a:off x="245533" y="4642291"/>
            <a:ext cx="1828800" cy="1066800"/>
          </a:xfrm>
          <a:prstGeom prst="rect">
            <a:avLst/>
          </a:prstGeom>
          <a:noFill/>
          <a:ln>
            <a:noFill/>
          </a:ln>
        </p:spPr>
      </p:sp>
      <p:sp>
        <p:nvSpPr>
          <p:cNvPr id="145" name="Google Shape;145;p25" descr="Nebraska_CMYK Uncoated.jpg"/>
          <p:cNvSpPr/>
          <p:nvPr/>
        </p:nvSpPr>
        <p:spPr>
          <a:xfrm>
            <a:off x="245533" y="4642291"/>
            <a:ext cx="1828800" cy="1066800"/>
          </a:xfrm>
          <a:prstGeom prst="rect">
            <a:avLst/>
          </a:prstGeom>
          <a:noFill/>
          <a:ln>
            <a:noFill/>
          </a:ln>
        </p:spPr>
      </p:sp>
      <p:sp>
        <p:nvSpPr>
          <p:cNvPr id="146" name="Google Shape;146;p25" descr="Nebraska_CMYK Uncoated.jpg"/>
          <p:cNvSpPr/>
          <p:nvPr/>
        </p:nvSpPr>
        <p:spPr>
          <a:xfrm>
            <a:off x="245533" y="4642291"/>
            <a:ext cx="1828800" cy="1066800"/>
          </a:xfrm>
          <a:prstGeom prst="rect">
            <a:avLst/>
          </a:prstGeom>
          <a:noFill/>
          <a:ln>
            <a:no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7"/>
        <p:cNvGrpSpPr/>
        <p:nvPr/>
      </p:nvGrpSpPr>
      <p:grpSpPr>
        <a:xfrm>
          <a:off x="0" y="0"/>
          <a:ext cx="0" cy="0"/>
          <a:chOff x="0" y="0"/>
          <a:chExt cx="0" cy="0"/>
        </a:xfrm>
      </p:grpSpPr>
      <p:sp>
        <p:nvSpPr>
          <p:cNvPr id="148" name="Google Shape;148;p26"/>
          <p:cNvSpPr txBox="1">
            <a:spLocks noGrp="1"/>
          </p:cNvSpPr>
          <p:nvPr>
            <p:ph type="title"/>
          </p:nvPr>
        </p:nvSpPr>
        <p:spPr>
          <a:xfrm>
            <a:off x="457200" y="228865"/>
            <a:ext cx="8229600" cy="9525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004473"/>
              </a:buClr>
              <a:buSzPts val="3200"/>
              <a:buFont typeface="Roboto"/>
              <a:buNone/>
              <a:defRPr>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26"/>
          <p:cNvSpPr txBox="1">
            <a:spLocks noGrp="1"/>
          </p:cNvSpPr>
          <p:nvPr>
            <p:ph type="body" idx="1"/>
          </p:nvPr>
        </p:nvSpPr>
        <p:spPr>
          <a:xfrm rot="5400000">
            <a:off x="2686182" y="-895482"/>
            <a:ext cx="3771636" cy="8229600"/>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SzPts val="2800"/>
              <a:buChar char="•"/>
              <a:defRPr>
                <a:latin typeface="Roboto"/>
                <a:ea typeface="Roboto"/>
                <a:cs typeface="Roboto"/>
                <a:sym typeface="Roboto"/>
              </a:defRPr>
            </a:lvl1pPr>
            <a:lvl2pPr marL="914400" lvl="1" indent="-381000" algn="l">
              <a:spcBef>
                <a:spcPts val="480"/>
              </a:spcBef>
              <a:spcAft>
                <a:spcPts val="0"/>
              </a:spcAft>
              <a:buSzPts val="2400"/>
              <a:buChar char="–"/>
              <a:defRPr>
                <a:latin typeface="Roboto"/>
                <a:ea typeface="Roboto"/>
                <a:cs typeface="Roboto"/>
                <a:sym typeface="Roboto"/>
              </a:defRPr>
            </a:lvl2pPr>
            <a:lvl3pPr marL="1371600" lvl="2" indent="-355600" algn="l">
              <a:spcBef>
                <a:spcPts val="400"/>
              </a:spcBef>
              <a:spcAft>
                <a:spcPts val="0"/>
              </a:spcAft>
              <a:buSzPts val="2000"/>
              <a:buChar char="•"/>
              <a:defRPr>
                <a:latin typeface="Roboto"/>
                <a:ea typeface="Roboto"/>
                <a:cs typeface="Roboto"/>
                <a:sym typeface="Roboto"/>
              </a:defRPr>
            </a:lvl3pPr>
            <a:lvl4pPr marL="1828800" lvl="3" indent="-342900" algn="l">
              <a:spcBef>
                <a:spcPts val="360"/>
              </a:spcBef>
              <a:spcAft>
                <a:spcPts val="0"/>
              </a:spcAft>
              <a:buSzPts val="1800"/>
              <a:buChar char="–"/>
              <a:defRPr>
                <a:latin typeface="Roboto"/>
                <a:ea typeface="Roboto"/>
                <a:cs typeface="Roboto"/>
                <a:sym typeface="Roboto"/>
              </a:defRPr>
            </a:lvl4pPr>
            <a:lvl5pPr marL="2286000" lvl="4" indent="-342900" algn="l">
              <a:spcBef>
                <a:spcPts val="360"/>
              </a:spcBef>
              <a:spcAft>
                <a:spcPts val="0"/>
              </a:spcAft>
              <a:buSzPts val="1800"/>
              <a:buChar char="»"/>
              <a:defRPr>
                <a:latin typeface="Roboto"/>
                <a:ea typeface="Roboto"/>
                <a:cs typeface="Roboto"/>
                <a:sym typeface="Roboto"/>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50" name="Google Shape;150;p26" descr="Nebraska_CMYK Uncoated.jpg"/>
          <p:cNvSpPr/>
          <p:nvPr/>
        </p:nvSpPr>
        <p:spPr>
          <a:xfrm>
            <a:off x="245533" y="4642291"/>
            <a:ext cx="1828800" cy="1066800"/>
          </a:xfrm>
          <a:prstGeom prst="rect">
            <a:avLst/>
          </a:prstGeom>
          <a:noFill/>
          <a:ln>
            <a:noFill/>
          </a:ln>
        </p:spPr>
      </p:sp>
      <p:sp>
        <p:nvSpPr>
          <p:cNvPr id="151" name="Google Shape;151;p26" descr="Nebraska_CMYK Uncoated.jpg"/>
          <p:cNvSpPr/>
          <p:nvPr/>
        </p:nvSpPr>
        <p:spPr>
          <a:xfrm>
            <a:off x="245533" y="4642291"/>
            <a:ext cx="1828800" cy="1066800"/>
          </a:xfrm>
          <a:prstGeom prst="rect">
            <a:avLst/>
          </a:prstGeom>
          <a:noFill/>
          <a:ln>
            <a:noFill/>
          </a:ln>
        </p:spPr>
      </p:sp>
      <p:sp>
        <p:nvSpPr>
          <p:cNvPr id="152" name="Google Shape;152;p26" descr="Nebraska_CMYK Uncoated.jpg"/>
          <p:cNvSpPr/>
          <p:nvPr/>
        </p:nvSpPr>
        <p:spPr>
          <a:xfrm>
            <a:off x="245533" y="4642291"/>
            <a:ext cx="1828800" cy="1066800"/>
          </a:xfrm>
          <a:prstGeom prst="rect">
            <a:avLst/>
          </a:prstGeom>
          <a:noFill/>
          <a:ln>
            <a:no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3"/>
        <p:cNvGrpSpPr/>
        <p:nvPr/>
      </p:nvGrpSpPr>
      <p:grpSpPr>
        <a:xfrm>
          <a:off x="0" y="0"/>
          <a:ext cx="0" cy="0"/>
          <a:chOff x="0" y="0"/>
          <a:chExt cx="0" cy="0"/>
        </a:xfrm>
      </p:grpSpPr>
      <p:sp>
        <p:nvSpPr>
          <p:cNvPr id="154" name="Google Shape;154;p27"/>
          <p:cNvSpPr txBox="1">
            <a:spLocks noGrp="1"/>
          </p:cNvSpPr>
          <p:nvPr>
            <p:ph type="title"/>
          </p:nvPr>
        </p:nvSpPr>
        <p:spPr>
          <a:xfrm rot="5400000">
            <a:off x="5219965" y="1638318"/>
            <a:ext cx="4876271" cy="20574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004473"/>
              </a:buClr>
              <a:buSzPts val="3200"/>
              <a:buFont typeface="Roboto"/>
              <a:buNone/>
              <a:defRPr>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27"/>
          <p:cNvSpPr txBox="1">
            <a:spLocks noGrp="1"/>
          </p:cNvSpPr>
          <p:nvPr>
            <p:ph type="body" idx="1"/>
          </p:nvPr>
        </p:nvSpPr>
        <p:spPr>
          <a:xfrm rot="5400000">
            <a:off x="1028965" y="-342883"/>
            <a:ext cx="4876271" cy="6019800"/>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SzPts val="2800"/>
              <a:buChar char="•"/>
              <a:defRPr>
                <a:latin typeface="Roboto"/>
                <a:ea typeface="Roboto"/>
                <a:cs typeface="Roboto"/>
                <a:sym typeface="Roboto"/>
              </a:defRPr>
            </a:lvl1pPr>
            <a:lvl2pPr marL="914400" lvl="1" indent="-381000" algn="l">
              <a:spcBef>
                <a:spcPts val="480"/>
              </a:spcBef>
              <a:spcAft>
                <a:spcPts val="0"/>
              </a:spcAft>
              <a:buSzPts val="2400"/>
              <a:buChar char="–"/>
              <a:defRPr>
                <a:latin typeface="Roboto"/>
                <a:ea typeface="Roboto"/>
                <a:cs typeface="Roboto"/>
                <a:sym typeface="Roboto"/>
              </a:defRPr>
            </a:lvl2pPr>
            <a:lvl3pPr marL="1371600" lvl="2" indent="-355600" algn="l">
              <a:spcBef>
                <a:spcPts val="400"/>
              </a:spcBef>
              <a:spcAft>
                <a:spcPts val="0"/>
              </a:spcAft>
              <a:buSzPts val="2000"/>
              <a:buChar char="•"/>
              <a:defRPr>
                <a:latin typeface="Roboto"/>
                <a:ea typeface="Roboto"/>
                <a:cs typeface="Roboto"/>
                <a:sym typeface="Roboto"/>
              </a:defRPr>
            </a:lvl3pPr>
            <a:lvl4pPr marL="1828800" lvl="3" indent="-342900" algn="l">
              <a:spcBef>
                <a:spcPts val="360"/>
              </a:spcBef>
              <a:spcAft>
                <a:spcPts val="0"/>
              </a:spcAft>
              <a:buSzPts val="1800"/>
              <a:buChar char="–"/>
              <a:defRPr>
                <a:latin typeface="Roboto"/>
                <a:ea typeface="Roboto"/>
                <a:cs typeface="Roboto"/>
                <a:sym typeface="Roboto"/>
              </a:defRPr>
            </a:lvl4pPr>
            <a:lvl5pPr marL="2286000" lvl="4" indent="-342900" algn="l">
              <a:spcBef>
                <a:spcPts val="360"/>
              </a:spcBef>
              <a:spcAft>
                <a:spcPts val="0"/>
              </a:spcAft>
              <a:buSzPts val="1800"/>
              <a:buChar char="»"/>
              <a:defRPr>
                <a:latin typeface="Roboto"/>
                <a:ea typeface="Roboto"/>
                <a:cs typeface="Roboto"/>
                <a:sym typeface="Roboto"/>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56" name="Google Shape;156;p27" descr="Nebraska_CMYK Uncoated.jpg"/>
          <p:cNvSpPr/>
          <p:nvPr/>
        </p:nvSpPr>
        <p:spPr>
          <a:xfrm>
            <a:off x="245533" y="4642291"/>
            <a:ext cx="1828800" cy="1066800"/>
          </a:xfrm>
          <a:prstGeom prst="rect">
            <a:avLst/>
          </a:prstGeom>
          <a:noFill/>
          <a:ln>
            <a:noFill/>
          </a:ln>
        </p:spPr>
      </p:sp>
      <p:sp>
        <p:nvSpPr>
          <p:cNvPr id="157" name="Google Shape;157;p27" descr="Nebraska_CMYK Uncoated.jpg"/>
          <p:cNvSpPr/>
          <p:nvPr/>
        </p:nvSpPr>
        <p:spPr>
          <a:xfrm>
            <a:off x="245533" y="4642291"/>
            <a:ext cx="1828800" cy="1066800"/>
          </a:xfrm>
          <a:prstGeom prst="rect">
            <a:avLst/>
          </a:prstGeom>
          <a:noFill/>
          <a:ln>
            <a:noFill/>
          </a:ln>
        </p:spPr>
      </p:sp>
      <p:sp>
        <p:nvSpPr>
          <p:cNvPr id="158" name="Google Shape;158;p27" descr="Nebraska_CMYK Uncoated.jpg"/>
          <p:cNvSpPr/>
          <p:nvPr/>
        </p:nvSpPr>
        <p:spPr>
          <a:xfrm>
            <a:off x="245533" y="4642291"/>
            <a:ext cx="1828800" cy="1066800"/>
          </a:xfrm>
          <a:prstGeom prst="rect">
            <a:avLst/>
          </a:prstGeom>
          <a:no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59"/>
        <p:cNvGrpSpPr/>
        <p:nvPr/>
      </p:nvGrpSpPr>
      <p:grpSpPr>
        <a:xfrm>
          <a:off x="0" y="0"/>
          <a:ext cx="0" cy="0"/>
          <a:chOff x="0" y="0"/>
          <a:chExt cx="0" cy="0"/>
        </a:xfrm>
      </p:grpSpPr>
      <p:sp>
        <p:nvSpPr>
          <p:cNvPr id="160" name="Google Shape;160;p28"/>
          <p:cNvSpPr txBox="1">
            <a:spLocks noGrp="1"/>
          </p:cNvSpPr>
          <p:nvPr>
            <p:ph type="ctrTitle"/>
          </p:nvPr>
        </p:nvSpPr>
        <p:spPr>
          <a:xfrm>
            <a:off x="685800" y="4369915"/>
            <a:ext cx="7772400" cy="1225021"/>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3200"/>
              <a:buFont typeface="Roboto"/>
              <a:buNone/>
              <a:defRPr b="1">
                <a:solidFill>
                  <a:srgbClr val="FFFFFF"/>
                </a:solidFill>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1" name="Google Shape;161;p28"/>
          <p:cNvSpPr/>
          <p:nvPr/>
        </p:nvSpPr>
        <p:spPr>
          <a:xfrm>
            <a:off x="-10160" y="3211324"/>
            <a:ext cx="9245600" cy="2593133"/>
          </a:xfrm>
          <a:custGeom>
            <a:avLst/>
            <a:gdLst/>
            <a:ahLst/>
            <a:cxnLst/>
            <a:rect l="l" t="t" r="r" b="b"/>
            <a:pathLst>
              <a:path w="9144000" h="2564636" extrusionOk="0">
                <a:moveTo>
                  <a:pt x="0" y="1219534"/>
                </a:moveTo>
                <a:cubicBezTo>
                  <a:pt x="894080" y="894414"/>
                  <a:pt x="3271520" y="-19986"/>
                  <a:pt x="9144000" y="334"/>
                </a:cubicBezTo>
                <a:lnTo>
                  <a:pt x="9144000" y="2564636"/>
                </a:lnTo>
                <a:lnTo>
                  <a:pt x="0" y="2564636"/>
                </a:lnTo>
                <a:lnTo>
                  <a:pt x="0" y="1219534"/>
                </a:lnTo>
                <a:close/>
              </a:path>
            </a:pathLst>
          </a:custGeom>
          <a:solidFill>
            <a:srgbClr val="00447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62" name="Google Shape;162;p28" descr="National Tagline_RGB.jpg"/>
          <p:cNvSpPr/>
          <p:nvPr/>
        </p:nvSpPr>
        <p:spPr>
          <a:xfrm>
            <a:off x="1533144" y="492272"/>
            <a:ext cx="5833872" cy="2281402"/>
          </a:xfrm>
          <a:prstGeom prst="rect">
            <a:avLst/>
          </a:prstGeom>
          <a:noFill/>
          <a:ln>
            <a:noFill/>
          </a:ln>
        </p:spPr>
      </p:sp>
      <p:sp>
        <p:nvSpPr>
          <p:cNvPr id="163" name="Google Shape;163;p28"/>
          <p:cNvSpPr/>
          <p:nvPr/>
        </p:nvSpPr>
        <p:spPr>
          <a:xfrm>
            <a:off x="-10160" y="3211324"/>
            <a:ext cx="9245600" cy="2593133"/>
          </a:xfrm>
          <a:custGeom>
            <a:avLst/>
            <a:gdLst/>
            <a:ahLst/>
            <a:cxnLst/>
            <a:rect l="l" t="t" r="r" b="b"/>
            <a:pathLst>
              <a:path w="9144000" h="2564636" extrusionOk="0">
                <a:moveTo>
                  <a:pt x="0" y="1219534"/>
                </a:moveTo>
                <a:cubicBezTo>
                  <a:pt x="894080" y="894414"/>
                  <a:pt x="3271520" y="-19986"/>
                  <a:pt x="9144000" y="334"/>
                </a:cubicBezTo>
                <a:lnTo>
                  <a:pt x="9144000" y="2564636"/>
                </a:lnTo>
                <a:lnTo>
                  <a:pt x="0" y="2564636"/>
                </a:lnTo>
                <a:lnTo>
                  <a:pt x="0" y="1219534"/>
                </a:lnTo>
                <a:close/>
              </a:path>
            </a:pathLst>
          </a:custGeom>
          <a:solidFill>
            <a:srgbClr val="00447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64" name="Google Shape;164;p28" descr="National Tagline_RGB.jpg"/>
          <p:cNvSpPr/>
          <p:nvPr/>
        </p:nvSpPr>
        <p:spPr>
          <a:xfrm>
            <a:off x="1533144" y="492272"/>
            <a:ext cx="5833872" cy="2281402"/>
          </a:xfrm>
          <a:prstGeom prst="rect">
            <a:avLst/>
          </a:prstGeom>
          <a:noFill/>
          <a:ln>
            <a:no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65"/>
        <p:cNvGrpSpPr/>
        <p:nvPr/>
      </p:nvGrpSpPr>
      <p:grpSpPr>
        <a:xfrm>
          <a:off x="0" y="0"/>
          <a:ext cx="0" cy="0"/>
          <a:chOff x="0" y="0"/>
          <a:chExt cx="0" cy="0"/>
        </a:xfrm>
      </p:grpSpPr>
      <p:sp>
        <p:nvSpPr>
          <p:cNvPr id="166" name="Google Shape;166;p29"/>
          <p:cNvSpPr/>
          <p:nvPr/>
        </p:nvSpPr>
        <p:spPr>
          <a:xfrm>
            <a:off x="-10160" y="3211324"/>
            <a:ext cx="9245600" cy="2593133"/>
          </a:xfrm>
          <a:custGeom>
            <a:avLst/>
            <a:gdLst/>
            <a:ahLst/>
            <a:cxnLst/>
            <a:rect l="l" t="t" r="r" b="b"/>
            <a:pathLst>
              <a:path w="9144000" h="2564636" extrusionOk="0">
                <a:moveTo>
                  <a:pt x="0" y="1219534"/>
                </a:moveTo>
                <a:cubicBezTo>
                  <a:pt x="894080" y="894414"/>
                  <a:pt x="3271520" y="-19986"/>
                  <a:pt x="9144000" y="334"/>
                </a:cubicBezTo>
                <a:lnTo>
                  <a:pt x="9144000" y="2564636"/>
                </a:lnTo>
                <a:lnTo>
                  <a:pt x="0" y="2564636"/>
                </a:lnTo>
                <a:lnTo>
                  <a:pt x="0" y="1219534"/>
                </a:lnTo>
                <a:close/>
              </a:path>
            </a:pathLst>
          </a:custGeom>
          <a:solidFill>
            <a:srgbClr val="00447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67" name="Google Shape;167;p29"/>
          <p:cNvSpPr txBox="1">
            <a:spLocks noGrp="1"/>
          </p:cNvSpPr>
          <p:nvPr>
            <p:ph type="ctrTitle"/>
          </p:nvPr>
        </p:nvSpPr>
        <p:spPr>
          <a:xfrm>
            <a:off x="685800" y="4369915"/>
            <a:ext cx="7772400" cy="1225021"/>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3200"/>
              <a:buFont typeface="Roboto"/>
              <a:buNone/>
              <a:defRPr b="1">
                <a:solidFill>
                  <a:srgbClr val="FFFFFF"/>
                </a:solidFill>
                <a:latin typeface="Roboto"/>
                <a:ea typeface="Roboto"/>
                <a:cs typeface="Roboto"/>
                <a:sym typeface="Robot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8" name="Google Shape;168;p29" descr="National Tagline_RGB.jpg"/>
          <p:cNvSpPr/>
          <p:nvPr/>
        </p:nvSpPr>
        <p:spPr>
          <a:xfrm>
            <a:off x="1533144" y="492272"/>
            <a:ext cx="5833872" cy="2281402"/>
          </a:xfrm>
          <a:prstGeom prst="rect">
            <a:avLst/>
          </a:prstGeom>
          <a:noFill/>
          <a:ln>
            <a:noFill/>
          </a:ln>
        </p:spPr>
      </p:sp>
      <p:sp>
        <p:nvSpPr>
          <p:cNvPr id="169" name="Google Shape;169;p29"/>
          <p:cNvSpPr/>
          <p:nvPr/>
        </p:nvSpPr>
        <p:spPr>
          <a:xfrm>
            <a:off x="-10160" y="3211324"/>
            <a:ext cx="9245600" cy="2593133"/>
          </a:xfrm>
          <a:custGeom>
            <a:avLst/>
            <a:gdLst/>
            <a:ahLst/>
            <a:cxnLst/>
            <a:rect l="l" t="t" r="r" b="b"/>
            <a:pathLst>
              <a:path w="9144000" h="2564636" extrusionOk="0">
                <a:moveTo>
                  <a:pt x="0" y="1219534"/>
                </a:moveTo>
                <a:cubicBezTo>
                  <a:pt x="894080" y="894414"/>
                  <a:pt x="3271520" y="-19986"/>
                  <a:pt x="9144000" y="334"/>
                </a:cubicBezTo>
                <a:lnTo>
                  <a:pt x="9144000" y="2564636"/>
                </a:lnTo>
                <a:lnTo>
                  <a:pt x="0" y="2564636"/>
                </a:lnTo>
                <a:lnTo>
                  <a:pt x="0" y="1219534"/>
                </a:lnTo>
                <a:close/>
              </a:path>
            </a:pathLst>
          </a:custGeom>
          <a:solidFill>
            <a:srgbClr val="00447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0" name="Google Shape;170;p29" descr="National Tagline_RGB.jpg"/>
          <p:cNvSpPr/>
          <p:nvPr/>
        </p:nvSpPr>
        <p:spPr>
          <a:xfrm>
            <a:off x="1533144" y="492272"/>
            <a:ext cx="5833872" cy="2281402"/>
          </a:xfrm>
          <a:prstGeom prst="rect">
            <a:avLst/>
          </a:prstGeom>
          <a:noFill/>
          <a:ln>
            <a:no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71"/>
        <p:cNvGrpSpPr/>
        <p:nvPr/>
      </p:nvGrpSpPr>
      <p:grpSpPr>
        <a:xfrm>
          <a:off x="0" y="0"/>
          <a:ext cx="0" cy="0"/>
          <a:chOff x="0" y="0"/>
          <a:chExt cx="0" cy="0"/>
        </a:xfrm>
      </p:grpSpPr>
      <p:sp>
        <p:nvSpPr>
          <p:cNvPr id="172" name="Google Shape;172;p30"/>
          <p:cNvSpPr/>
          <p:nvPr/>
        </p:nvSpPr>
        <p:spPr>
          <a:xfrm>
            <a:off x="-10160" y="3211324"/>
            <a:ext cx="9245600" cy="2593133"/>
          </a:xfrm>
          <a:custGeom>
            <a:avLst/>
            <a:gdLst/>
            <a:ahLst/>
            <a:cxnLst/>
            <a:rect l="l" t="t" r="r" b="b"/>
            <a:pathLst>
              <a:path w="9144000" h="2564636" extrusionOk="0">
                <a:moveTo>
                  <a:pt x="0" y="1219534"/>
                </a:moveTo>
                <a:cubicBezTo>
                  <a:pt x="894080" y="894414"/>
                  <a:pt x="3271520" y="-19986"/>
                  <a:pt x="9144000" y="334"/>
                </a:cubicBezTo>
                <a:lnTo>
                  <a:pt x="9144000" y="2564636"/>
                </a:lnTo>
                <a:lnTo>
                  <a:pt x="0" y="2564636"/>
                </a:lnTo>
                <a:lnTo>
                  <a:pt x="0" y="1219534"/>
                </a:lnTo>
                <a:close/>
              </a:path>
            </a:pathLst>
          </a:custGeom>
          <a:solidFill>
            <a:srgbClr val="00447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3" name="Google Shape;173;p30"/>
          <p:cNvSpPr txBox="1">
            <a:spLocks noGrp="1"/>
          </p:cNvSpPr>
          <p:nvPr>
            <p:ph type="ctrTitle"/>
          </p:nvPr>
        </p:nvSpPr>
        <p:spPr>
          <a:xfrm>
            <a:off x="685800" y="4369915"/>
            <a:ext cx="7772400" cy="1225021"/>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3200"/>
              <a:buFont typeface="Arial"/>
              <a:buNone/>
              <a:defRPr b="1">
                <a:solidFill>
                  <a:srgbClr val="FFFFFF"/>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4" name="Google Shape;174;p30" descr="National Tagline_RGB.jpg"/>
          <p:cNvSpPr/>
          <p:nvPr/>
        </p:nvSpPr>
        <p:spPr>
          <a:xfrm>
            <a:off x="1533144" y="492272"/>
            <a:ext cx="5833872" cy="2281402"/>
          </a:xfrm>
          <a:prstGeom prst="rect">
            <a:avLst/>
          </a:prstGeom>
          <a:noFill/>
          <a:ln>
            <a:no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Rectangle 6"/>
          <p:cNvSpPr/>
          <p:nvPr/>
        </p:nvSpPr>
        <p:spPr>
          <a:xfrm>
            <a:off x="-10160" y="3211324"/>
            <a:ext cx="9245600" cy="2593133"/>
          </a:xfrm>
          <a:custGeom>
            <a:avLst/>
            <a:gdLst>
              <a:gd name="connsiteX0" fmla="*/ 0 w 9144000"/>
              <a:gd name="connsiteY0" fmla="*/ 0 h 1345102"/>
              <a:gd name="connsiteX1" fmla="*/ 9144000 w 9144000"/>
              <a:gd name="connsiteY1" fmla="*/ 0 h 1345102"/>
              <a:gd name="connsiteX2" fmla="*/ 9144000 w 9144000"/>
              <a:gd name="connsiteY2" fmla="*/ 1345102 h 1345102"/>
              <a:gd name="connsiteX3" fmla="*/ 0 w 9144000"/>
              <a:gd name="connsiteY3" fmla="*/ 1345102 h 1345102"/>
              <a:gd name="connsiteX4" fmla="*/ 0 w 9144000"/>
              <a:gd name="connsiteY4" fmla="*/ 0 h 1345102"/>
              <a:gd name="connsiteX0" fmla="*/ 0 w 9144000"/>
              <a:gd name="connsiteY0" fmla="*/ 1219200 h 2564302"/>
              <a:gd name="connsiteX1" fmla="*/ 9144000 w 9144000"/>
              <a:gd name="connsiteY1" fmla="*/ 0 h 2564302"/>
              <a:gd name="connsiteX2" fmla="*/ 9144000 w 9144000"/>
              <a:gd name="connsiteY2" fmla="*/ 2564302 h 2564302"/>
              <a:gd name="connsiteX3" fmla="*/ 0 w 9144000"/>
              <a:gd name="connsiteY3" fmla="*/ 2564302 h 2564302"/>
              <a:gd name="connsiteX4" fmla="*/ 0 w 9144000"/>
              <a:gd name="connsiteY4" fmla="*/ 1219200 h 2564302"/>
              <a:gd name="connsiteX0" fmla="*/ 0 w 9144000"/>
              <a:gd name="connsiteY0" fmla="*/ 1219565 h 2564667"/>
              <a:gd name="connsiteX1" fmla="*/ 9144000 w 9144000"/>
              <a:gd name="connsiteY1" fmla="*/ 365 h 2564667"/>
              <a:gd name="connsiteX2" fmla="*/ 9144000 w 9144000"/>
              <a:gd name="connsiteY2" fmla="*/ 2564667 h 2564667"/>
              <a:gd name="connsiteX3" fmla="*/ 0 w 9144000"/>
              <a:gd name="connsiteY3" fmla="*/ 2564667 h 2564667"/>
              <a:gd name="connsiteX4" fmla="*/ 0 w 9144000"/>
              <a:gd name="connsiteY4" fmla="*/ 1219565 h 2564667"/>
              <a:gd name="connsiteX0" fmla="*/ 0 w 9144000"/>
              <a:gd name="connsiteY0" fmla="*/ 1219534 h 2564636"/>
              <a:gd name="connsiteX1" fmla="*/ 9144000 w 9144000"/>
              <a:gd name="connsiteY1" fmla="*/ 334 h 2564636"/>
              <a:gd name="connsiteX2" fmla="*/ 9144000 w 9144000"/>
              <a:gd name="connsiteY2" fmla="*/ 2564636 h 2564636"/>
              <a:gd name="connsiteX3" fmla="*/ 0 w 9144000"/>
              <a:gd name="connsiteY3" fmla="*/ 2564636 h 2564636"/>
              <a:gd name="connsiteX4" fmla="*/ 0 w 9144000"/>
              <a:gd name="connsiteY4" fmla="*/ 1219534 h 2564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2564636">
                <a:moveTo>
                  <a:pt x="0" y="1219534"/>
                </a:moveTo>
                <a:cubicBezTo>
                  <a:pt x="894080" y="894414"/>
                  <a:pt x="3271520" y="-19986"/>
                  <a:pt x="9144000" y="334"/>
                </a:cubicBezTo>
                <a:lnTo>
                  <a:pt x="9144000" y="2564636"/>
                </a:lnTo>
                <a:lnTo>
                  <a:pt x="0" y="2564636"/>
                </a:lnTo>
                <a:lnTo>
                  <a:pt x="0" y="1219534"/>
                </a:lnTo>
                <a:close/>
              </a:path>
            </a:pathLst>
          </a:custGeom>
          <a:solidFill>
            <a:srgbClr val="00447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4369915"/>
            <a:ext cx="7772400" cy="1225021"/>
          </a:xfrm>
        </p:spPr>
        <p:txBody>
          <a:bodyPr/>
          <a:lstStyle>
            <a:lvl1pPr algn="ctr">
              <a:defRPr b="1">
                <a:solidFill>
                  <a:srgbClr val="FFFFFF"/>
                </a:solidFill>
                <a:latin typeface="+mn-lt"/>
                <a:ea typeface="Roboto" panose="02000000000000000000" pitchFamily="2" charset="0"/>
                <a:cs typeface="Roboto" panose="02000000000000000000" pitchFamily="2" charset="0"/>
              </a:defRPr>
            </a:lvl1pPr>
          </a:lstStyle>
          <a:p>
            <a:r>
              <a:rPr lang="en-US" dirty="0"/>
              <a:t>Click to edit Master title style</a:t>
            </a:r>
          </a:p>
        </p:txBody>
      </p:sp>
      <p:pic>
        <p:nvPicPr>
          <p:cNvPr id="3" name="Picture 2" descr="National Tagline_RGB.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3144" y="492272"/>
            <a:ext cx="5833872" cy="2281402"/>
          </a:xfrm>
          <a:prstGeom prst="rect">
            <a:avLst/>
          </a:prstGeom>
        </p:spPr>
      </p:pic>
    </p:spTree>
    <p:extLst>
      <p:ext uri="{BB962C8B-B14F-4D97-AF65-F5344CB8AC3E}">
        <p14:creationId xmlns:p14="http://schemas.microsoft.com/office/powerpoint/2010/main" val="10840563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5"/>
            <a:ext cx="5575300" cy="952500"/>
          </a:xfrm>
        </p:spPr>
        <p:txBody>
          <a:bodyPr/>
          <a:lstStyle>
            <a:lvl1pPr algn="ctr">
              <a:defRPr b="1" cap="all">
                <a:solidFill>
                  <a:srgbClr val="004473"/>
                </a:solidFill>
                <a:latin typeface="+mj-lt"/>
                <a:ea typeface="Roboto" panose="02000000000000000000" pitchFamily="2" charset="0"/>
                <a:cs typeface="Roboto" panose="02000000000000000000" pitchFamily="2"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mn-lt"/>
                <a:ea typeface="Roboto" panose="02000000000000000000" pitchFamily="2" charset="0"/>
                <a:cs typeface="Roboto" panose="02000000000000000000" pitchFamily="2" charset="0"/>
              </a:defRPr>
            </a:lvl1pPr>
            <a:lvl2pPr>
              <a:defRPr>
                <a:latin typeface="+mn-lt"/>
                <a:ea typeface="Roboto" panose="02000000000000000000" pitchFamily="2" charset="0"/>
                <a:cs typeface="Roboto" panose="02000000000000000000" pitchFamily="2" charset="0"/>
              </a:defRPr>
            </a:lvl2pPr>
            <a:lvl3pPr>
              <a:defRPr>
                <a:latin typeface="+mn-lt"/>
                <a:ea typeface="Roboto" panose="02000000000000000000" pitchFamily="2" charset="0"/>
                <a:cs typeface="Roboto" panose="02000000000000000000" pitchFamily="2" charset="0"/>
              </a:defRPr>
            </a:lvl3pPr>
            <a:lvl4pPr>
              <a:defRPr>
                <a:latin typeface="+mn-lt"/>
                <a:ea typeface="Roboto" panose="02000000000000000000" pitchFamily="2" charset="0"/>
                <a:cs typeface="Roboto" panose="02000000000000000000" pitchFamily="2" charset="0"/>
              </a:defRPr>
            </a:lvl4pPr>
            <a:lvl5pPr>
              <a:defRPr>
                <a:latin typeface="+mn-lt"/>
                <a:ea typeface="Roboto" panose="02000000000000000000" pitchFamily="2" charset="0"/>
                <a:cs typeface="Roboto"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descr="Nebraska_CMYK Uncoated.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17733" y="114565"/>
            <a:ext cx="1828800" cy="1066800"/>
          </a:xfrm>
          <a:prstGeom prst="rect">
            <a:avLst/>
          </a:prstGeom>
        </p:spPr>
      </p:pic>
      <p:sp>
        <p:nvSpPr>
          <p:cNvPr id="7" name="Footer Placeholder 3"/>
          <p:cNvSpPr txBox="1">
            <a:spLocks/>
          </p:cNvSpPr>
          <p:nvPr userDrawn="1"/>
        </p:nvSpPr>
        <p:spPr>
          <a:xfrm>
            <a:off x="5351258" y="5334824"/>
            <a:ext cx="4001724" cy="236803"/>
          </a:xfrm>
          <a:prstGeom prst="rect">
            <a:avLst/>
          </a:prstGeom>
        </p:spPr>
        <p:txBody>
          <a:bodyPr/>
          <a:lstStyle>
            <a:defPPr>
              <a:defRPr lang="en-US"/>
            </a:defPPr>
            <a:lvl1pPr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Calibri" charset="0"/>
                <a:ea typeface="ＭＳ Ｐゴシック" charset="0"/>
                <a:cs typeface="ＭＳ Ｐゴシック" charset="0"/>
              </a:defRPr>
            </a:lvl5pPr>
            <a:lvl6pPr marL="2286000" algn="l" defTabSz="457200" rtl="0" eaLnBrk="1" latinLnBrk="0" hangingPunct="1">
              <a:defRPr kern="1200">
                <a:solidFill>
                  <a:schemeClr val="tx1"/>
                </a:solidFill>
                <a:latin typeface="Calibri" charset="0"/>
                <a:ea typeface="ＭＳ Ｐゴシック" charset="0"/>
                <a:cs typeface="ＭＳ Ｐゴシック" charset="0"/>
              </a:defRPr>
            </a:lvl6pPr>
            <a:lvl7pPr marL="2743200" algn="l" defTabSz="457200" rtl="0" eaLnBrk="1" latinLnBrk="0" hangingPunct="1">
              <a:defRPr kern="1200">
                <a:solidFill>
                  <a:schemeClr val="tx1"/>
                </a:solidFill>
                <a:latin typeface="Calibri" charset="0"/>
                <a:ea typeface="ＭＳ Ｐゴシック" charset="0"/>
                <a:cs typeface="ＭＳ Ｐゴシック" charset="0"/>
              </a:defRPr>
            </a:lvl7pPr>
            <a:lvl8pPr marL="3200400" algn="l" defTabSz="457200" rtl="0" eaLnBrk="1" latinLnBrk="0" hangingPunct="1">
              <a:defRPr kern="1200">
                <a:solidFill>
                  <a:schemeClr val="tx1"/>
                </a:solidFill>
                <a:latin typeface="Calibri" charset="0"/>
                <a:ea typeface="ＭＳ Ｐゴシック" charset="0"/>
                <a:cs typeface="ＭＳ Ｐゴシック" charset="0"/>
              </a:defRPr>
            </a:lvl8pPr>
            <a:lvl9pPr marL="3657600" algn="l" defTabSz="457200" rtl="0" eaLnBrk="1" latinLnBrk="0" hangingPunct="1">
              <a:defRPr kern="1200">
                <a:solidFill>
                  <a:schemeClr val="tx1"/>
                </a:solidFill>
                <a:latin typeface="Calibri" charset="0"/>
                <a:ea typeface="ＭＳ Ｐゴシック" charset="0"/>
                <a:cs typeface="ＭＳ Ｐゴシック" charset="0"/>
              </a:defRPr>
            </a:lvl9pPr>
          </a:lstStyle>
          <a:p>
            <a:pPr>
              <a:defRPr/>
            </a:pPr>
            <a:r>
              <a:rPr lang="en-US" dirty="0"/>
              <a:t>Please do not copy without permission.</a:t>
            </a:r>
          </a:p>
        </p:txBody>
      </p:sp>
    </p:spTree>
    <p:extLst>
      <p:ext uri="{BB962C8B-B14F-4D97-AF65-F5344CB8AC3E}">
        <p14:creationId xmlns:p14="http://schemas.microsoft.com/office/powerpoint/2010/main" val="26011652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2" name="Rectangle 11"/>
          <p:cNvSpPr/>
          <p:nvPr/>
        </p:nvSpPr>
        <p:spPr>
          <a:xfrm>
            <a:off x="0" y="-10160"/>
            <a:ext cx="9154160" cy="5725160"/>
          </a:xfrm>
          <a:prstGeom prst="rect">
            <a:avLst/>
          </a:prstGeom>
          <a:solidFill>
            <a:srgbClr val="00447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22313" y="2290659"/>
            <a:ext cx="7772400" cy="1135063"/>
          </a:xfrm>
        </p:spPr>
        <p:txBody>
          <a:bodyPr anchor="t">
            <a:noAutofit/>
          </a:bodyPr>
          <a:lstStyle>
            <a:lvl1pPr algn="l">
              <a:defRPr sz="3600" b="1" cap="all">
                <a:solidFill>
                  <a:srgbClr val="FFFFFF"/>
                </a:solidFill>
                <a:latin typeface="Roboto" panose="02000000000000000000" pitchFamily="2" charset="0"/>
                <a:ea typeface="Roboto" panose="02000000000000000000" pitchFamily="2" charset="0"/>
                <a:cs typeface="Roboto" panose="02000000000000000000" pitchFamily="2" charset="0"/>
              </a:defRPr>
            </a:lvl1pPr>
          </a:lstStyle>
          <a:p>
            <a:r>
              <a:rPr lang="en-US"/>
              <a:t>Click to edit Master title style</a:t>
            </a:r>
            <a:endParaRPr lang="en-US" dirty="0"/>
          </a:p>
        </p:txBody>
      </p:sp>
      <p:sp>
        <p:nvSpPr>
          <p:cNvPr id="3" name="Text Placeholder 2"/>
          <p:cNvSpPr>
            <a:spLocks noGrp="1"/>
          </p:cNvSpPr>
          <p:nvPr>
            <p:ph type="body" idx="1"/>
          </p:nvPr>
        </p:nvSpPr>
        <p:spPr>
          <a:xfrm>
            <a:off x="722313" y="542661"/>
            <a:ext cx="7772400" cy="1250156"/>
          </a:xfrm>
        </p:spPr>
        <p:txBody>
          <a:bodyPr anchor="b"/>
          <a:lstStyle>
            <a:lvl1pPr marL="0" indent="0">
              <a:buNone/>
              <a:defRPr sz="2000">
                <a:solidFill>
                  <a:srgbClr val="FFFFFF"/>
                </a:solidFill>
                <a:latin typeface="Roboto" panose="02000000000000000000" pitchFamily="2" charset="0"/>
                <a:ea typeface="Roboto" panose="02000000000000000000" pitchFamily="2" charset="0"/>
                <a:cs typeface="Roboto" panose="02000000000000000000" pitchFamily="2"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Rectangle 4"/>
          <p:cNvSpPr/>
          <p:nvPr/>
        </p:nvSpPr>
        <p:spPr>
          <a:xfrm>
            <a:off x="0" y="-10160"/>
            <a:ext cx="9154160" cy="5725160"/>
          </a:xfrm>
          <a:prstGeom prst="rect">
            <a:avLst/>
          </a:prstGeom>
          <a:solidFill>
            <a:srgbClr val="00447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userDrawn="1"/>
        </p:nvSpPr>
        <p:spPr>
          <a:xfrm>
            <a:off x="0" y="-10160"/>
            <a:ext cx="9154160" cy="5725160"/>
          </a:xfrm>
          <a:prstGeom prst="rect">
            <a:avLst/>
          </a:prstGeom>
          <a:solidFill>
            <a:srgbClr val="00447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5936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36650" y="228865"/>
            <a:ext cx="5810037" cy="952500"/>
          </a:xfrm>
        </p:spPr>
        <p:txBody>
          <a:bodyPr/>
          <a:lstStyle>
            <a:lvl1pPr>
              <a:defRPr>
                <a:latin typeface="Roboto" panose="02000000000000000000" pitchFamily="2" charset="0"/>
                <a:ea typeface="Roboto" panose="02000000000000000000" pitchFamily="2" charset="0"/>
                <a:cs typeface="Roboto" panose="02000000000000000000" pitchFamily="2" charset="0"/>
              </a:defRPr>
            </a:lvl1pPr>
          </a:lstStyle>
          <a:p>
            <a:r>
              <a:rPr lang="en-US" dirty="0"/>
              <a:t>Click to edit Master title style</a:t>
            </a:r>
          </a:p>
        </p:txBody>
      </p:sp>
      <p:sp>
        <p:nvSpPr>
          <p:cNvPr id="3" name="Content Placeholder 2"/>
          <p:cNvSpPr>
            <a:spLocks noGrp="1"/>
          </p:cNvSpPr>
          <p:nvPr>
            <p:ph sz="half" idx="1"/>
          </p:nvPr>
        </p:nvSpPr>
        <p:spPr>
          <a:xfrm>
            <a:off x="457200" y="1333500"/>
            <a:ext cx="4038600" cy="3771636"/>
          </a:xfrm>
        </p:spPr>
        <p:txBody>
          <a:bodyPr/>
          <a:lstStyle>
            <a:lvl1pPr>
              <a:defRPr sz="2800">
                <a:latin typeface="Roboto" panose="02000000000000000000" pitchFamily="2" charset="0"/>
                <a:ea typeface="Roboto" panose="02000000000000000000" pitchFamily="2" charset="0"/>
                <a:cs typeface="Roboto" panose="02000000000000000000" pitchFamily="2" charset="0"/>
              </a:defRPr>
            </a:lvl1pPr>
            <a:lvl2pPr>
              <a:defRPr sz="2400">
                <a:latin typeface="Roboto" panose="02000000000000000000" pitchFamily="2" charset="0"/>
                <a:ea typeface="Roboto" panose="02000000000000000000" pitchFamily="2" charset="0"/>
                <a:cs typeface="Roboto" panose="02000000000000000000" pitchFamily="2" charset="0"/>
              </a:defRPr>
            </a:lvl2pPr>
            <a:lvl3pPr>
              <a:defRPr sz="2000">
                <a:latin typeface="Roboto" panose="02000000000000000000" pitchFamily="2" charset="0"/>
                <a:ea typeface="Roboto" panose="02000000000000000000" pitchFamily="2" charset="0"/>
                <a:cs typeface="Roboto" panose="02000000000000000000" pitchFamily="2" charset="0"/>
              </a:defRPr>
            </a:lvl3pPr>
            <a:lvl4pPr>
              <a:defRPr sz="1800">
                <a:latin typeface="Roboto" panose="02000000000000000000" pitchFamily="2" charset="0"/>
                <a:ea typeface="Roboto" panose="02000000000000000000" pitchFamily="2" charset="0"/>
                <a:cs typeface="Roboto" panose="02000000000000000000" pitchFamily="2" charset="0"/>
              </a:defRPr>
            </a:lvl4pPr>
            <a:lvl5pPr>
              <a:defRPr sz="1800">
                <a:latin typeface="Roboto" panose="02000000000000000000" pitchFamily="2" charset="0"/>
                <a:ea typeface="Roboto" panose="02000000000000000000" pitchFamily="2" charset="0"/>
                <a:cs typeface="Roboto" panose="02000000000000000000" pitchFamily="2"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333500"/>
            <a:ext cx="4038600" cy="3771636"/>
          </a:xfrm>
        </p:spPr>
        <p:txBody>
          <a:bodyPr/>
          <a:lstStyle>
            <a:lvl1pPr>
              <a:defRPr sz="2800">
                <a:latin typeface="Roboto" panose="02000000000000000000" pitchFamily="2" charset="0"/>
                <a:ea typeface="Roboto" panose="02000000000000000000" pitchFamily="2" charset="0"/>
                <a:cs typeface="Roboto" panose="02000000000000000000" pitchFamily="2" charset="0"/>
              </a:defRPr>
            </a:lvl1pPr>
            <a:lvl2pPr>
              <a:defRPr sz="2400">
                <a:latin typeface="Roboto" panose="02000000000000000000" pitchFamily="2" charset="0"/>
                <a:ea typeface="Roboto" panose="02000000000000000000" pitchFamily="2" charset="0"/>
                <a:cs typeface="Roboto" panose="02000000000000000000" pitchFamily="2" charset="0"/>
              </a:defRPr>
            </a:lvl2pPr>
            <a:lvl3pPr>
              <a:defRPr sz="2000">
                <a:latin typeface="Roboto" panose="02000000000000000000" pitchFamily="2" charset="0"/>
                <a:ea typeface="Roboto" panose="02000000000000000000" pitchFamily="2" charset="0"/>
                <a:cs typeface="Roboto" panose="02000000000000000000" pitchFamily="2" charset="0"/>
              </a:defRPr>
            </a:lvl3pPr>
            <a:lvl4pPr>
              <a:defRPr sz="1800">
                <a:latin typeface="Roboto" panose="02000000000000000000" pitchFamily="2" charset="0"/>
                <a:ea typeface="Roboto" panose="02000000000000000000" pitchFamily="2" charset="0"/>
                <a:cs typeface="Roboto" panose="02000000000000000000" pitchFamily="2" charset="0"/>
              </a:defRPr>
            </a:lvl4pPr>
            <a:lvl5pPr>
              <a:defRPr sz="1800">
                <a:latin typeface="Roboto" panose="02000000000000000000" pitchFamily="2" charset="0"/>
                <a:ea typeface="Roboto" panose="02000000000000000000" pitchFamily="2" charset="0"/>
                <a:cs typeface="Roboto" panose="02000000000000000000" pitchFamily="2"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descr="Nebraska_CMYK Uncoated.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58000" y="171715"/>
            <a:ext cx="1828800" cy="1066800"/>
          </a:xfrm>
          <a:prstGeom prst="rect">
            <a:avLst/>
          </a:prstGeom>
        </p:spPr>
      </p:pic>
    </p:spTree>
    <p:extLst>
      <p:ext uri="{BB962C8B-B14F-4D97-AF65-F5344CB8AC3E}">
        <p14:creationId xmlns:p14="http://schemas.microsoft.com/office/powerpoint/2010/main" val="23984729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5"/>
            <a:ext cx="5664200" cy="952500"/>
          </a:xfrm>
        </p:spPr>
        <p:txBody>
          <a:bodyPr/>
          <a:lstStyle>
            <a:lvl1pPr algn="ctr">
              <a:defRPr cap="all">
                <a:latin typeface="+mj-lt"/>
                <a:ea typeface="Roboto" panose="02000000000000000000" pitchFamily="2" charset="0"/>
                <a:cs typeface="Roboto" panose="02000000000000000000" pitchFamily="2" charset="0"/>
              </a:defRPr>
            </a:lvl1pPr>
          </a:lstStyle>
          <a:p>
            <a:r>
              <a:rPr lang="en-US" dirty="0"/>
              <a:t>Click to edit Master title style</a:t>
            </a:r>
          </a:p>
        </p:txBody>
      </p:sp>
      <p:sp>
        <p:nvSpPr>
          <p:cNvPr id="3" name="Text Placeholder 2"/>
          <p:cNvSpPr>
            <a:spLocks noGrp="1"/>
          </p:cNvSpPr>
          <p:nvPr>
            <p:ph type="body" idx="1"/>
          </p:nvPr>
        </p:nvSpPr>
        <p:spPr>
          <a:xfrm>
            <a:off x="457200" y="1279263"/>
            <a:ext cx="4040188" cy="533135"/>
          </a:xfrm>
        </p:spPr>
        <p:txBody>
          <a:bodyPr anchor="b">
            <a:normAutofit/>
          </a:bodyPr>
          <a:lstStyle>
            <a:lvl1pPr marL="0" indent="0">
              <a:buNone/>
              <a:defRPr sz="2000" b="1">
                <a:latin typeface="+mn-lt"/>
                <a:ea typeface="Roboto" panose="02000000000000000000" pitchFamily="2" charset="0"/>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400">
                <a:latin typeface="+mn-lt"/>
                <a:ea typeface="Roboto" panose="02000000000000000000" pitchFamily="2" charset="0"/>
                <a:cs typeface="Roboto" panose="02000000000000000000" pitchFamily="2" charset="0"/>
              </a:defRPr>
            </a:lvl1pPr>
            <a:lvl2pPr>
              <a:defRPr sz="2000">
                <a:latin typeface="+mn-lt"/>
                <a:ea typeface="Roboto" panose="02000000000000000000" pitchFamily="2" charset="0"/>
                <a:cs typeface="Roboto" panose="02000000000000000000" pitchFamily="2" charset="0"/>
              </a:defRPr>
            </a:lvl2pPr>
            <a:lvl3pPr>
              <a:defRPr sz="1800">
                <a:latin typeface="+mn-lt"/>
                <a:ea typeface="Roboto" panose="02000000000000000000" pitchFamily="2" charset="0"/>
                <a:cs typeface="Roboto" panose="02000000000000000000" pitchFamily="2" charset="0"/>
              </a:defRPr>
            </a:lvl3pPr>
            <a:lvl4pPr>
              <a:defRPr sz="1600">
                <a:latin typeface="+mn-lt"/>
                <a:ea typeface="Roboto" panose="02000000000000000000" pitchFamily="2" charset="0"/>
                <a:cs typeface="Roboto" panose="02000000000000000000" pitchFamily="2" charset="0"/>
              </a:defRPr>
            </a:lvl4pPr>
            <a:lvl5pPr>
              <a:defRPr sz="1600">
                <a:latin typeface="+mn-lt"/>
                <a:ea typeface="Roboto" panose="02000000000000000000" pitchFamily="2" charset="0"/>
                <a:cs typeface="Roboto" panose="02000000000000000000" pitchFamily="2"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33" y="1279263"/>
            <a:ext cx="4041775" cy="533135"/>
          </a:xfrm>
        </p:spPr>
        <p:txBody>
          <a:bodyPr anchor="b">
            <a:normAutofit/>
          </a:bodyPr>
          <a:lstStyle>
            <a:lvl1pPr marL="0" indent="0">
              <a:buNone/>
              <a:defRPr sz="2000" b="1">
                <a:latin typeface="+mn-lt"/>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33" y="1812396"/>
            <a:ext cx="4041775" cy="3292740"/>
          </a:xfrm>
        </p:spPr>
        <p:txBody>
          <a:bodyPr/>
          <a:lstStyle>
            <a:lvl1pPr>
              <a:defRPr sz="2400">
                <a:latin typeface="+mn-lt"/>
                <a:ea typeface="Roboto" panose="02000000000000000000" pitchFamily="2" charset="0"/>
                <a:cs typeface="Roboto" panose="02000000000000000000" pitchFamily="2" charset="0"/>
              </a:defRPr>
            </a:lvl1pPr>
            <a:lvl2pPr>
              <a:defRPr sz="2000">
                <a:latin typeface="+mn-lt"/>
                <a:ea typeface="Roboto" panose="02000000000000000000" pitchFamily="2" charset="0"/>
                <a:cs typeface="Roboto" panose="02000000000000000000" pitchFamily="2" charset="0"/>
              </a:defRPr>
            </a:lvl2pPr>
            <a:lvl3pPr>
              <a:defRPr sz="1800">
                <a:latin typeface="+mn-lt"/>
                <a:ea typeface="Roboto" panose="02000000000000000000" pitchFamily="2" charset="0"/>
                <a:cs typeface="Roboto" panose="02000000000000000000" pitchFamily="2" charset="0"/>
              </a:defRPr>
            </a:lvl3pPr>
            <a:lvl4pPr>
              <a:defRPr sz="1600">
                <a:latin typeface="+mn-lt"/>
                <a:ea typeface="Roboto" panose="02000000000000000000" pitchFamily="2" charset="0"/>
                <a:cs typeface="Roboto" panose="02000000000000000000" pitchFamily="2" charset="0"/>
              </a:defRPr>
            </a:lvl4pPr>
            <a:lvl5pPr>
              <a:defRPr sz="1600">
                <a:latin typeface="+mn-lt"/>
                <a:ea typeface="Roboto" panose="02000000000000000000" pitchFamily="2" charset="0"/>
                <a:cs typeface="Roboto" panose="02000000000000000000" pitchFamily="2"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Nebraska_CMYK Uncoated.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75408" y="114565"/>
            <a:ext cx="1828800" cy="1066800"/>
          </a:xfrm>
          <a:prstGeom prst="rect">
            <a:avLst/>
          </a:prstGeom>
        </p:spPr>
      </p:pic>
    </p:spTree>
    <p:extLst>
      <p:ext uri="{BB962C8B-B14F-4D97-AF65-F5344CB8AC3E}">
        <p14:creationId xmlns:p14="http://schemas.microsoft.com/office/powerpoint/2010/main" val="17077912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Roboto" panose="02000000000000000000" pitchFamily="2" charset="0"/>
                <a:ea typeface="Roboto" panose="02000000000000000000" pitchFamily="2" charset="0"/>
                <a:cs typeface="Roboto" panose="02000000000000000000" pitchFamily="2" charset="0"/>
              </a:defRPr>
            </a:lvl1pPr>
          </a:lstStyle>
          <a:p>
            <a:r>
              <a:rPr lang="en-US" dirty="0"/>
              <a:t>Click to edit Master title style</a:t>
            </a:r>
          </a:p>
        </p:txBody>
      </p:sp>
      <p:pic>
        <p:nvPicPr>
          <p:cNvPr id="9" name="Picture 8" descr="Nebraska_CMYK Uncoate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533" y="4642291"/>
            <a:ext cx="1828800" cy="1066800"/>
          </a:xfrm>
          <a:prstGeom prst="rect">
            <a:avLst/>
          </a:prstGeom>
        </p:spPr>
      </p:pic>
      <p:pic>
        <p:nvPicPr>
          <p:cNvPr id="4" name="Picture 3" descr="Nebraska_CMYK Uncoate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533" y="4642291"/>
            <a:ext cx="1828800" cy="1066800"/>
          </a:xfrm>
          <a:prstGeom prst="rect">
            <a:avLst/>
          </a:prstGeom>
        </p:spPr>
      </p:pic>
      <p:pic>
        <p:nvPicPr>
          <p:cNvPr id="5" name="Picture 4" descr="Nebraska_CMYK Uncoated.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5533" y="4642291"/>
            <a:ext cx="1828800" cy="1066800"/>
          </a:xfrm>
          <a:prstGeom prst="rect">
            <a:avLst/>
          </a:prstGeom>
        </p:spPr>
      </p:pic>
    </p:spTree>
    <p:extLst>
      <p:ext uri="{BB962C8B-B14F-4D97-AF65-F5344CB8AC3E}">
        <p14:creationId xmlns:p14="http://schemas.microsoft.com/office/powerpoint/2010/main" val="41374249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8" name="Picture 7" descr="Nebraska_CMYK Uncoate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533" y="4642291"/>
            <a:ext cx="1828800" cy="1066800"/>
          </a:xfrm>
          <a:prstGeom prst="rect">
            <a:avLst/>
          </a:prstGeom>
        </p:spPr>
      </p:pic>
      <p:pic>
        <p:nvPicPr>
          <p:cNvPr id="3" name="Picture 2" descr="Nebraska_CMYK Uncoate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533" y="4642291"/>
            <a:ext cx="1828800" cy="1066800"/>
          </a:xfrm>
          <a:prstGeom prst="rect">
            <a:avLst/>
          </a:prstGeom>
        </p:spPr>
      </p:pic>
      <p:pic>
        <p:nvPicPr>
          <p:cNvPr id="4" name="Picture 3" descr="Nebraska_CMYK Uncoated.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5533" y="4642291"/>
            <a:ext cx="1828800" cy="1066800"/>
          </a:xfrm>
          <a:prstGeom prst="rect">
            <a:avLst/>
          </a:prstGeom>
        </p:spPr>
      </p:pic>
    </p:spTree>
    <p:extLst>
      <p:ext uri="{BB962C8B-B14F-4D97-AF65-F5344CB8AC3E}">
        <p14:creationId xmlns:p14="http://schemas.microsoft.com/office/powerpoint/2010/main" val="35015212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27543"/>
            <a:ext cx="3008313" cy="968375"/>
          </a:xfrm>
        </p:spPr>
        <p:txBody>
          <a:bodyPr anchor="b"/>
          <a:lstStyle>
            <a:lvl1pPr algn="l">
              <a:defRPr sz="2000" b="1">
                <a:latin typeface="Roboto" panose="02000000000000000000" pitchFamily="2" charset="0"/>
                <a:ea typeface="Roboto" panose="02000000000000000000" pitchFamily="2" charset="0"/>
                <a:cs typeface="Roboto" panose="02000000000000000000" pitchFamily="2" charset="0"/>
              </a:defRPr>
            </a:lvl1pPr>
          </a:lstStyle>
          <a:p>
            <a:r>
              <a:rPr lang="en-US" dirty="0"/>
              <a:t>Click to edit Master title style</a:t>
            </a:r>
          </a:p>
        </p:txBody>
      </p:sp>
      <p:sp>
        <p:nvSpPr>
          <p:cNvPr id="3" name="Content Placeholder 2"/>
          <p:cNvSpPr>
            <a:spLocks noGrp="1"/>
          </p:cNvSpPr>
          <p:nvPr>
            <p:ph idx="1"/>
          </p:nvPr>
        </p:nvSpPr>
        <p:spPr>
          <a:xfrm>
            <a:off x="3575050" y="227542"/>
            <a:ext cx="5111750" cy="4877594"/>
          </a:xfrm>
        </p:spPr>
        <p:txBody>
          <a:bodyPr/>
          <a:lstStyle>
            <a:lvl1pPr>
              <a:defRPr sz="3200">
                <a:latin typeface="Roboto" panose="02000000000000000000" pitchFamily="2" charset="0"/>
                <a:ea typeface="Roboto" panose="02000000000000000000" pitchFamily="2" charset="0"/>
                <a:cs typeface="Roboto" panose="02000000000000000000" pitchFamily="2" charset="0"/>
              </a:defRPr>
            </a:lvl1pPr>
            <a:lvl2pPr>
              <a:defRPr sz="2800">
                <a:latin typeface="Roboto" panose="02000000000000000000" pitchFamily="2" charset="0"/>
                <a:ea typeface="Roboto" panose="02000000000000000000" pitchFamily="2" charset="0"/>
                <a:cs typeface="Roboto" panose="02000000000000000000" pitchFamily="2" charset="0"/>
              </a:defRPr>
            </a:lvl2pPr>
            <a:lvl3pPr>
              <a:defRPr sz="2400">
                <a:latin typeface="Roboto" panose="02000000000000000000" pitchFamily="2" charset="0"/>
                <a:ea typeface="Roboto" panose="02000000000000000000" pitchFamily="2" charset="0"/>
                <a:cs typeface="Roboto" panose="02000000000000000000" pitchFamily="2" charset="0"/>
              </a:defRPr>
            </a:lvl3pPr>
            <a:lvl4pPr>
              <a:defRPr sz="2000">
                <a:latin typeface="Roboto" panose="02000000000000000000" pitchFamily="2" charset="0"/>
                <a:ea typeface="Roboto" panose="02000000000000000000" pitchFamily="2" charset="0"/>
                <a:cs typeface="Roboto" panose="02000000000000000000" pitchFamily="2" charset="0"/>
              </a:defRPr>
            </a:lvl4pPr>
            <a:lvl5pPr>
              <a:defRPr sz="2000">
                <a:latin typeface="Roboto" panose="02000000000000000000" pitchFamily="2" charset="0"/>
                <a:ea typeface="Roboto" panose="02000000000000000000" pitchFamily="2" charset="0"/>
                <a:cs typeface="Roboto" panose="02000000000000000000" pitchFamily="2"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19" y="1195920"/>
            <a:ext cx="3008313" cy="3909219"/>
          </a:xfrm>
        </p:spPr>
        <p:txBody>
          <a:bodyPr/>
          <a:lstStyle>
            <a:lvl1pPr marL="0" indent="0">
              <a:buNone/>
              <a:defRPr sz="1400">
                <a:latin typeface="Roboto" panose="02000000000000000000" pitchFamily="2" charset="0"/>
                <a:ea typeface="Roboto" panose="02000000000000000000" pitchFamily="2" charset="0"/>
                <a:cs typeface="Roboto" panose="02000000000000000000" pitchFamily="2"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pic>
        <p:nvPicPr>
          <p:cNvPr id="11" name="Picture 10" descr="Nebraska_CMYK Uncoate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533" y="4642291"/>
            <a:ext cx="1828800" cy="1066800"/>
          </a:xfrm>
          <a:prstGeom prst="rect">
            <a:avLst/>
          </a:prstGeom>
        </p:spPr>
      </p:pic>
      <p:pic>
        <p:nvPicPr>
          <p:cNvPr id="6" name="Picture 5" descr="Nebraska_CMYK Uncoate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533" y="4642291"/>
            <a:ext cx="1828800" cy="1066800"/>
          </a:xfrm>
          <a:prstGeom prst="rect">
            <a:avLst/>
          </a:prstGeom>
        </p:spPr>
      </p:pic>
      <p:pic>
        <p:nvPicPr>
          <p:cNvPr id="7" name="Picture 6" descr="Nebraska_CMYK Uncoated.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5533" y="4642291"/>
            <a:ext cx="1828800" cy="1066800"/>
          </a:xfrm>
          <a:prstGeom prst="rect">
            <a:avLst/>
          </a:prstGeom>
        </p:spPr>
      </p:pic>
    </p:spTree>
    <p:extLst>
      <p:ext uri="{BB962C8B-B14F-4D97-AF65-F5344CB8AC3E}">
        <p14:creationId xmlns:p14="http://schemas.microsoft.com/office/powerpoint/2010/main" val="23007468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nchor="b"/>
          <a:lstStyle>
            <a:lvl1pPr algn="l">
              <a:defRPr sz="2000" b="1">
                <a:latin typeface="Roboto" panose="02000000000000000000" pitchFamily="2" charset="0"/>
                <a:ea typeface="Roboto" panose="02000000000000000000" pitchFamily="2" charset="0"/>
                <a:cs typeface="Roboto" panose="02000000000000000000" pitchFamily="2" charset="0"/>
              </a:defRPr>
            </a:lvl1pPr>
          </a:lstStyle>
          <a:p>
            <a:r>
              <a:rPr lang="en-US" dirty="0"/>
              <a:t>Click to edit Master title style</a:t>
            </a:r>
          </a:p>
        </p:txBody>
      </p:sp>
      <p:sp>
        <p:nvSpPr>
          <p:cNvPr id="3" name="Picture Placeholder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1792288" y="4472782"/>
            <a:ext cx="5486400" cy="670718"/>
          </a:xfrm>
        </p:spPr>
        <p:txBody>
          <a:bodyPr/>
          <a:lstStyle>
            <a:lvl1pPr marL="0" indent="0">
              <a:buNone/>
              <a:defRPr sz="1400">
                <a:latin typeface="Roboto" panose="02000000000000000000" pitchFamily="2" charset="0"/>
                <a:ea typeface="Roboto" panose="02000000000000000000" pitchFamily="2" charset="0"/>
                <a:cs typeface="Roboto" panose="02000000000000000000" pitchFamily="2"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pic>
        <p:nvPicPr>
          <p:cNvPr id="9" name="Picture 8" descr="Nebraska_CMYK Uncoate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533" y="4642291"/>
            <a:ext cx="1828800" cy="1066800"/>
          </a:xfrm>
          <a:prstGeom prst="rect">
            <a:avLst/>
          </a:prstGeom>
        </p:spPr>
      </p:pic>
      <p:pic>
        <p:nvPicPr>
          <p:cNvPr id="6" name="Picture 5" descr="Nebraska_CMYK Uncoate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533" y="4642291"/>
            <a:ext cx="1828800" cy="1066800"/>
          </a:xfrm>
          <a:prstGeom prst="rect">
            <a:avLst/>
          </a:prstGeom>
        </p:spPr>
      </p:pic>
      <p:pic>
        <p:nvPicPr>
          <p:cNvPr id="7" name="Picture 6" descr="Nebraska_CMYK Uncoated.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5533" y="4642291"/>
            <a:ext cx="1828800" cy="1066800"/>
          </a:xfrm>
          <a:prstGeom prst="rect">
            <a:avLst/>
          </a:prstGeom>
        </p:spPr>
      </p:pic>
    </p:spTree>
    <p:extLst>
      <p:ext uri="{BB962C8B-B14F-4D97-AF65-F5344CB8AC3E}">
        <p14:creationId xmlns:p14="http://schemas.microsoft.com/office/powerpoint/2010/main" val="1905427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Roboto" panose="02000000000000000000" pitchFamily="2" charset="0"/>
                <a:ea typeface="Roboto" panose="02000000000000000000" pitchFamily="2" charset="0"/>
                <a:cs typeface="Roboto" panose="02000000000000000000" pitchFamily="2"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Roboto" panose="02000000000000000000" pitchFamily="2" charset="0"/>
                <a:ea typeface="Roboto" panose="02000000000000000000" pitchFamily="2" charset="0"/>
                <a:cs typeface="Roboto" panose="02000000000000000000" pitchFamily="2" charset="0"/>
              </a:defRPr>
            </a:lvl1pPr>
            <a:lvl2pPr>
              <a:defRPr>
                <a:latin typeface="Roboto" panose="02000000000000000000" pitchFamily="2" charset="0"/>
                <a:ea typeface="Roboto" panose="02000000000000000000" pitchFamily="2" charset="0"/>
                <a:cs typeface="Roboto" panose="02000000000000000000" pitchFamily="2" charset="0"/>
              </a:defRPr>
            </a:lvl2pPr>
            <a:lvl3pPr>
              <a:defRPr>
                <a:latin typeface="Roboto" panose="02000000000000000000" pitchFamily="2" charset="0"/>
                <a:ea typeface="Roboto" panose="02000000000000000000" pitchFamily="2" charset="0"/>
                <a:cs typeface="Roboto" panose="02000000000000000000" pitchFamily="2" charset="0"/>
              </a:defRPr>
            </a:lvl3pPr>
            <a:lvl4pPr>
              <a:defRPr>
                <a:latin typeface="Roboto" panose="02000000000000000000" pitchFamily="2" charset="0"/>
                <a:ea typeface="Roboto" panose="02000000000000000000" pitchFamily="2" charset="0"/>
                <a:cs typeface="Roboto" panose="02000000000000000000" pitchFamily="2" charset="0"/>
              </a:defRPr>
            </a:lvl4pPr>
            <a:lvl5pPr>
              <a:defRPr>
                <a:latin typeface="Roboto" panose="02000000000000000000" pitchFamily="2" charset="0"/>
                <a:ea typeface="Roboto" panose="02000000000000000000" pitchFamily="2" charset="0"/>
                <a:cs typeface="Roboto"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Nebraska_CMYK Uncoate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533" y="4642291"/>
            <a:ext cx="1828800" cy="1066800"/>
          </a:xfrm>
          <a:prstGeom prst="rect">
            <a:avLst/>
          </a:prstGeom>
        </p:spPr>
      </p:pic>
      <p:pic>
        <p:nvPicPr>
          <p:cNvPr id="5" name="Picture 4" descr="Nebraska_CMYK Uncoate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533" y="4642291"/>
            <a:ext cx="1828800" cy="1066800"/>
          </a:xfrm>
          <a:prstGeom prst="rect">
            <a:avLst/>
          </a:prstGeom>
        </p:spPr>
      </p:pic>
      <p:pic>
        <p:nvPicPr>
          <p:cNvPr id="6" name="Picture 5" descr="Nebraska_CMYK Uncoated.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5533" y="4642291"/>
            <a:ext cx="1828800" cy="1066800"/>
          </a:xfrm>
          <a:prstGeom prst="rect">
            <a:avLst/>
          </a:prstGeom>
        </p:spPr>
      </p:pic>
    </p:spTree>
    <p:extLst>
      <p:ext uri="{BB962C8B-B14F-4D97-AF65-F5344CB8AC3E}">
        <p14:creationId xmlns:p14="http://schemas.microsoft.com/office/powerpoint/2010/main" val="34453341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882"/>
            <a:ext cx="2057400" cy="4876271"/>
          </a:xfrm>
        </p:spPr>
        <p:txBody>
          <a:bodyPr vert="eaVert"/>
          <a:lstStyle>
            <a:lvl1pPr>
              <a:defRPr>
                <a:latin typeface="Roboto" panose="02000000000000000000" pitchFamily="2" charset="0"/>
                <a:ea typeface="Roboto" panose="02000000000000000000" pitchFamily="2" charset="0"/>
                <a:cs typeface="Roboto" panose="02000000000000000000"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457200" y="228882"/>
            <a:ext cx="6019800" cy="4876271"/>
          </a:xfrm>
        </p:spPr>
        <p:txBody>
          <a:bodyPr vert="eaVert"/>
          <a:lstStyle>
            <a:lvl1pPr>
              <a:defRPr>
                <a:latin typeface="Roboto" panose="02000000000000000000" pitchFamily="2" charset="0"/>
                <a:ea typeface="Roboto" panose="02000000000000000000" pitchFamily="2" charset="0"/>
                <a:cs typeface="Roboto" panose="02000000000000000000" pitchFamily="2" charset="0"/>
              </a:defRPr>
            </a:lvl1pPr>
            <a:lvl2pPr>
              <a:defRPr>
                <a:latin typeface="Roboto" panose="02000000000000000000" pitchFamily="2" charset="0"/>
                <a:ea typeface="Roboto" panose="02000000000000000000" pitchFamily="2" charset="0"/>
                <a:cs typeface="Roboto" panose="02000000000000000000" pitchFamily="2" charset="0"/>
              </a:defRPr>
            </a:lvl2pPr>
            <a:lvl3pPr>
              <a:defRPr>
                <a:latin typeface="Roboto" panose="02000000000000000000" pitchFamily="2" charset="0"/>
                <a:ea typeface="Roboto" panose="02000000000000000000" pitchFamily="2" charset="0"/>
                <a:cs typeface="Roboto" panose="02000000000000000000" pitchFamily="2" charset="0"/>
              </a:defRPr>
            </a:lvl3pPr>
            <a:lvl4pPr>
              <a:defRPr>
                <a:latin typeface="Roboto" panose="02000000000000000000" pitchFamily="2" charset="0"/>
                <a:ea typeface="Roboto" panose="02000000000000000000" pitchFamily="2" charset="0"/>
                <a:cs typeface="Roboto" panose="02000000000000000000" pitchFamily="2" charset="0"/>
              </a:defRPr>
            </a:lvl4pPr>
            <a:lvl5pPr>
              <a:defRPr>
                <a:latin typeface="Roboto" panose="02000000000000000000" pitchFamily="2" charset="0"/>
                <a:ea typeface="Roboto" panose="02000000000000000000" pitchFamily="2" charset="0"/>
                <a:cs typeface="Roboto" panose="020000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Nebraska_CMYK Uncoate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533" y="4642291"/>
            <a:ext cx="1828800" cy="1066800"/>
          </a:xfrm>
          <a:prstGeom prst="rect">
            <a:avLst/>
          </a:prstGeom>
        </p:spPr>
      </p:pic>
      <p:pic>
        <p:nvPicPr>
          <p:cNvPr id="5" name="Picture 4" descr="Nebraska_CMYK Uncoate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533" y="4642291"/>
            <a:ext cx="1828800" cy="1066800"/>
          </a:xfrm>
          <a:prstGeom prst="rect">
            <a:avLst/>
          </a:prstGeom>
        </p:spPr>
      </p:pic>
      <p:pic>
        <p:nvPicPr>
          <p:cNvPr id="6" name="Picture 5" descr="Nebraska_CMYK Uncoated.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5533" y="4642291"/>
            <a:ext cx="1828800" cy="1066800"/>
          </a:xfrm>
          <a:prstGeom prst="rect">
            <a:avLst/>
          </a:prstGeom>
        </p:spPr>
      </p:pic>
    </p:spTree>
    <p:extLst>
      <p:ext uri="{BB962C8B-B14F-4D97-AF65-F5344CB8AC3E}">
        <p14:creationId xmlns:p14="http://schemas.microsoft.com/office/powerpoint/2010/main" val="20254367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369915"/>
            <a:ext cx="7772400" cy="1225021"/>
          </a:xfrm>
        </p:spPr>
        <p:txBody>
          <a:bodyPr/>
          <a:lstStyle>
            <a:lvl1pPr algn="ctr">
              <a:defRPr b="1">
                <a:solidFill>
                  <a:srgbClr val="FFFFFF"/>
                </a:solidFill>
                <a:latin typeface="Roboto" panose="02000000000000000000" pitchFamily="2" charset="0"/>
                <a:ea typeface="Roboto" panose="02000000000000000000" pitchFamily="2" charset="0"/>
                <a:cs typeface="Roboto" panose="02000000000000000000" pitchFamily="2" charset="0"/>
              </a:defRPr>
            </a:lvl1pPr>
          </a:lstStyle>
          <a:p>
            <a:r>
              <a:rPr lang="en-US"/>
              <a:t>Click to edit Master title style</a:t>
            </a:r>
            <a:endParaRPr lang="en-US" dirty="0"/>
          </a:p>
        </p:txBody>
      </p:sp>
      <p:sp>
        <p:nvSpPr>
          <p:cNvPr id="5" name="Rectangle 6"/>
          <p:cNvSpPr/>
          <p:nvPr/>
        </p:nvSpPr>
        <p:spPr>
          <a:xfrm>
            <a:off x="-10160" y="3211324"/>
            <a:ext cx="9245600" cy="2593133"/>
          </a:xfrm>
          <a:custGeom>
            <a:avLst/>
            <a:gdLst>
              <a:gd name="connsiteX0" fmla="*/ 0 w 9144000"/>
              <a:gd name="connsiteY0" fmla="*/ 0 h 1345102"/>
              <a:gd name="connsiteX1" fmla="*/ 9144000 w 9144000"/>
              <a:gd name="connsiteY1" fmla="*/ 0 h 1345102"/>
              <a:gd name="connsiteX2" fmla="*/ 9144000 w 9144000"/>
              <a:gd name="connsiteY2" fmla="*/ 1345102 h 1345102"/>
              <a:gd name="connsiteX3" fmla="*/ 0 w 9144000"/>
              <a:gd name="connsiteY3" fmla="*/ 1345102 h 1345102"/>
              <a:gd name="connsiteX4" fmla="*/ 0 w 9144000"/>
              <a:gd name="connsiteY4" fmla="*/ 0 h 1345102"/>
              <a:gd name="connsiteX0" fmla="*/ 0 w 9144000"/>
              <a:gd name="connsiteY0" fmla="*/ 1219200 h 2564302"/>
              <a:gd name="connsiteX1" fmla="*/ 9144000 w 9144000"/>
              <a:gd name="connsiteY1" fmla="*/ 0 h 2564302"/>
              <a:gd name="connsiteX2" fmla="*/ 9144000 w 9144000"/>
              <a:gd name="connsiteY2" fmla="*/ 2564302 h 2564302"/>
              <a:gd name="connsiteX3" fmla="*/ 0 w 9144000"/>
              <a:gd name="connsiteY3" fmla="*/ 2564302 h 2564302"/>
              <a:gd name="connsiteX4" fmla="*/ 0 w 9144000"/>
              <a:gd name="connsiteY4" fmla="*/ 1219200 h 2564302"/>
              <a:gd name="connsiteX0" fmla="*/ 0 w 9144000"/>
              <a:gd name="connsiteY0" fmla="*/ 1219565 h 2564667"/>
              <a:gd name="connsiteX1" fmla="*/ 9144000 w 9144000"/>
              <a:gd name="connsiteY1" fmla="*/ 365 h 2564667"/>
              <a:gd name="connsiteX2" fmla="*/ 9144000 w 9144000"/>
              <a:gd name="connsiteY2" fmla="*/ 2564667 h 2564667"/>
              <a:gd name="connsiteX3" fmla="*/ 0 w 9144000"/>
              <a:gd name="connsiteY3" fmla="*/ 2564667 h 2564667"/>
              <a:gd name="connsiteX4" fmla="*/ 0 w 9144000"/>
              <a:gd name="connsiteY4" fmla="*/ 1219565 h 2564667"/>
              <a:gd name="connsiteX0" fmla="*/ 0 w 9144000"/>
              <a:gd name="connsiteY0" fmla="*/ 1219534 h 2564636"/>
              <a:gd name="connsiteX1" fmla="*/ 9144000 w 9144000"/>
              <a:gd name="connsiteY1" fmla="*/ 334 h 2564636"/>
              <a:gd name="connsiteX2" fmla="*/ 9144000 w 9144000"/>
              <a:gd name="connsiteY2" fmla="*/ 2564636 h 2564636"/>
              <a:gd name="connsiteX3" fmla="*/ 0 w 9144000"/>
              <a:gd name="connsiteY3" fmla="*/ 2564636 h 2564636"/>
              <a:gd name="connsiteX4" fmla="*/ 0 w 9144000"/>
              <a:gd name="connsiteY4" fmla="*/ 1219534 h 2564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2564636">
                <a:moveTo>
                  <a:pt x="0" y="1219534"/>
                </a:moveTo>
                <a:cubicBezTo>
                  <a:pt x="894080" y="894414"/>
                  <a:pt x="3271520" y="-19986"/>
                  <a:pt x="9144000" y="334"/>
                </a:cubicBezTo>
                <a:lnTo>
                  <a:pt x="9144000" y="2564636"/>
                </a:lnTo>
                <a:lnTo>
                  <a:pt x="0" y="2564636"/>
                </a:lnTo>
                <a:lnTo>
                  <a:pt x="0" y="1219534"/>
                </a:lnTo>
                <a:close/>
              </a:path>
            </a:pathLst>
          </a:custGeom>
          <a:solidFill>
            <a:srgbClr val="00447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descr="National Tagline_RGB.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3144" y="492272"/>
            <a:ext cx="5833872" cy="2281402"/>
          </a:xfrm>
          <a:prstGeom prst="rect">
            <a:avLst/>
          </a:prstGeom>
        </p:spPr>
      </p:pic>
      <p:sp>
        <p:nvSpPr>
          <p:cNvPr id="7" name="Rectangle 6"/>
          <p:cNvSpPr/>
          <p:nvPr userDrawn="1"/>
        </p:nvSpPr>
        <p:spPr>
          <a:xfrm>
            <a:off x="-10160" y="3211324"/>
            <a:ext cx="9245600" cy="2593133"/>
          </a:xfrm>
          <a:custGeom>
            <a:avLst/>
            <a:gdLst>
              <a:gd name="connsiteX0" fmla="*/ 0 w 9144000"/>
              <a:gd name="connsiteY0" fmla="*/ 0 h 1345102"/>
              <a:gd name="connsiteX1" fmla="*/ 9144000 w 9144000"/>
              <a:gd name="connsiteY1" fmla="*/ 0 h 1345102"/>
              <a:gd name="connsiteX2" fmla="*/ 9144000 w 9144000"/>
              <a:gd name="connsiteY2" fmla="*/ 1345102 h 1345102"/>
              <a:gd name="connsiteX3" fmla="*/ 0 w 9144000"/>
              <a:gd name="connsiteY3" fmla="*/ 1345102 h 1345102"/>
              <a:gd name="connsiteX4" fmla="*/ 0 w 9144000"/>
              <a:gd name="connsiteY4" fmla="*/ 0 h 1345102"/>
              <a:gd name="connsiteX0" fmla="*/ 0 w 9144000"/>
              <a:gd name="connsiteY0" fmla="*/ 1219200 h 2564302"/>
              <a:gd name="connsiteX1" fmla="*/ 9144000 w 9144000"/>
              <a:gd name="connsiteY1" fmla="*/ 0 h 2564302"/>
              <a:gd name="connsiteX2" fmla="*/ 9144000 w 9144000"/>
              <a:gd name="connsiteY2" fmla="*/ 2564302 h 2564302"/>
              <a:gd name="connsiteX3" fmla="*/ 0 w 9144000"/>
              <a:gd name="connsiteY3" fmla="*/ 2564302 h 2564302"/>
              <a:gd name="connsiteX4" fmla="*/ 0 w 9144000"/>
              <a:gd name="connsiteY4" fmla="*/ 1219200 h 2564302"/>
              <a:gd name="connsiteX0" fmla="*/ 0 w 9144000"/>
              <a:gd name="connsiteY0" fmla="*/ 1219565 h 2564667"/>
              <a:gd name="connsiteX1" fmla="*/ 9144000 w 9144000"/>
              <a:gd name="connsiteY1" fmla="*/ 365 h 2564667"/>
              <a:gd name="connsiteX2" fmla="*/ 9144000 w 9144000"/>
              <a:gd name="connsiteY2" fmla="*/ 2564667 h 2564667"/>
              <a:gd name="connsiteX3" fmla="*/ 0 w 9144000"/>
              <a:gd name="connsiteY3" fmla="*/ 2564667 h 2564667"/>
              <a:gd name="connsiteX4" fmla="*/ 0 w 9144000"/>
              <a:gd name="connsiteY4" fmla="*/ 1219565 h 2564667"/>
              <a:gd name="connsiteX0" fmla="*/ 0 w 9144000"/>
              <a:gd name="connsiteY0" fmla="*/ 1219534 h 2564636"/>
              <a:gd name="connsiteX1" fmla="*/ 9144000 w 9144000"/>
              <a:gd name="connsiteY1" fmla="*/ 334 h 2564636"/>
              <a:gd name="connsiteX2" fmla="*/ 9144000 w 9144000"/>
              <a:gd name="connsiteY2" fmla="*/ 2564636 h 2564636"/>
              <a:gd name="connsiteX3" fmla="*/ 0 w 9144000"/>
              <a:gd name="connsiteY3" fmla="*/ 2564636 h 2564636"/>
              <a:gd name="connsiteX4" fmla="*/ 0 w 9144000"/>
              <a:gd name="connsiteY4" fmla="*/ 1219534 h 2564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2564636">
                <a:moveTo>
                  <a:pt x="0" y="1219534"/>
                </a:moveTo>
                <a:cubicBezTo>
                  <a:pt x="894080" y="894414"/>
                  <a:pt x="3271520" y="-19986"/>
                  <a:pt x="9144000" y="334"/>
                </a:cubicBezTo>
                <a:lnTo>
                  <a:pt x="9144000" y="2564636"/>
                </a:lnTo>
                <a:lnTo>
                  <a:pt x="0" y="2564636"/>
                </a:lnTo>
                <a:lnTo>
                  <a:pt x="0" y="1219534"/>
                </a:lnTo>
                <a:close/>
              </a:path>
            </a:pathLst>
          </a:custGeom>
          <a:solidFill>
            <a:srgbClr val="00447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National Tagline_RGB.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33144" y="492272"/>
            <a:ext cx="5833872" cy="2281402"/>
          </a:xfrm>
          <a:prstGeom prst="rect">
            <a:avLst/>
          </a:prstGeom>
        </p:spPr>
      </p:pic>
    </p:spTree>
    <p:extLst>
      <p:ext uri="{BB962C8B-B14F-4D97-AF65-F5344CB8AC3E}">
        <p14:creationId xmlns:p14="http://schemas.microsoft.com/office/powerpoint/2010/main" val="61617552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sp>
        <p:nvSpPr>
          <p:cNvPr id="7" name="Rectangle 6"/>
          <p:cNvSpPr/>
          <p:nvPr/>
        </p:nvSpPr>
        <p:spPr>
          <a:xfrm>
            <a:off x="-10160" y="3211324"/>
            <a:ext cx="9245600" cy="2593133"/>
          </a:xfrm>
          <a:custGeom>
            <a:avLst/>
            <a:gdLst>
              <a:gd name="connsiteX0" fmla="*/ 0 w 9144000"/>
              <a:gd name="connsiteY0" fmla="*/ 0 h 1345102"/>
              <a:gd name="connsiteX1" fmla="*/ 9144000 w 9144000"/>
              <a:gd name="connsiteY1" fmla="*/ 0 h 1345102"/>
              <a:gd name="connsiteX2" fmla="*/ 9144000 w 9144000"/>
              <a:gd name="connsiteY2" fmla="*/ 1345102 h 1345102"/>
              <a:gd name="connsiteX3" fmla="*/ 0 w 9144000"/>
              <a:gd name="connsiteY3" fmla="*/ 1345102 h 1345102"/>
              <a:gd name="connsiteX4" fmla="*/ 0 w 9144000"/>
              <a:gd name="connsiteY4" fmla="*/ 0 h 1345102"/>
              <a:gd name="connsiteX0" fmla="*/ 0 w 9144000"/>
              <a:gd name="connsiteY0" fmla="*/ 1219200 h 2564302"/>
              <a:gd name="connsiteX1" fmla="*/ 9144000 w 9144000"/>
              <a:gd name="connsiteY1" fmla="*/ 0 h 2564302"/>
              <a:gd name="connsiteX2" fmla="*/ 9144000 w 9144000"/>
              <a:gd name="connsiteY2" fmla="*/ 2564302 h 2564302"/>
              <a:gd name="connsiteX3" fmla="*/ 0 w 9144000"/>
              <a:gd name="connsiteY3" fmla="*/ 2564302 h 2564302"/>
              <a:gd name="connsiteX4" fmla="*/ 0 w 9144000"/>
              <a:gd name="connsiteY4" fmla="*/ 1219200 h 2564302"/>
              <a:gd name="connsiteX0" fmla="*/ 0 w 9144000"/>
              <a:gd name="connsiteY0" fmla="*/ 1219565 h 2564667"/>
              <a:gd name="connsiteX1" fmla="*/ 9144000 w 9144000"/>
              <a:gd name="connsiteY1" fmla="*/ 365 h 2564667"/>
              <a:gd name="connsiteX2" fmla="*/ 9144000 w 9144000"/>
              <a:gd name="connsiteY2" fmla="*/ 2564667 h 2564667"/>
              <a:gd name="connsiteX3" fmla="*/ 0 w 9144000"/>
              <a:gd name="connsiteY3" fmla="*/ 2564667 h 2564667"/>
              <a:gd name="connsiteX4" fmla="*/ 0 w 9144000"/>
              <a:gd name="connsiteY4" fmla="*/ 1219565 h 2564667"/>
              <a:gd name="connsiteX0" fmla="*/ 0 w 9144000"/>
              <a:gd name="connsiteY0" fmla="*/ 1219534 h 2564636"/>
              <a:gd name="connsiteX1" fmla="*/ 9144000 w 9144000"/>
              <a:gd name="connsiteY1" fmla="*/ 334 h 2564636"/>
              <a:gd name="connsiteX2" fmla="*/ 9144000 w 9144000"/>
              <a:gd name="connsiteY2" fmla="*/ 2564636 h 2564636"/>
              <a:gd name="connsiteX3" fmla="*/ 0 w 9144000"/>
              <a:gd name="connsiteY3" fmla="*/ 2564636 h 2564636"/>
              <a:gd name="connsiteX4" fmla="*/ 0 w 9144000"/>
              <a:gd name="connsiteY4" fmla="*/ 1219534 h 2564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2564636">
                <a:moveTo>
                  <a:pt x="0" y="1219534"/>
                </a:moveTo>
                <a:cubicBezTo>
                  <a:pt x="894080" y="894414"/>
                  <a:pt x="3271520" y="-19986"/>
                  <a:pt x="9144000" y="334"/>
                </a:cubicBezTo>
                <a:lnTo>
                  <a:pt x="9144000" y="2564636"/>
                </a:lnTo>
                <a:lnTo>
                  <a:pt x="0" y="2564636"/>
                </a:lnTo>
                <a:lnTo>
                  <a:pt x="0" y="1219534"/>
                </a:lnTo>
                <a:close/>
              </a:path>
            </a:pathLst>
          </a:custGeom>
          <a:solidFill>
            <a:srgbClr val="00447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4369915"/>
            <a:ext cx="7772400" cy="1225021"/>
          </a:xfrm>
        </p:spPr>
        <p:txBody>
          <a:bodyPr/>
          <a:lstStyle>
            <a:lvl1pPr algn="ctr">
              <a:defRPr b="1">
                <a:solidFill>
                  <a:srgbClr val="FFFFFF"/>
                </a:solidFill>
                <a:latin typeface="Roboto" panose="02000000000000000000" pitchFamily="2" charset="0"/>
                <a:ea typeface="Roboto" panose="02000000000000000000" pitchFamily="2" charset="0"/>
                <a:cs typeface="Roboto" panose="02000000000000000000" pitchFamily="2" charset="0"/>
              </a:defRPr>
            </a:lvl1pPr>
          </a:lstStyle>
          <a:p>
            <a:r>
              <a:rPr lang="en-US"/>
              <a:t>Click to edit Master title style</a:t>
            </a:r>
            <a:endParaRPr lang="en-US" dirty="0"/>
          </a:p>
        </p:txBody>
      </p:sp>
      <p:pic>
        <p:nvPicPr>
          <p:cNvPr id="3" name="Picture 2" descr="National Tagline_RGB.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3144" y="492272"/>
            <a:ext cx="5833872" cy="2281402"/>
          </a:xfrm>
          <a:prstGeom prst="rect">
            <a:avLst/>
          </a:prstGeom>
        </p:spPr>
      </p:pic>
      <p:sp>
        <p:nvSpPr>
          <p:cNvPr id="5" name="Rectangle 6"/>
          <p:cNvSpPr/>
          <p:nvPr userDrawn="1"/>
        </p:nvSpPr>
        <p:spPr>
          <a:xfrm>
            <a:off x="-10160" y="3211324"/>
            <a:ext cx="9245600" cy="2593133"/>
          </a:xfrm>
          <a:custGeom>
            <a:avLst/>
            <a:gdLst>
              <a:gd name="connsiteX0" fmla="*/ 0 w 9144000"/>
              <a:gd name="connsiteY0" fmla="*/ 0 h 1345102"/>
              <a:gd name="connsiteX1" fmla="*/ 9144000 w 9144000"/>
              <a:gd name="connsiteY1" fmla="*/ 0 h 1345102"/>
              <a:gd name="connsiteX2" fmla="*/ 9144000 w 9144000"/>
              <a:gd name="connsiteY2" fmla="*/ 1345102 h 1345102"/>
              <a:gd name="connsiteX3" fmla="*/ 0 w 9144000"/>
              <a:gd name="connsiteY3" fmla="*/ 1345102 h 1345102"/>
              <a:gd name="connsiteX4" fmla="*/ 0 w 9144000"/>
              <a:gd name="connsiteY4" fmla="*/ 0 h 1345102"/>
              <a:gd name="connsiteX0" fmla="*/ 0 w 9144000"/>
              <a:gd name="connsiteY0" fmla="*/ 1219200 h 2564302"/>
              <a:gd name="connsiteX1" fmla="*/ 9144000 w 9144000"/>
              <a:gd name="connsiteY1" fmla="*/ 0 h 2564302"/>
              <a:gd name="connsiteX2" fmla="*/ 9144000 w 9144000"/>
              <a:gd name="connsiteY2" fmla="*/ 2564302 h 2564302"/>
              <a:gd name="connsiteX3" fmla="*/ 0 w 9144000"/>
              <a:gd name="connsiteY3" fmla="*/ 2564302 h 2564302"/>
              <a:gd name="connsiteX4" fmla="*/ 0 w 9144000"/>
              <a:gd name="connsiteY4" fmla="*/ 1219200 h 2564302"/>
              <a:gd name="connsiteX0" fmla="*/ 0 w 9144000"/>
              <a:gd name="connsiteY0" fmla="*/ 1219565 h 2564667"/>
              <a:gd name="connsiteX1" fmla="*/ 9144000 w 9144000"/>
              <a:gd name="connsiteY1" fmla="*/ 365 h 2564667"/>
              <a:gd name="connsiteX2" fmla="*/ 9144000 w 9144000"/>
              <a:gd name="connsiteY2" fmla="*/ 2564667 h 2564667"/>
              <a:gd name="connsiteX3" fmla="*/ 0 w 9144000"/>
              <a:gd name="connsiteY3" fmla="*/ 2564667 h 2564667"/>
              <a:gd name="connsiteX4" fmla="*/ 0 w 9144000"/>
              <a:gd name="connsiteY4" fmla="*/ 1219565 h 2564667"/>
              <a:gd name="connsiteX0" fmla="*/ 0 w 9144000"/>
              <a:gd name="connsiteY0" fmla="*/ 1219534 h 2564636"/>
              <a:gd name="connsiteX1" fmla="*/ 9144000 w 9144000"/>
              <a:gd name="connsiteY1" fmla="*/ 334 h 2564636"/>
              <a:gd name="connsiteX2" fmla="*/ 9144000 w 9144000"/>
              <a:gd name="connsiteY2" fmla="*/ 2564636 h 2564636"/>
              <a:gd name="connsiteX3" fmla="*/ 0 w 9144000"/>
              <a:gd name="connsiteY3" fmla="*/ 2564636 h 2564636"/>
              <a:gd name="connsiteX4" fmla="*/ 0 w 9144000"/>
              <a:gd name="connsiteY4" fmla="*/ 1219534 h 2564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2564636">
                <a:moveTo>
                  <a:pt x="0" y="1219534"/>
                </a:moveTo>
                <a:cubicBezTo>
                  <a:pt x="894080" y="894414"/>
                  <a:pt x="3271520" y="-19986"/>
                  <a:pt x="9144000" y="334"/>
                </a:cubicBezTo>
                <a:lnTo>
                  <a:pt x="9144000" y="2564636"/>
                </a:lnTo>
                <a:lnTo>
                  <a:pt x="0" y="2564636"/>
                </a:lnTo>
                <a:lnTo>
                  <a:pt x="0" y="1219534"/>
                </a:lnTo>
                <a:close/>
              </a:path>
            </a:pathLst>
          </a:custGeom>
          <a:solidFill>
            <a:srgbClr val="00447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6" name="Picture 5" descr="National Tagline_RGB.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33144" y="492272"/>
            <a:ext cx="5833872" cy="2281402"/>
          </a:xfrm>
          <a:prstGeom prst="rect">
            <a:avLst/>
          </a:prstGeom>
        </p:spPr>
      </p:pic>
    </p:spTree>
    <p:extLst>
      <p:ext uri="{BB962C8B-B14F-4D97-AF65-F5344CB8AC3E}">
        <p14:creationId xmlns:p14="http://schemas.microsoft.com/office/powerpoint/2010/main" val="45103200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Rectangle 6"/>
          <p:cNvSpPr/>
          <p:nvPr userDrawn="1"/>
        </p:nvSpPr>
        <p:spPr>
          <a:xfrm>
            <a:off x="-10160" y="3211324"/>
            <a:ext cx="9245600" cy="2593133"/>
          </a:xfrm>
          <a:custGeom>
            <a:avLst/>
            <a:gdLst>
              <a:gd name="connsiteX0" fmla="*/ 0 w 9144000"/>
              <a:gd name="connsiteY0" fmla="*/ 0 h 1345102"/>
              <a:gd name="connsiteX1" fmla="*/ 9144000 w 9144000"/>
              <a:gd name="connsiteY1" fmla="*/ 0 h 1345102"/>
              <a:gd name="connsiteX2" fmla="*/ 9144000 w 9144000"/>
              <a:gd name="connsiteY2" fmla="*/ 1345102 h 1345102"/>
              <a:gd name="connsiteX3" fmla="*/ 0 w 9144000"/>
              <a:gd name="connsiteY3" fmla="*/ 1345102 h 1345102"/>
              <a:gd name="connsiteX4" fmla="*/ 0 w 9144000"/>
              <a:gd name="connsiteY4" fmla="*/ 0 h 1345102"/>
              <a:gd name="connsiteX0" fmla="*/ 0 w 9144000"/>
              <a:gd name="connsiteY0" fmla="*/ 1219200 h 2564302"/>
              <a:gd name="connsiteX1" fmla="*/ 9144000 w 9144000"/>
              <a:gd name="connsiteY1" fmla="*/ 0 h 2564302"/>
              <a:gd name="connsiteX2" fmla="*/ 9144000 w 9144000"/>
              <a:gd name="connsiteY2" fmla="*/ 2564302 h 2564302"/>
              <a:gd name="connsiteX3" fmla="*/ 0 w 9144000"/>
              <a:gd name="connsiteY3" fmla="*/ 2564302 h 2564302"/>
              <a:gd name="connsiteX4" fmla="*/ 0 w 9144000"/>
              <a:gd name="connsiteY4" fmla="*/ 1219200 h 2564302"/>
              <a:gd name="connsiteX0" fmla="*/ 0 w 9144000"/>
              <a:gd name="connsiteY0" fmla="*/ 1219565 h 2564667"/>
              <a:gd name="connsiteX1" fmla="*/ 9144000 w 9144000"/>
              <a:gd name="connsiteY1" fmla="*/ 365 h 2564667"/>
              <a:gd name="connsiteX2" fmla="*/ 9144000 w 9144000"/>
              <a:gd name="connsiteY2" fmla="*/ 2564667 h 2564667"/>
              <a:gd name="connsiteX3" fmla="*/ 0 w 9144000"/>
              <a:gd name="connsiteY3" fmla="*/ 2564667 h 2564667"/>
              <a:gd name="connsiteX4" fmla="*/ 0 w 9144000"/>
              <a:gd name="connsiteY4" fmla="*/ 1219565 h 2564667"/>
              <a:gd name="connsiteX0" fmla="*/ 0 w 9144000"/>
              <a:gd name="connsiteY0" fmla="*/ 1219534 h 2564636"/>
              <a:gd name="connsiteX1" fmla="*/ 9144000 w 9144000"/>
              <a:gd name="connsiteY1" fmla="*/ 334 h 2564636"/>
              <a:gd name="connsiteX2" fmla="*/ 9144000 w 9144000"/>
              <a:gd name="connsiteY2" fmla="*/ 2564636 h 2564636"/>
              <a:gd name="connsiteX3" fmla="*/ 0 w 9144000"/>
              <a:gd name="connsiteY3" fmla="*/ 2564636 h 2564636"/>
              <a:gd name="connsiteX4" fmla="*/ 0 w 9144000"/>
              <a:gd name="connsiteY4" fmla="*/ 1219534 h 2564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2564636">
                <a:moveTo>
                  <a:pt x="0" y="1219534"/>
                </a:moveTo>
                <a:cubicBezTo>
                  <a:pt x="894080" y="894414"/>
                  <a:pt x="3271520" y="-19986"/>
                  <a:pt x="9144000" y="334"/>
                </a:cubicBezTo>
                <a:lnTo>
                  <a:pt x="9144000" y="2564636"/>
                </a:lnTo>
                <a:lnTo>
                  <a:pt x="0" y="2564636"/>
                </a:lnTo>
                <a:lnTo>
                  <a:pt x="0" y="1219534"/>
                </a:lnTo>
                <a:close/>
              </a:path>
            </a:pathLst>
          </a:custGeom>
          <a:solidFill>
            <a:srgbClr val="00447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4369915"/>
            <a:ext cx="7772400" cy="1225021"/>
          </a:xfrm>
        </p:spPr>
        <p:txBody>
          <a:bodyPr/>
          <a:lstStyle>
            <a:lvl1pPr algn="ctr">
              <a:defRPr b="1">
                <a:solidFill>
                  <a:srgbClr val="FFFFFF"/>
                </a:solidFill>
                <a:latin typeface="+mn-lt"/>
                <a:ea typeface="Roboto" panose="02000000000000000000" pitchFamily="2" charset="0"/>
                <a:cs typeface="Roboto" panose="02000000000000000000" pitchFamily="2" charset="0"/>
              </a:defRPr>
            </a:lvl1pPr>
          </a:lstStyle>
          <a:p>
            <a:r>
              <a:rPr lang="en-US" dirty="0"/>
              <a:t>Click to edit Master title style</a:t>
            </a:r>
          </a:p>
        </p:txBody>
      </p:sp>
      <p:pic>
        <p:nvPicPr>
          <p:cNvPr id="3" name="Picture 2" descr="National Tagline_RGB.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33144" y="492272"/>
            <a:ext cx="5833872" cy="2281402"/>
          </a:xfrm>
          <a:prstGeom prst="rect">
            <a:avLst/>
          </a:prstGeom>
        </p:spPr>
      </p:pic>
    </p:spTree>
    <p:extLst>
      <p:ext uri="{BB962C8B-B14F-4D97-AF65-F5344CB8AC3E}">
        <p14:creationId xmlns:p14="http://schemas.microsoft.com/office/powerpoint/2010/main" val="193165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theme" Target="../theme/theme3.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28865"/>
            <a:ext cx="8229600" cy="952500"/>
          </a:xfrm>
          <a:prstGeom prst="rect">
            <a:avLst/>
          </a:prstGeom>
          <a:noFill/>
          <a:ln>
            <a:noFill/>
          </a:ln>
        </p:spPr>
        <p:txBody>
          <a:bodyPr spcFirstLastPara="1" wrap="square" lIns="91425" tIns="45700" rIns="91425" bIns="45700" anchor="ctr" anchorCtr="0">
            <a:normAutofit/>
          </a:bodyPr>
          <a:lstStyle>
            <a:lvl1pPr marR="0" lvl="0" algn="l" rtl="0">
              <a:spcBef>
                <a:spcPts val="0"/>
              </a:spcBef>
              <a:spcAft>
                <a:spcPts val="0"/>
              </a:spcAft>
              <a:buClr>
                <a:srgbClr val="004473"/>
              </a:buClr>
              <a:buSzPts val="3200"/>
              <a:buFont typeface="Arial"/>
              <a:buNone/>
              <a:defRPr sz="3200" b="1" i="0" u="none" strike="noStrike" cap="none">
                <a:solidFill>
                  <a:srgbClr val="004473"/>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7200" y="1333500"/>
            <a:ext cx="8229600" cy="3771636"/>
          </a:xfrm>
          <a:prstGeom prst="rect">
            <a:avLst/>
          </a:prstGeom>
          <a:noFill/>
          <a:ln>
            <a:noFill/>
          </a:ln>
        </p:spPr>
        <p:txBody>
          <a:bodyPr spcFirstLastPara="1" wrap="square" lIns="91425" tIns="45700" rIns="91425" bIns="45700" anchor="t" anchorCtr="0">
            <a:normAutofit/>
          </a:bodyPr>
          <a:lstStyle>
            <a:lvl1pPr marL="457200" marR="0" lvl="0" indent="-406400" algn="l" rtl="0">
              <a:spcBef>
                <a:spcPts val="560"/>
              </a:spcBef>
              <a:spcAft>
                <a:spcPts val="0"/>
              </a:spcAft>
              <a:buClr>
                <a:srgbClr val="FFA300"/>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spcBef>
                <a:spcPts val="480"/>
              </a:spcBef>
              <a:spcAft>
                <a:spcPts val="0"/>
              </a:spcAft>
              <a:buClr>
                <a:srgbClr val="FFA300"/>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spcBef>
                <a:spcPts val="400"/>
              </a:spcBef>
              <a:spcAft>
                <a:spcPts val="0"/>
              </a:spcAft>
              <a:buClr>
                <a:srgbClr val="FFA300"/>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spcBef>
                <a:spcPts val="360"/>
              </a:spcBef>
              <a:spcAft>
                <a:spcPts val="0"/>
              </a:spcAft>
              <a:buClr>
                <a:srgbClr val="FFA300"/>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spcBef>
                <a:spcPts val="360"/>
              </a:spcBef>
              <a:spcAft>
                <a:spcPts val="0"/>
              </a:spcAft>
              <a:buClr>
                <a:srgbClr val="FFA300"/>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sldNum" idx="12"/>
          </p:nvPr>
        </p:nvSpPr>
        <p:spPr>
          <a:xfrm>
            <a:off x="6553200" y="5296976"/>
            <a:ext cx="2133600" cy="304271"/>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600" b="0" i="0" u="none" strike="noStrike" cap="none">
                <a:solidFill>
                  <a:srgbClr val="888888"/>
                </a:solidFill>
                <a:latin typeface="Arial"/>
                <a:ea typeface="Arial"/>
                <a:cs typeface="Arial"/>
                <a:sym typeface="Arial"/>
              </a:defRPr>
            </a:lvl1pPr>
            <a:lvl2pPr marL="0" marR="0" lvl="1" indent="0" algn="r" rtl="0">
              <a:spcBef>
                <a:spcPts val="0"/>
              </a:spcBef>
              <a:buNone/>
              <a:defRPr sz="600" b="0" i="0" u="none" strike="noStrike" cap="none">
                <a:solidFill>
                  <a:srgbClr val="888888"/>
                </a:solidFill>
                <a:latin typeface="Arial"/>
                <a:ea typeface="Arial"/>
                <a:cs typeface="Arial"/>
                <a:sym typeface="Arial"/>
              </a:defRPr>
            </a:lvl2pPr>
            <a:lvl3pPr marL="0" marR="0" lvl="2" indent="0" algn="r" rtl="0">
              <a:spcBef>
                <a:spcPts val="0"/>
              </a:spcBef>
              <a:buNone/>
              <a:defRPr sz="600" b="0" i="0" u="none" strike="noStrike" cap="none">
                <a:solidFill>
                  <a:srgbClr val="888888"/>
                </a:solidFill>
                <a:latin typeface="Arial"/>
                <a:ea typeface="Arial"/>
                <a:cs typeface="Arial"/>
                <a:sym typeface="Arial"/>
              </a:defRPr>
            </a:lvl3pPr>
            <a:lvl4pPr marL="0" marR="0" lvl="3" indent="0" algn="r" rtl="0">
              <a:spcBef>
                <a:spcPts val="0"/>
              </a:spcBef>
              <a:buNone/>
              <a:defRPr sz="600" b="0" i="0" u="none" strike="noStrike" cap="none">
                <a:solidFill>
                  <a:srgbClr val="888888"/>
                </a:solidFill>
                <a:latin typeface="Arial"/>
                <a:ea typeface="Arial"/>
                <a:cs typeface="Arial"/>
                <a:sym typeface="Arial"/>
              </a:defRPr>
            </a:lvl4pPr>
            <a:lvl5pPr marL="0" marR="0" lvl="4" indent="0" algn="r" rtl="0">
              <a:spcBef>
                <a:spcPts val="0"/>
              </a:spcBef>
              <a:buNone/>
              <a:defRPr sz="600" b="0" i="0" u="none" strike="noStrike" cap="none">
                <a:solidFill>
                  <a:srgbClr val="888888"/>
                </a:solidFill>
                <a:latin typeface="Arial"/>
                <a:ea typeface="Arial"/>
                <a:cs typeface="Arial"/>
                <a:sym typeface="Arial"/>
              </a:defRPr>
            </a:lvl5pPr>
            <a:lvl6pPr marL="0" marR="0" lvl="5" indent="0" algn="r" rtl="0">
              <a:spcBef>
                <a:spcPts val="0"/>
              </a:spcBef>
              <a:buNone/>
              <a:defRPr sz="600" b="0" i="0" u="none" strike="noStrike" cap="none">
                <a:solidFill>
                  <a:srgbClr val="888888"/>
                </a:solidFill>
                <a:latin typeface="Arial"/>
                <a:ea typeface="Arial"/>
                <a:cs typeface="Arial"/>
                <a:sym typeface="Arial"/>
              </a:defRPr>
            </a:lvl6pPr>
            <a:lvl7pPr marL="0" marR="0" lvl="6" indent="0" algn="r" rtl="0">
              <a:spcBef>
                <a:spcPts val="0"/>
              </a:spcBef>
              <a:buNone/>
              <a:defRPr sz="600" b="0" i="0" u="none" strike="noStrike" cap="none">
                <a:solidFill>
                  <a:srgbClr val="888888"/>
                </a:solidFill>
                <a:latin typeface="Arial"/>
                <a:ea typeface="Arial"/>
                <a:cs typeface="Arial"/>
                <a:sym typeface="Arial"/>
              </a:defRPr>
            </a:lvl7pPr>
            <a:lvl8pPr marL="0" marR="0" lvl="7" indent="0" algn="r" rtl="0">
              <a:spcBef>
                <a:spcPts val="0"/>
              </a:spcBef>
              <a:buNone/>
              <a:defRPr sz="600" b="0" i="0" u="none" strike="noStrike" cap="none">
                <a:solidFill>
                  <a:srgbClr val="888888"/>
                </a:solidFill>
                <a:latin typeface="Arial"/>
                <a:ea typeface="Arial"/>
                <a:cs typeface="Arial"/>
                <a:sym typeface="Arial"/>
              </a:defRPr>
            </a:lvl8pPr>
            <a:lvl9pPr marL="0" marR="0" lvl="8" indent="0" algn="r" rtl="0">
              <a:spcBef>
                <a:spcPts val="0"/>
              </a:spcBef>
              <a:buNone/>
              <a:defRPr sz="6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1"/>
        <p:cNvGrpSpPr/>
        <p:nvPr/>
      </p:nvGrpSpPr>
      <p:grpSpPr>
        <a:xfrm>
          <a:off x="0" y="0"/>
          <a:ext cx="0" cy="0"/>
          <a:chOff x="0" y="0"/>
          <a:chExt cx="0" cy="0"/>
        </a:xfrm>
      </p:grpSpPr>
      <p:sp>
        <p:nvSpPr>
          <p:cNvPr id="92" name="Google Shape;92;p16"/>
          <p:cNvSpPr txBox="1">
            <a:spLocks noGrp="1"/>
          </p:cNvSpPr>
          <p:nvPr>
            <p:ph type="title"/>
          </p:nvPr>
        </p:nvSpPr>
        <p:spPr>
          <a:xfrm>
            <a:off x="457200" y="228865"/>
            <a:ext cx="8229600" cy="952500"/>
          </a:xfrm>
          <a:prstGeom prst="rect">
            <a:avLst/>
          </a:prstGeom>
          <a:noFill/>
          <a:ln>
            <a:noFill/>
          </a:ln>
        </p:spPr>
        <p:txBody>
          <a:bodyPr spcFirstLastPara="1" wrap="square" lIns="91425" tIns="45700" rIns="91425" bIns="45700" anchor="ctr" anchorCtr="0">
            <a:normAutofit/>
          </a:bodyPr>
          <a:lstStyle>
            <a:lvl1pPr marR="0" lvl="0" algn="l" rtl="0">
              <a:spcBef>
                <a:spcPts val="0"/>
              </a:spcBef>
              <a:spcAft>
                <a:spcPts val="0"/>
              </a:spcAft>
              <a:buClr>
                <a:srgbClr val="004473"/>
              </a:buClr>
              <a:buSzPts val="3200"/>
              <a:buFont typeface="Arial"/>
              <a:buNone/>
              <a:defRPr sz="3200" b="1" i="0" u="none" strike="noStrike" cap="none">
                <a:solidFill>
                  <a:srgbClr val="004473"/>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3" name="Google Shape;93;p16"/>
          <p:cNvSpPr txBox="1">
            <a:spLocks noGrp="1"/>
          </p:cNvSpPr>
          <p:nvPr>
            <p:ph type="body" idx="1"/>
          </p:nvPr>
        </p:nvSpPr>
        <p:spPr>
          <a:xfrm>
            <a:off x="457200" y="1333500"/>
            <a:ext cx="8229600" cy="3771636"/>
          </a:xfrm>
          <a:prstGeom prst="rect">
            <a:avLst/>
          </a:prstGeom>
          <a:noFill/>
          <a:ln>
            <a:noFill/>
          </a:ln>
        </p:spPr>
        <p:txBody>
          <a:bodyPr spcFirstLastPara="1" wrap="square" lIns="91425" tIns="45700" rIns="91425" bIns="45700" anchor="t" anchorCtr="0">
            <a:normAutofit/>
          </a:bodyPr>
          <a:lstStyle>
            <a:lvl1pPr marL="457200" marR="0" lvl="0" indent="-406400" algn="l" rtl="0">
              <a:spcBef>
                <a:spcPts val="560"/>
              </a:spcBef>
              <a:spcAft>
                <a:spcPts val="0"/>
              </a:spcAft>
              <a:buClr>
                <a:srgbClr val="FFA300"/>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spcBef>
                <a:spcPts val="480"/>
              </a:spcBef>
              <a:spcAft>
                <a:spcPts val="0"/>
              </a:spcAft>
              <a:buClr>
                <a:srgbClr val="FFA300"/>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spcBef>
                <a:spcPts val="400"/>
              </a:spcBef>
              <a:spcAft>
                <a:spcPts val="0"/>
              </a:spcAft>
              <a:buClr>
                <a:srgbClr val="FFA300"/>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spcBef>
                <a:spcPts val="360"/>
              </a:spcBef>
              <a:spcAft>
                <a:spcPts val="0"/>
              </a:spcAft>
              <a:buClr>
                <a:srgbClr val="FFA300"/>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spcBef>
                <a:spcPts val="360"/>
              </a:spcBef>
              <a:spcAft>
                <a:spcPts val="0"/>
              </a:spcAft>
              <a:buClr>
                <a:srgbClr val="FFA300"/>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94" name="Google Shape;94;p16"/>
          <p:cNvSpPr txBox="1">
            <a:spLocks noGrp="1"/>
          </p:cNvSpPr>
          <p:nvPr>
            <p:ph type="sldNum" idx="12"/>
          </p:nvPr>
        </p:nvSpPr>
        <p:spPr>
          <a:xfrm>
            <a:off x="6553200" y="5296976"/>
            <a:ext cx="2133600" cy="304271"/>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600">
                <a:solidFill>
                  <a:srgbClr val="888888"/>
                </a:solidFill>
                <a:latin typeface="Arial"/>
                <a:ea typeface="Arial"/>
                <a:cs typeface="Arial"/>
                <a:sym typeface="Arial"/>
              </a:defRPr>
            </a:lvl1pPr>
            <a:lvl2pPr marL="0" marR="0" lvl="1" indent="0" algn="r" rtl="0">
              <a:spcBef>
                <a:spcPts val="0"/>
              </a:spcBef>
              <a:buNone/>
              <a:defRPr sz="600">
                <a:solidFill>
                  <a:srgbClr val="888888"/>
                </a:solidFill>
                <a:latin typeface="Arial"/>
                <a:ea typeface="Arial"/>
                <a:cs typeface="Arial"/>
                <a:sym typeface="Arial"/>
              </a:defRPr>
            </a:lvl2pPr>
            <a:lvl3pPr marL="0" marR="0" lvl="2" indent="0" algn="r" rtl="0">
              <a:spcBef>
                <a:spcPts val="0"/>
              </a:spcBef>
              <a:buNone/>
              <a:defRPr sz="600">
                <a:solidFill>
                  <a:srgbClr val="888888"/>
                </a:solidFill>
                <a:latin typeface="Arial"/>
                <a:ea typeface="Arial"/>
                <a:cs typeface="Arial"/>
                <a:sym typeface="Arial"/>
              </a:defRPr>
            </a:lvl3pPr>
            <a:lvl4pPr marL="0" marR="0" lvl="3" indent="0" algn="r" rtl="0">
              <a:spcBef>
                <a:spcPts val="0"/>
              </a:spcBef>
              <a:buNone/>
              <a:defRPr sz="600">
                <a:solidFill>
                  <a:srgbClr val="888888"/>
                </a:solidFill>
                <a:latin typeface="Arial"/>
                <a:ea typeface="Arial"/>
                <a:cs typeface="Arial"/>
                <a:sym typeface="Arial"/>
              </a:defRPr>
            </a:lvl4pPr>
            <a:lvl5pPr marL="0" marR="0" lvl="4" indent="0" algn="r" rtl="0">
              <a:spcBef>
                <a:spcPts val="0"/>
              </a:spcBef>
              <a:buNone/>
              <a:defRPr sz="600">
                <a:solidFill>
                  <a:srgbClr val="888888"/>
                </a:solidFill>
                <a:latin typeface="Arial"/>
                <a:ea typeface="Arial"/>
                <a:cs typeface="Arial"/>
                <a:sym typeface="Arial"/>
              </a:defRPr>
            </a:lvl5pPr>
            <a:lvl6pPr marL="0" marR="0" lvl="5" indent="0" algn="r" rtl="0">
              <a:spcBef>
                <a:spcPts val="0"/>
              </a:spcBef>
              <a:buNone/>
              <a:defRPr sz="600">
                <a:solidFill>
                  <a:srgbClr val="888888"/>
                </a:solidFill>
                <a:latin typeface="Arial"/>
                <a:ea typeface="Arial"/>
                <a:cs typeface="Arial"/>
                <a:sym typeface="Arial"/>
              </a:defRPr>
            </a:lvl6pPr>
            <a:lvl7pPr marL="0" marR="0" lvl="6" indent="0" algn="r" rtl="0">
              <a:spcBef>
                <a:spcPts val="0"/>
              </a:spcBef>
              <a:buNone/>
              <a:defRPr sz="600">
                <a:solidFill>
                  <a:srgbClr val="888888"/>
                </a:solidFill>
                <a:latin typeface="Arial"/>
                <a:ea typeface="Arial"/>
                <a:cs typeface="Arial"/>
                <a:sym typeface="Arial"/>
              </a:defRPr>
            </a:lvl7pPr>
            <a:lvl8pPr marL="0" marR="0" lvl="7" indent="0" algn="r" rtl="0">
              <a:spcBef>
                <a:spcPts val="0"/>
              </a:spcBef>
              <a:buNone/>
              <a:defRPr sz="600">
                <a:solidFill>
                  <a:srgbClr val="888888"/>
                </a:solidFill>
                <a:latin typeface="Arial"/>
                <a:ea typeface="Arial"/>
                <a:cs typeface="Arial"/>
                <a:sym typeface="Arial"/>
              </a:defRPr>
            </a:lvl8pPr>
            <a:lvl9pPr marL="0" marR="0" lvl="8" indent="0" algn="r" rtl="0">
              <a:spcBef>
                <a:spcPts val="0"/>
              </a:spcBef>
              <a:buNone/>
              <a:defRPr sz="6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865"/>
            <a:ext cx="8229600" cy="9525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333500"/>
            <a:ext cx="8229600" cy="37716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6553200" y="5296976"/>
            <a:ext cx="2133600" cy="304271"/>
          </a:xfrm>
          <a:prstGeom prst="rect">
            <a:avLst/>
          </a:prstGeom>
        </p:spPr>
        <p:txBody>
          <a:bodyPr vert="horz" lIns="91440" tIns="45720" rIns="91440" bIns="45720" rtlCol="0" anchor="ctr"/>
          <a:lstStyle>
            <a:lvl1pPr algn="r">
              <a:defRPr sz="600">
                <a:solidFill>
                  <a:schemeClr val="tx1">
                    <a:tint val="75000"/>
                  </a:schemeClr>
                </a:solidFill>
              </a:defRPr>
            </a:lvl1pPr>
          </a:lstStyle>
          <a:p>
            <a:fld id="{2EF00467-2C26-C343-9763-9BDDADED9A2F}" type="slidenum">
              <a:rPr lang="en-US" smtClean="0"/>
              <a:pPr/>
              <a:t>‹#›</a:t>
            </a:fld>
            <a:endParaRPr lang="en-US" dirty="0"/>
          </a:p>
        </p:txBody>
      </p:sp>
    </p:spTree>
    <p:extLst>
      <p:ext uri="{BB962C8B-B14F-4D97-AF65-F5344CB8AC3E}">
        <p14:creationId xmlns:p14="http://schemas.microsoft.com/office/powerpoint/2010/main" val="473586311"/>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Lst>
  <p:hf sldNum="0" hdr="0" dt="0"/>
  <p:txStyles>
    <p:titleStyle>
      <a:lvl1pPr algn="l" defTabSz="457200" rtl="0" eaLnBrk="1" latinLnBrk="0" hangingPunct="1">
        <a:spcBef>
          <a:spcPct val="0"/>
        </a:spcBef>
        <a:buNone/>
        <a:defRPr sz="3200" b="1" kern="1200">
          <a:solidFill>
            <a:srgbClr val="004473"/>
          </a:solidFill>
          <a:latin typeface="Arial"/>
          <a:ea typeface="+mj-ea"/>
          <a:cs typeface="Arial"/>
        </a:defRPr>
      </a:lvl1pPr>
    </p:titleStyle>
    <p:bodyStyle>
      <a:lvl1pPr marL="342900" indent="-342900" algn="l" defTabSz="457200" rtl="0" eaLnBrk="1" latinLnBrk="0" hangingPunct="1">
        <a:spcBef>
          <a:spcPct val="20000"/>
        </a:spcBef>
        <a:buClr>
          <a:srgbClr val="FFA300"/>
        </a:buClr>
        <a:buFont typeface="Arial"/>
        <a:buChar char="•"/>
        <a:defRPr sz="2800" kern="1200">
          <a:solidFill>
            <a:schemeClr val="tx1"/>
          </a:solidFill>
          <a:latin typeface="Arial"/>
          <a:ea typeface="+mn-ea"/>
          <a:cs typeface="Arial"/>
        </a:defRPr>
      </a:lvl1pPr>
      <a:lvl2pPr marL="742950" indent="-285750" algn="l" defTabSz="457200" rtl="0" eaLnBrk="1" latinLnBrk="0" hangingPunct="1">
        <a:spcBef>
          <a:spcPct val="20000"/>
        </a:spcBef>
        <a:buClr>
          <a:srgbClr val="FFA300"/>
        </a:buClr>
        <a:buFont typeface="Arial"/>
        <a:buChar char="–"/>
        <a:defRPr sz="2400" kern="1200">
          <a:solidFill>
            <a:schemeClr val="tx1"/>
          </a:solidFill>
          <a:latin typeface="Arial"/>
          <a:ea typeface="+mn-ea"/>
          <a:cs typeface="Arial"/>
        </a:defRPr>
      </a:lvl2pPr>
      <a:lvl3pPr marL="1143000" indent="-228600" algn="l" defTabSz="457200" rtl="0" eaLnBrk="1" latinLnBrk="0" hangingPunct="1">
        <a:spcBef>
          <a:spcPct val="20000"/>
        </a:spcBef>
        <a:buClr>
          <a:srgbClr val="FFA300"/>
        </a:buClr>
        <a:buFont typeface="Arial"/>
        <a:buChar char="•"/>
        <a:defRPr sz="2000" kern="1200">
          <a:solidFill>
            <a:schemeClr val="tx1"/>
          </a:solidFill>
          <a:latin typeface="Arial"/>
          <a:ea typeface="+mn-ea"/>
          <a:cs typeface="Arial"/>
        </a:defRPr>
      </a:lvl3pPr>
      <a:lvl4pPr marL="1600200" indent="-228600" algn="l" defTabSz="457200" rtl="0" eaLnBrk="1" latinLnBrk="0" hangingPunct="1">
        <a:spcBef>
          <a:spcPct val="20000"/>
        </a:spcBef>
        <a:buClr>
          <a:srgbClr val="FFA300"/>
        </a:buClr>
        <a:buFont typeface="Arial"/>
        <a:buChar char="–"/>
        <a:defRPr sz="1800" kern="1200">
          <a:solidFill>
            <a:schemeClr val="tx1"/>
          </a:solidFill>
          <a:latin typeface="Arial"/>
          <a:ea typeface="+mn-ea"/>
          <a:cs typeface="Arial"/>
        </a:defRPr>
      </a:lvl4pPr>
      <a:lvl5pPr marL="2057400" indent="-228600" algn="l" defTabSz="457200" rtl="0" eaLnBrk="1" latinLnBrk="0" hangingPunct="1">
        <a:spcBef>
          <a:spcPct val="20000"/>
        </a:spcBef>
        <a:buClr>
          <a:srgbClr val="FFA300"/>
        </a:buClr>
        <a:buFont typeface="Arial"/>
        <a:buChar char="»"/>
        <a:defRPr sz="18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9.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9.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9.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7.xml"/><Relationship Id="rId5" Type="http://schemas.openxmlformats.org/officeDocument/2006/relationships/image" Target="../media/image4.png"/><Relationship Id="rId4" Type="http://schemas.openxmlformats.org/officeDocument/2006/relationships/hyperlink" Target="http://www.enablesavings.com/"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8.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9.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5.xml"/><Relationship Id="rId1" Type="http://schemas.openxmlformats.org/officeDocument/2006/relationships/tags" Target="../tags/tag10.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11.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1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4.xml"/><Relationship Id="rId1" Type="http://schemas.openxmlformats.org/officeDocument/2006/relationships/tags" Target="../tags/tag1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14.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15.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16.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17.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18.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www.socialsecurity.gov/disability/" TargetMode="External"/><Relationship Id="rId7"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hyperlink" Target="https://www.ssa.gov/disability/professionals/bluebook/" TargetMode="External"/><Relationship Id="rId5" Type="http://schemas.openxmlformats.org/officeDocument/2006/relationships/hyperlink" Target="http://www.easterseals.com/ne/" TargetMode="External"/><Relationship Id="rId4" Type="http://schemas.openxmlformats.org/officeDocument/2006/relationships/hyperlink" Target="http://www.socialsecurity.gov/ssi/text-disabled-ussi.htm" TargetMode="Externa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xml"/><Relationship Id="rId1" Type="http://schemas.openxmlformats.org/officeDocument/2006/relationships/tags" Target="../tags/tag19.xml"/><Relationship Id="rId5" Type="http://schemas.openxmlformats.org/officeDocument/2006/relationships/image" Target="../media/image4.png"/><Relationship Id="rId4" Type="http://schemas.openxmlformats.org/officeDocument/2006/relationships/hyperlink" Target="mailto:snewill@ne.easterseal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31"/>
          <p:cNvSpPr txBox="1">
            <a:spLocks noGrp="1"/>
          </p:cNvSpPr>
          <p:nvPr>
            <p:ph type="ctrTitle"/>
          </p:nvPr>
        </p:nvSpPr>
        <p:spPr>
          <a:xfrm>
            <a:off x="597113" y="4186678"/>
            <a:ext cx="7772400" cy="1225021"/>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FFFF"/>
              </a:buClr>
              <a:buSzPts val="3200"/>
              <a:buFont typeface="Arial"/>
              <a:buNone/>
            </a:pPr>
            <a:r>
              <a:rPr lang="en-US" dirty="0">
                <a:latin typeface="Arial"/>
                <a:ea typeface="Arial"/>
                <a:cs typeface="Arial"/>
                <a:sym typeface="Arial"/>
              </a:rPr>
              <a:t>Applying for </a:t>
            </a:r>
            <a:r>
              <a:rPr lang="en-US" dirty="0">
                <a:latin typeface="+mj-lt"/>
              </a:rPr>
              <a:t>Social</a:t>
            </a:r>
            <a:r>
              <a:rPr lang="en-US" dirty="0"/>
              <a:t> Security </a:t>
            </a:r>
            <a:br>
              <a:rPr lang="en-US" dirty="0">
                <a:latin typeface="Arial"/>
                <a:ea typeface="Arial"/>
                <a:cs typeface="Arial"/>
                <a:sym typeface="Arial"/>
              </a:rPr>
            </a:br>
            <a:r>
              <a:rPr lang="en-US" dirty="0">
                <a:latin typeface="Arial"/>
                <a:ea typeface="Arial"/>
                <a:cs typeface="Arial"/>
                <a:sym typeface="Arial"/>
              </a:rPr>
              <a:t>Disability Benefits</a:t>
            </a:r>
            <a:endParaRPr dirty="0"/>
          </a:p>
        </p:txBody>
      </p:sp>
      <p:pic>
        <p:nvPicPr>
          <p:cNvPr id="2" name="Picture 1" descr="A close up of a logo&#10;&#10;Description automatically generated">
            <a:extLst>
              <a:ext uri="{FF2B5EF4-FFF2-40B4-BE49-F238E27FC236}">
                <a16:creationId xmlns:a16="http://schemas.microsoft.com/office/drawing/2014/main" id="{CA9A23FA-196D-BF80-52F2-81E19E7A7E43}"/>
              </a:ext>
            </a:extLst>
          </p:cNvPr>
          <p:cNvPicPr>
            <a:picLocks noChangeAspect="1"/>
          </p:cNvPicPr>
          <p:nvPr/>
        </p:nvPicPr>
        <p:blipFill rotWithShape="1">
          <a:blip r:embed="rId4"/>
          <a:srcRect b="7843"/>
          <a:stretch/>
        </p:blipFill>
        <p:spPr>
          <a:xfrm>
            <a:off x="1155031" y="0"/>
            <a:ext cx="6304547" cy="3197054"/>
          </a:xfrm>
          <a:prstGeom prst="rect">
            <a:avLst/>
          </a:prstGeom>
        </p:spPr>
      </p:pic>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5063"/>
            <a:ext cx="5880100" cy="799835"/>
          </a:xfrm>
        </p:spPr>
        <p:txBody>
          <a:bodyPr>
            <a:normAutofit fontScale="90000"/>
          </a:bodyPr>
          <a:lstStyle/>
          <a:p>
            <a:pPr algn="ctr"/>
            <a:r>
              <a:rPr lang="en-US" sz="3200" dirty="0"/>
              <a:t>SSA DEFINITION OF DISABILITY - CHILD</a:t>
            </a:r>
            <a:endParaRPr lang="en-US" dirty="0"/>
          </a:p>
        </p:txBody>
      </p:sp>
      <p:sp>
        <p:nvSpPr>
          <p:cNvPr id="3" name="Content Placeholder 2"/>
          <p:cNvSpPr>
            <a:spLocks noGrp="1"/>
          </p:cNvSpPr>
          <p:nvPr>
            <p:ph idx="1"/>
          </p:nvPr>
        </p:nvSpPr>
        <p:spPr>
          <a:xfrm>
            <a:off x="444500" y="1326149"/>
            <a:ext cx="8255000" cy="2882899"/>
          </a:xfrm>
        </p:spPr>
        <p:txBody>
          <a:bodyPr>
            <a:noAutofit/>
          </a:bodyPr>
          <a:lstStyle/>
          <a:p>
            <a:pPr marL="0" lvl="1" indent="0" algn="ctr" rtl="0">
              <a:lnSpc>
                <a:spcPct val="120000"/>
              </a:lnSpc>
              <a:spcBef>
                <a:spcPts val="0"/>
              </a:spcBef>
              <a:spcAft>
                <a:spcPts val="0"/>
              </a:spcAft>
              <a:buSzPts val="2600"/>
              <a:buNone/>
            </a:pPr>
            <a:r>
              <a:rPr lang="en-US" sz="2800" b="1" dirty="0"/>
              <a:t>A person under the age of 18 </a:t>
            </a:r>
            <a:r>
              <a:rPr lang="en-US" sz="2800" dirty="0"/>
              <a:t>shall be considered disabled if they have a </a:t>
            </a:r>
            <a:r>
              <a:rPr lang="en-US" sz="2800" b="1" dirty="0"/>
              <a:t>medically determinable physical or mental impairment </a:t>
            </a:r>
            <a:r>
              <a:rPr lang="en-US" sz="2800" dirty="0"/>
              <a:t>which results in </a:t>
            </a:r>
            <a:r>
              <a:rPr lang="en-US" sz="2800" b="1" dirty="0"/>
              <a:t>marked and severe functional limitations </a:t>
            </a:r>
            <a:r>
              <a:rPr lang="en-US" sz="2800" dirty="0"/>
              <a:t>that can be expected to result in death or has lasted or can be expected to last for </a:t>
            </a:r>
            <a:r>
              <a:rPr lang="en-US" sz="2800" b="1" dirty="0"/>
              <a:t>continuous</a:t>
            </a:r>
            <a:r>
              <a:rPr lang="en-US" sz="2800" dirty="0"/>
              <a:t> </a:t>
            </a:r>
            <a:r>
              <a:rPr lang="en-US" sz="2800" b="1" dirty="0"/>
              <a:t>period of not less than 12 months.</a:t>
            </a:r>
            <a:endParaRPr lang="en-US" dirty="0"/>
          </a:p>
        </p:txBody>
      </p:sp>
    </p:spTree>
    <p:custDataLst>
      <p:tags r:id="rId1"/>
    </p:custDataLst>
    <p:extLst>
      <p:ext uri="{BB962C8B-B14F-4D97-AF65-F5344CB8AC3E}">
        <p14:creationId xmlns:p14="http://schemas.microsoft.com/office/powerpoint/2010/main" val="1129333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631" y="255063"/>
            <a:ext cx="5880100" cy="799835"/>
          </a:xfrm>
        </p:spPr>
        <p:txBody>
          <a:bodyPr>
            <a:normAutofit fontScale="90000"/>
          </a:bodyPr>
          <a:lstStyle/>
          <a:p>
            <a:pPr algn="ctr"/>
            <a:r>
              <a:rPr lang="en-US" dirty="0"/>
              <a:t>SSA DEFINITION OF DISABILITY CHILD-CONTINUED </a:t>
            </a:r>
          </a:p>
        </p:txBody>
      </p:sp>
      <p:sp>
        <p:nvSpPr>
          <p:cNvPr id="3" name="Content Placeholder 2"/>
          <p:cNvSpPr>
            <a:spLocks noGrp="1"/>
          </p:cNvSpPr>
          <p:nvPr>
            <p:ph idx="1"/>
          </p:nvPr>
        </p:nvSpPr>
        <p:spPr>
          <a:xfrm>
            <a:off x="727576" y="1326149"/>
            <a:ext cx="7688847" cy="3642893"/>
          </a:xfrm>
        </p:spPr>
        <p:txBody>
          <a:bodyPr>
            <a:noAutofit/>
          </a:bodyPr>
          <a:lstStyle/>
          <a:p>
            <a:pPr marL="0" lvl="0" indent="0" algn="l" rtl="0">
              <a:spcBef>
                <a:spcPts val="0"/>
              </a:spcBef>
              <a:spcAft>
                <a:spcPts val="0"/>
              </a:spcAft>
              <a:buSzPts val="2800"/>
              <a:buNone/>
            </a:pPr>
            <a:r>
              <a:rPr lang="en-US" sz="3200" b="1" dirty="0">
                <a:latin typeface="Arial"/>
                <a:ea typeface="Arial"/>
                <a:cs typeface="Arial"/>
                <a:sym typeface="Arial"/>
              </a:rPr>
              <a:t>Broad Areas of Functioning</a:t>
            </a:r>
            <a:endParaRPr lang="en-US" sz="3200" dirty="0"/>
          </a:p>
          <a:p>
            <a:pPr marL="457200" lvl="0" indent="-457200" algn="l" rtl="0">
              <a:spcBef>
                <a:spcPts val="480"/>
              </a:spcBef>
              <a:spcAft>
                <a:spcPts val="0"/>
              </a:spcAft>
              <a:buSzPts val="2400"/>
              <a:buFont typeface="Arial"/>
              <a:buChar char="•"/>
            </a:pPr>
            <a:r>
              <a:rPr lang="en-US" sz="2800" dirty="0">
                <a:latin typeface="Arial"/>
                <a:ea typeface="Arial"/>
                <a:cs typeface="Arial"/>
                <a:sym typeface="Arial"/>
              </a:rPr>
              <a:t>Acquiring and using information</a:t>
            </a:r>
            <a:endParaRPr lang="en-US" sz="3200" dirty="0"/>
          </a:p>
          <a:p>
            <a:pPr marL="457200" lvl="0" indent="-457200" algn="l" rtl="0">
              <a:spcBef>
                <a:spcPts val="480"/>
              </a:spcBef>
              <a:spcAft>
                <a:spcPts val="0"/>
              </a:spcAft>
              <a:buSzPts val="2400"/>
              <a:buFont typeface="Arial"/>
              <a:buChar char="•"/>
            </a:pPr>
            <a:r>
              <a:rPr lang="en-US" sz="2800" dirty="0">
                <a:latin typeface="Arial"/>
                <a:ea typeface="Arial"/>
                <a:cs typeface="Arial"/>
                <a:sym typeface="Arial"/>
              </a:rPr>
              <a:t>Attending and completing tasks</a:t>
            </a:r>
            <a:endParaRPr lang="en-US" sz="3200" dirty="0"/>
          </a:p>
          <a:p>
            <a:pPr marL="457200" lvl="0" indent="-457200" algn="l" rtl="0">
              <a:spcBef>
                <a:spcPts val="480"/>
              </a:spcBef>
              <a:spcAft>
                <a:spcPts val="0"/>
              </a:spcAft>
              <a:buSzPts val="2400"/>
              <a:buFont typeface="Arial"/>
              <a:buChar char="•"/>
            </a:pPr>
            <a:r>
              <a:rPr lang="en-US" sz="2800" dirty="0">
                <a:latin typeface="Arial"/>
                <a:ea typeface="Arial"/>
                <a:cs typeface="Arial"/>
                <a:sym typeface="Arial"/>
              </a:rPr>
              <a:t>Interacting and relating with others</a:t>
            </a:r>
            <a:endParaRPr lang="en-US" sz="2800" u="sng" dirty="0">
              <a:latin typeface="Arial"/>
              <a:ea typeface="Arial"/>
              <a:cs typeface="Arial"/>
              <a:sym typeface="Arial"/>
            </a:endParaRPr>
          </a:p>
          <a:p>
            <a:pPr marL="457200" lvl="0" indent="-457200" algn="l" rtl="0">
              <a:spcBef>
                <a:spcPts val="480"/>
              </a:spcBef>
              <a:spcAft>
                <a:spcPts val="0"/>
              </a:spcAft>
              <a:buSzPts val="2400"/>
              <a:buFont typeface="Arial"/>
              <a:buChar char="•"/>
            </a:pPr>
            <a:r>
              <a:rPr lang="en-US" sz="2800" dirty="0">
                <a:latin typeface="Arial"/>
                <a:ea typeface="Arial"/>
                <a:cs typeface="Arial"/>
                <a:sym typeface="Arial"/>
              </a:rPr>
              <a:t>Moving about and manipulating objects</a:t>
            </a:r>
            <a:endParaRPr lang="en-US" sz="3200" dirty="0"/>
          </a:p>
          <a:p>
            <a:pPr marL="457200" lvl="0" indent="-457200" algn="l" rtl="0">
              <a:spcBef>
                <a:spcPts val="480"/>
              </a:spcBef>
              <a:spcAft>
                <a:spcPts val="0"/>
              </a:spcAft>
              <a:buSzPts val="2400"/>
              <a:buFont typeface="Arial"/>
              <a:buChar char="•"/>
            </a:pPr>
            <a:r>
              <a:rPr lang="en-US" sz="2800" dirty="0">
                <a:latin typeface="Arial"/>
                <a:ea typeface="Arial"/>
                <a:cs typeface="Arial"/>
                <a:sym typeface="Arial"/>
              </a:rPr>
              <a:t>Caring for themselves</a:t>
            </a:r>
            <a:endParaRPr lang="en-US" sz="3200" dirty="0"/>
          </a:p>
          <a:p>
            <a:pPr marL="457200" lvl="0" indent="-457200" algn="l" rtl="0">
              <a:spcBef>
                <a:spcPts val="480"/>
              </a:spcBef>
              <a:spcAft>
                <a:spcPts val="0"/>
              </a:spcAft>
              <a:buSzPts val="2400"/>
              <a:buFont typeface="Arial"/>
              <a:buChar char="•"/>
            </a:pPr>
            <a:r>
              <a:rPr lang="en-US" sz="2800" dirty="0">
                <a:latin typeface="Arial"/>
                <a:ea typeface="Arial"/>
                <a:cs typeface="Arial"/>
                <a:sym typeface="Arial"/>
              </a:rPr>
              <a:t>Health and physical well-being</a:t>
            </a:r>
            <a:endParaRPr lang="en-US" sz="3200" dirty="0"/>
          </a:p>
        </p:txBody>
      </p:sp>
    </p:spTree>
    <p:custDataLst>
      <p:tags r:id="rId1"/>
    </p:custDataLst>
    <p:extLst>
      <p:ext uri="{BB962C8B-B14F-4D97-AF65-F5344CB8AC3E}">
        <p14:creationId xmlns:p14="http://schemas.microsoft.com/office/powerpoint/2010/main" val="1913364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410" y="249787"/>
            <a:ext cx="5880100" cy="799835"/>
          </a:xfrm>
        </p:spPr>
        <p:txBody>
          <a:bodyPr>
            <a:normAutofit fontScale="90000"/>
          </a:bodyPr>
          <a:lstStyle/>
          <a:p>
            <a:pPr algn="ctr"/>
            <a:r>
              <a:rPr lang="en-US" sz="3200" dirty="0"/>
              <a:t>SSA DEFINITION OF </a:t>
            </a:r>
            <a:br>
              <a:rPr lang="en-US" sz="3200" dirty="0"/>
            </a:br>
            <a:r>
              <a:rPr lang="en-US" sz="3200" dirty="0"/>
              <a:t>DISABILITY - ADULT</a:t>
            </a:r>
            <a:endParaRPr lang="en-US" dirty="0"/>
          </a:p>
        </p:txBody>
      </p:sp>
      <p:sp>
        <p:nvSpPr>
          <p:cNvPr id="3" name="Content Placeholder 2"/>
          <p:cNvSpPr>
            <a:spLocks noGrp="1"/>
          </p:cNvSpPr>
          <p:nvPr>
            <p:ph idx="1"/>
          </p:nvPr>
        </p:nvSpPr>
        <p:spPr>
          <a:xfrm>
            <a:off x="264026" y="1290054"/>
            <a:ext cx="8255000" cy="3835399"/>
          </a:xfrm>
        </p:spPr>
        <p:txBody>
          <a:bodyPr>
            <a:noAutofit/>
          </a:bodyPr>
          <a:lstStyle/>
          <a:p>
            <a:pPr marL="0" lvl="0" indent="0" algn="ctr" rtl="0">
              <a:lnSpc>
                <a:spcPct val="120000"/>
              </a:lnSpc>
              <a:spcBef>
                <a:spcPts val="0"/>
              </a:spcBef>
              <a:spcAft>
                <a:spcPts val="0"/>
              </a:spcAft>
              <a:buSzPts val="2600"/>
              <a:buNone/>
            </a:pPr>
            <a:r>
              <a:rPr lang="en-US" sz="3000" dirty="0"/>
              <a:t>The inability to engage in any </a:t>
            </a:r>
            <a:r>
              <a:rPr lang="en-US" sz="3000" b="1" dirty="0"/>
              <a:t>substantial gainful activity </a:t>
            </a:r>
            <a:r>
              <a:rPr lang="en-US" sz="3000" dirty="0"/>
              <a:t>by reason of any </a:t>
            </a:r>
            <a:r>
              <a:rPr lang="en-US" sz="3000" b="1" dirty="0"/>
              <a:t>medically determinable</a:t>
            </a:r>
            <a:r>
              <a:rPr lang="en-US" sz="3000" dirty="0"/>
              <a:t> physical or mental impairment which can be expected to result in death or which has lasted or can be expected to last for </a:t>
            </a:r>
            <a:r>
              <a:rPr lang="en-US" sz="3000" b="1" dirty="0"/>
              <a:t>a continuous period of not less </a:t>
            </a:r>
          </a:p>
          <a:p>
            <a:pPr marL="0" lvl="0" indent="0" algn="ctr" rtl="0">
              <a:lnSpc>
                <a:spcPct val="120000"/>
              </a:lnSpc>
              <a:spcBef>
                <a:spcPts val="0"/>
              </a:spcBef>
              <a:spcAft>
                <a:spcPts val="0"/>
              </a:spcAft>
              <a:buSzPts val="2600"/>
              <a:buNone/>
            </a:pPr>
            <a:r>
              <a:rPr lang="en-US" sz="3000" b="1" dirty="0"/>
              <a:t>than 12 months</a:t>
            </a:r>
            <a:r>
              <a:rPr lang="en-US" sz="3000" dirty="0"/>
              <a:t>.</a:t>
            </a:r>
          </a:p>
        </p:txBody>
      </p:sp>
    </p:spTree>
    <p:custDataLst>
      <p:tags r:id="rId1"/>
    </p:custDataLst>
    <p:extLst>
      <p:ext uri="{BB962C8B-B14F-4D97-AF65-F5344CB8AC3E}">
        <p14:creationId xmlns:p14="http://schemas.microsoft.com/office/powerpoint/2010/main" val="1484925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5"/>
          <p:cNvSpPr txBox="1">
            <a:spLocks noGrp="1"/>
          </p:cNvSpPr>
          <p:nvPr>
            <p:ph type="title"/>
          </p:nvPr>
        </p:nvSpPr>
        <p:spPr>
          <a:xfrm>
            <a:off x="1665288" y="144895"/>
            <a:ext cx="5664200" cy="9525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004473"/>
              </a:buClr>
              <a:buSzPts val="2900"/>
              <a:buFont typeface="Arial"/>
              <a:buNone/>
            </a:pPr>
            <a:r>
              <a:rPr lang="en-US" sz="2900" dirty="0"/>
              <a:t>SOCIAL SECURITY </a:t>
            </a:r>
            <a:br>
              <a:rPr lang="en-US" sz="2900" dirty="0"/>
            </a:br>
            <a:r>
              <a:rPr lang="en-US" sz="2900" dirty="0"/>
              <a:t>DISABILITY PROGRAMS</a:t>
            </a:r>
            <a:endParaRPr dirty="0"/>
          </a:p>
        </p:txBody>
      </p:sp>
      <p:sp>
        <p:nvSpPr>
          <p:cNvPr id="207" name="Google Shape;207;p35"/>
          <p:cNvSpPr txBox="1">
            <a:spLocks noGrp="1"/>
          </p:cNvSpPr>
          <p:nvPr>
            <p:ph type="body" idx="1"/>
          </p:nvPr>
        </p:nvSpPr>
        <p:spPr>
          <a:xfrm>
            <a:off x="139724" y="1503423"/>
            <a:ext cx="4686301" cy="533135"/>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SzPts val="2000"/>
              <a:buNone/>
            </a:pPr>
            <a:r>
              <a:rPr lang="en-US" cap="none" dirty="0"/>
              <a:t>TITLE II SOCIAL SECURITY </a:t>
            </a:r>
            <a:r>
              <a:rPr lang="en-US" u="sng" cap="none" dirty="0"/>
              <a:t>DISABILITY INSURANCE (SSDI/CDB)</a:t>
            </a:r>
            <a:endParaRPr dirty="0"/>
          </a:p>
        </p:txBody>
      </p:sp>
      <p:sp>
        <p:nvSpPr>
          <p:cNvPr id="208" name="Google Shape;208;p35"/>
          <p:cNvSpPr txBox="1">
            <a:spLocks noGrp="1"/>
          </p:cNvSpPr>
          <p:nvPr>
            <p:ph type="body" idx="2"/>
          </p:nvPr>
        </p:nvSpPr>
        <p:spPr>
          <a:xfrm>
            <a:off x="457200" y="2143682"/>
            <a:ext cx="4040188" cy="329274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000"/>
              <a:buFont typeface="Arial"/>
              <a:buChar char="•"/>
            </a:pPr>
            <a:r>
              <a:rPr lang="en-US" sz="2000" dirty="0"/>
              <a:t>Funded by the Social Security trust fund</a:t>
            </a:r>
            <a:endParaRPr dirty="0"/>
          </a:p>
          <a:p>
            <a:pPr marL="342900" lvl="0" indent="-342900" algn="l" rtl="0">
              <a:spcBef>
                <a:spcPts val="400"/>
              </a:spcBef>
              <a:spcAft>
                <a:spcPts val="0"/>
              </a:spcAft>
              <a:buSzPts val="2000"/>
              <a:buFont typeface="Arial"/>
              <a:buChar char="•"/>
            </a:pPr>
            <a:r>
              <a:rPr lang="en-US" sz="2000" dirty="0"/>
              <a:t>Entitlement program based on insured status (work history)</a:t>
            </a:r>
            <a:endParaRPr dirty="0"/>
          </a:p>
          <a:p>
            <a:pPr marL="342900" lvl="0" indent="-342900" algn="l" rtl="0">
              <a:spcBef>
                <a:spcPts val="400"/>
              </a:spcBef>
              <a:spcAft>
                <a:spcPts val="0"/>
              </a:spcAft>
              <a:buSzPts val="2000"/>
              <a:buFont typeface="Arial"/>
              <a:buChar char="•"/>
            </a:pPr>
            <a:r>
              <a:rPr lang="en-US" sz="2000" dirty="0"/>
              <a:t>Insures the worker, the worker’s widow/widower, and worker’s disabled adult child</a:t>
            </a:r>
            <a:endParaRPr dirty="0"/>
          </a:p>
          <a:p>
            <a:pPr marL="342900" lvl="0" indent="-342900" algn="l" rtl="0">
              <a:spcBef>
                <a:spcPts val="400"/>
              </a:spcBef>
              <a:spcAft>
                <a:spcPts val="0"/>
              </a:spcAft>
              <a:buSzPts val="2000"/>
              <a:buFont typeface="Arial"/>
              <a:buChar char="•"/>
            </a:pPr>
            <a:r>
              <a:rPr lang="en-US" sz="2000" dirty="0"/>
              <a:t>Medicare Part A, B, and D eligibility after 24 months</a:t>
            </a:r>
            <a:endParaRPr dirty="0"/>
          </a:p>
        </p:txBody>
      </p:sp>
      <p:sp>
        <p:nvSpPr>
          <p:cNvPr id="209" name="Google Shape;209;p35"/>
          <p:cNvSpPr txBox="1">
            <a:spLocks noGrp="1"/>
          </p:cNvSpPr>
          <p:nvPr>
            <p:ph type="body" idx="3"/>
          </p:nvPr>
        </p:nvSpPr>
        <p:spPr>
          <a:xfrm>
            <a:off x="4826013" y="1508948"/>
            <a:ext cx="4041775" cy="533135"/>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SzPts val="2000"/>
              <a:buNone/>
            </a:pPr>
            <a:r>
              <a:rPr lang="en-US" cap="none" dirty="0"/>
              <a:t>TITLE XVI SUPPLEMENTAL </a:t>
            </a:r>
            <a:r>
              <a:rPr lang="en-US" u="sng" cap="none" dirty="0"/>
              <a:t>SECURITY INCOME (SSI)</a:t>
            </a:r>
            <a:endParaRPr dirty="0"/>
          </a:p>
        </p:txBody>
      </p:sp>
      <p:sp>
        <p:nvSpPr>
          <p:cNvPr id="210" name="Google Shape;210;p35"/>
          <p:cNvSpPr txBox="1">
            <a:spLocks noGrp="1"/>
          </p:cNvSpPr>
          <p:nvPr>
            <p:ph type="body" idx="4"/>
          </p:nvPr>
        </p:nvSpPr>
        <p:spPr>
          <a:xfrm>
            <a:off x="4645033" y="2143682"/>
            <a:ext cx="4041775" cy="3292740"/>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000"/>
              <a:buFont typeface="Arial"/>
              <a:buChar char="•"/>
            </a:pPr>
            <a:r>
              <a:rPr lang="en-US" sz="2000" dirty="0"/>
              <a:t>Funded by federal tax dollars, not the SS trust fund</a:t>
            </a:r>
            <a:endParaRPr dirty="0"/>
          </a:p>
          <a:p>
            <a:pPr marL="342900" lvl="0" indent="-342900" algn="l" rtl="0">
              <a:spcBef>
                <a:spcPts val="400"/>
              </a:spcBef>
              <a:spcAft>
                <a:spcPts val="0"/>
              </a:spcAft>
              <a:buSzPts val="2000"/>
              <a:buFont typeface="Arial"/>
              <a:buChar char="•"/>
            </a:pPr>
            <a:r>
              <a:rPr lang="en-US" sz="2000" dirty="0"/>
              <a:t>Needs based program for the aged, blind, and disabled who have limited income and resources</a:t>
            </a:r>
            <a:endParaRPr dirty="0"/>
          </a:p>
          <a:p>
            <a:pPr marL="342900" lvl="0" indent="-342900" algn="l" rtl="0">
              <a:spcBef>
                <a:spcPts val="400"/>
              </a:spcBef>
              <a:spcAft>
                <a:spcPts val="0"/>
              </a:spcAft>
              <a:buSzPts val="2000"/>
              <a:buFont typeface="Arial"/>
              <a:buChar char="•"/>
            </a:pPr>
            <a:r>
              <a:rPr lang="en-US" sz="2000" dirty="0"/>
              <a:t>Comes with eligibility for Medicaid</a:t>
            </a:r>
            <a:endParaRPr dirty="0"/>
          </a:p>
          <a:p>
            <a:pPr marL="342900" lvl="0" indent="-342900" algn="l" rtl="0">
              <a:spcBef>
                <a:spcPts val="400"/>
              </a:spcBef>
              <a:spcAft>
                <a:spcPts val="0"/>
              </a:spcAft>
              <a:buSzPts val="2000"/>
              <a:buFont typeface="Arial"/>
              <a:buChar char="•"/>
            </a:pPr>
            <a:r>
              <a:rPr lang="en-US" sz="2000" dirty="0"/>
              <a:t>“Payer of last resort”</a:t>
            </a:r>
            <a:endParaRPr dirty="0"/>
          </a:p>
        </p:txBody>
      </p:sp>
      <p:sp>
        <p:nvSpPr>
          <p:cNvPr id="211" name="Google Shape;211;p35"/>
          <p:cNvSpPr txBox="1"/>
          <p:nvPr/>
        </p:nvSpPr>
        <p:spPr>
          <a:xfrm>
            <a:off x="5097338" y="5333302"/>
            <a:ext cx="4001724" cy="23680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a:solidFill>
                  <a:schemeClr val="dk1"/>
                </a:solidFill>
                <a:latin typeface="Calibri"/>
                <a:ea typeface="Calibri"/>
                <a:cs typeface="Calibri"/>
                <a:sym typeface="Calibri"/>
              </a:rPr>
              <a:t>Please do not copy without permission.</a:t>
            </a:r>
            <a:endParaRPr/>
          </a:p>
        </p:txBody>
      </p:sp>
      <p:pic>
        <p:nvPicPr>
          <p:cNvPr id="3" name="Picture 2" descr="A close up of a logo&#10;&#10;Description automatically generated">
            <a:extLst>
              <a:ext uri="{FF2B5EF4-FFF2-40B4-BE49-F238E27FC236}">
                <a16:creationId xmlns:a16="http://schemas.microsoft.com/office/drawing/2014/main" id="{A6AFE63C-C1E8-C0C3-A36A-284971DF3D3F}"/>
              </a:ext>
            </a:extLst>
          </p:cNvPr>
          <p:cNvPicPr>
            <a:picLocks noChangeAspect="1"/>
          </p:cNvPicPr>
          <p:nvPr/>
        </p:nvPicPr>
        <p:blipFill>
          <a:blip r:embed="rId4"/>
          <a:stretch>
            <a:fillRect/>
          </a:stretch>
        </p:blipFill>
        <p:spPr>
          <a:xfrm>
            <a:off x="139724" y="5051643"/>
            <a:ext cx="1869550" cy="563318"/>
          </a:xfrm>
          <a:prstGeom prst="rect">
            <a:avLst/>
          </a:prstGeom>
        </p:spPr>
      </p:pic>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6"/>
          <p:cNvSpPr txBox="1">
            <a:spLocks noGrp="1"/>
          </p:cNvSpPr>
          <p:nvPr>
            <p:ph type="title"/>
          </p:nvPr>
        </p:nvSpPr>
        <p:spPr>
          <a:xfrm>
            <a:off x="457200" y="228865"/>
            <a:ext cx="5575300" cy="9525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4473"/>
              </a:buClr>
              <a:buSzPts val="3200"/>
              <a:buFont typeface="Arial"/>
              <a:buNone/>
            </a:pPr>
            <a:r>
              <a:rPr lang="en-US" dirty="0"/>
              <a:t>ABLE ACCOUNTS</a:t>
            </a:r>
            <a:endParaRPr dirty="0"/>
          </a:p>
        </p:txBody>
      </p:sp>
      <p:sp>
        <p:nvSpPr>
          <p:cNvPr id="217" name="Google Shape;217;p36"/>
          <p:cNvSpPr txBox="1">
            <a:spLocks noGrp="1"/>
          </p:cNvSpPr>
          <p:nvPr>
            <p:ph type="body" idx="1"/>
          </p:nvPr>
        </p:nvSpPr>
        <p:spPr>
          <a:xfrm>
            <a:off x="457200" y="1333500"/>
            <a:ext cx="8229600" cy="3771636"/>
          </a:xfrm>
          <a:prstGeom prst="rect">
            <a:avLst/>
          </a:prstGeom>
          <a:noFill/>
          <a:ln>
            <a:noFill/>
          </a:ln>
        </p:spPr>
        <p:txBody>
          <a:bodyPr spcFirstLastPara="1" wrap="square" lIns="91425" tIns="45700" rIns="91425" bIns="45700" anchor="t" anchorCtr="0">
            <a:normAutofit lnSpcReduction="10000"/>
          </a:bodyPr>
          <a:lstStyle/>
          <a:p>
            <a:pPr marL="342900" lvl="0" indent="-342900" algn="l" rtl="0">
              <a:spcBef>
                <a:spcPts val="0"/>
              </a:spcBef>
              <a:spcAft>
                <a:spcPts val="0"/>
              </a:spcAft>
              <a:buSzPts val="2800"/>
              <a:buFont typeface="Noto Sans Symbols"/>
              <a:buChar char="❖"/>
            </a:pPr>
            <a:r>
              <a:rPr lang="en-US" dirty="0"/>
              <a:t>ABLE accounts can assist in managing “resources” while allowing individuals with disabilities to have savings that can assist with their disability-related expenses.</a:t>
            </a:r>
            <a:endParaRPr dirty="0"/>
          </a:p>
          <a:p>
            <a:pPr marL="342900" lvl="0" indent="-342900" algn="l" rtl="0">
              <a:spcBef>
                <a:spcPts val="440"/>
              </a:spcBef>
              <a:spcAft>
                <a:spcPts val="0"/>
              </a:spcAft>
              <a:buSzPts val="2200"/>
              <a:buChar char="•"/>
            </a:pPr>
            <a:r>
              <a:rPr lang="en-US" sz="2200" dirty="0"/>
              <a:t>Excluded from SSI &amp; Medicaid resources </a:t>
            </a:r>
            <a:endParaRPr dirty="0"/>
          </a:p>
          <a:p>
            <a:pPr marL="0" lvl="0" indent="0" algn="l" rtl="0">
              <a:spcBef>
                <a:spcPts val="440"/>
              </a:spcBef>
              <a:spcAft>
                <a:spcPts val="0"/>
              </a:spcAft>
              <a:buSzPts val="2200"/>
              <a:buNone/>
            </a:pPr>
            <a:r>
              <a:rPr lang="en-US" sz="2200" dirty="0"/>
              <a:t>    (up to $100,000)</a:t>
            </a:r>
            <a:endParaRPr dirty="0"/>
          </a:p>
          <a:p>
            <a:pPr marL="342900" lvl="0" indent="-342900" algn="l" rtl="0">
              <a:spcBef>
                <a:spcPts val="440"/>
              </a:spcBef>
              <a:spcAft>
                <a:spcPts val="0"/>
              </a:spcAft>
              <a:buSzPts val="2200"/>
              <a:buChar char="•"/>
            </a:pPr>
            <a:r>
              <a:rPr lang="en-US" sz="2200" dirty="0"/>
              <a:t>Contributions up to $19,000 per year</a:t>
            </a:r>
            <a:endParaRPr dirty="0"/>
          </a:p>
          <a:p>
            <a:pPr marL="342900" lvl="0" indent="-342900" algn="l" rtl="0">
              <a:spcBef>
                <a:spcPts val="560"/>
              </a:spcBef>
              <a:spcAft>
                <a:spcPts val="0"/>
              </a:spcAft>
              <a:buSzPts val="2200"/>
              <a:buChar char="•"/>
            </a:pPr>
            <a:r>
              <a:rPr lang="en-US" sz="2200" dirty="0"/>
              <a:t>Nebraska’s Program: Enable Savings Pla</a:t>
            </a:r>
            <a:r>
              <a:rPr lang="en-US" dirty="0"/>
              <a:t>n</a:t>
            </a:r>
            <a:endParaRPr dirty="0"/>
          </a:p>
          <a:p>
            <a:pPr marL="742950" lvl="1" indent="-285750" algn="l" rtl="0">
              <a:spcBef>
                <a:spcPts val="480"/>
              </a:spcBef>
              <a:spcAft>
                <a:spcPts val="0"/>
              </a:spcAft>
              <a:buSzPts val="2400"/>
              <a:buFont typeface="Noto Sans Symbols"/>
              <a:buChar char="⮚"/>
            </a:pPr>
            <a:r>
              <a:rPr lang="en-US" u="sng" dirty="0">
                <a:solidFill>
                  <a:schemeClr val="hlink"/>
                </a:solidFill>
                <a:hlinkClick r:id="rId4"/>
              </a:rPr>
              <a:t>www.enablesavings.com</a:t>
            </a:r>
            <a:r>
              <a:rPr lang="en-US" dirty="0"/>
              <a:t> </a:t>
            </a:r>
            <a:endParaRPr dirty="0"/>
          </a:p>
        </p:txBody>
      </p:sp>
      <p:pic>
        <p:nvPicPr>
          <p:cNvPr id="2" name="Picture 1" descr="A close up of a logo&#10;&#10;Description automatically generated">
            <a:extLst>
              <a:ext uri="{FF2B5EF4-FFF2-40B4-BE49-F238E27FC236}">
                <a16:creationId xmlns:a16="http://schemas.microsoft.com/office/drawing/2014/main" id="{9F5D083B-93AA-1B8F-F56A-85DBB65AFD6B}"/>
              </a:ext>
            </a:extLst>
          </p:cNvPr>
          <p:cNvPicPr>
            <a:picLocks noChangeAspect="1"/>
          </p:cNvPicPr>
          <p:nvPr/>
        </p:nvPicPr>
        <p:blipFill>
          <a:blip r:embed="rId5"/>
          <a:stretch>
            <a:fillRect/>
          </a:stretch>
        </p:blipFill>
        <p:spPr>
          <a:xfrm>
            <a:off x="6600682" y="328205"/>
            <a:ext cx="1869550" cy="563318"/>
          </a:xfrm>
          <a:prstGeom prst="rect">
            <a:avLst/>
          </a:prstGeom>
        </p:spPr>
      </p:pic>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7"/>
          <p:cNvSpPr txBox="1">
            <a:spLocks noGrp="1"/>
          </p:cNvSpPr>
          <p:nvPr>
            <p:ph type="title"/>
          </p:nvPr>
        </p:nvSpPr>
        <p:spPr>
          <a:xfrm>
            <a:off x="733793" y="2363212"/>
            <a:ext cx="7772400" cy="1135063"/>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rgbClr val="FFFFFF"/>
              </a:buClr>
              <a:buSzPts val="3600"/>
              <a:buFont typeface="Arial"/>
              <a:buNone/>
            </a:pPr>
            <a:r>
              <a:rPr lang="en-US" dirty="0">
                <a:latin typeface="Arial"/>
                <a:ea typeface="Arial"/>
                <a:cs typeface="Arial"/>
                <a:sym typeface="Arial"/>
              </a:rPr>
              <a:t>THE PROCESS OF APPLYING FOR </a:t>
            </a:r>
            <a:r>
              <a:rPr lang="en-US" dirty="0">
                <a:latin typeface="+mj-lt"/>
                <a:ea typeface="Arial"/>
                <a:cs typeface="Arial"/>
                <a:sym typeface="Arial"/>
              </a:rPr>
              <a:t>DISABILITY</a:t>
            </a:r>
            <a:r>
              <a:rPr lang="en-US" dirty="0">
                <a:latin typeface="Arial"/>
                <a:ea typeface="Arial"/>
                <a:cs typeface="Arial"/>
                <a:sym typeface="Arial"/>
              </a:rPr>
              <a:t> BENEFITS</a:t>
            </a:r>
            <a:br>
              <a:rPr lang="en-US" dirty="0">
                <a:latin typeface="Arial"/>
                <a:ea typeface="Arial"/>
                <a:cs typeface="Arial"/>
                <a:sym typeface="Arial"/>
              </a:rPr>
            </a:br>
            <a:endParaRPr dirty="0">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38"/>
          <p:cNvSpPr txBox="1">
            <a:spLocks noGrp="1"/>
          </p:cNvSpPr>
          <p:nvPr>
            <p:ph type="title"/>
          </p:nvPr>
        </p:nvSpPr>
        <p:spPr>
          <a:xfrm>
            <a:off x="431800" y="144458"/>
            <a:ext cx="5575300" cy="9525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4473"/>
              </a:buClr>
              <a:buSzPts val="3000"/>
              <a:buFont typeface="Arial"/>
              <a:buNone/>
            </a:pPr>
            <a:r>
              <a:rPr lang="en-US" sz="3000" dirty="0"/>
              <a:t>THE PROCESS</a:t>
            </a:r>
            <a:endParaRPr dirty="0"/>
          </a:p>
        </p:txBody>
      </p:sp>
      <p:sp>
        <p:nvSpPr>
          <p:cNvPr id="229" name="Google Shape;229;p38" descr="page56image14896176"/>
          <p:cNvSpPr/>
          <p:nvPr/>
        </p:nvSpPr>
        <p:spPr>
          <a:xfrm>
            <a:off x="0" y="0"/>
            <a:ext cx="863600" cy="279400"/>
          </a:xfrm>
          <a:prstGeom prst="rect">
            <a:avLst/>
          </a:prstGeom>
          <a:noFill/>
          <a:ln>
            <a:noFill/>
          </a:ln>
        </p:spPr>
        <p:txBody>
          <a:bodyPr/>
          <a:lstStyle/>
          <a:p>
            <a:endParaRPr lang="en-US"/>
          </a:p>
        </p:txBody>
      </p:sp>
      <p:sp>
        <p:nvSpPr>
          <p:cNvPr id="230" name="Google Shape;230;p38"/>
          <p:cNvSpPr txBox="1">
            <a:spLocks noGrp="1"/>
          </p:cNvSpPr>
          <p:nvPr>
            <p:ph type="body" idx="1"/>
          </p:nvPr>
        </p:nvSpPr>
        <p:spPr>
          <a:xfrm>
            <a:off x="316523" y="976642"/>
            <a:ext cx="8229600" cy="4253277"/>
          </a:xfrm>
          <a:prstGeom prst="rect">
            <a:avLst/>
          </a:prstGeom>
          <a:noFill/>
          <a:ln>
            <a:noFill/>
          </a:ln>
        </p:spPr>
        <p:txBody>
          <a:bodyPr spcFirstLastPara="1" wrap="square" lIns="91425" tIns="45700" rIns="91425" bIns="45700" anchor="t" anchorCtr="0">
            <a:normAutofit fontScale="62500" lnSpcReduction="20000"/>
          </a:bodyPr>
          <a:lstStyle/>
          <a:p>
            <a:pPr marL="514350" lvl="0" indent="-514350" algn="l" rtl="0">
              <a:spcBef>
                <a:spcPts val="0"/>
              </a:spcBef>
              <a:spcAft>
                <a:spcPts val="0"/>
              </a:spcAft>
              <a:buSzPct val="100000"/>
              <a:buFont typeface="Arial"/>
              <a:buAutoNum type="arabicPeriod"/>
            </a:pPr>
            <a:r>
              <a:rPr lang="en-US" sz="3400" dirty="0">
                <a:latin typeface="+mn-lt"/>
              </a:rPr>
              <a:t>Individual files an application</a:t>
            </a:r>
            <a:endParaRPr dirty="0">
              <a:latin typeface="+mn-lt"/>
            </a:endParaRPr>
          </a:p>
          <a:p>
            <a:pPr marL="925830" lvl="1" indent="-285781" algn="l" rtl="0">
              <a:spcBef>
                <a:spcPts val="362"/>
              </a:spcBef>
              <a:spcAft>
                <a:spcPts val="0"/>
              </a:spcAft>
              <a:buSzPct val="100000"/>
              <a:buChar char="–"/>
            </a:pPr>
            <a:r>
              <a:rPr lang="en-US" sz="2900" dirty="0">
                <a:latin typeface="+mn-lt"/>
              </a:rPr>
              <a:t>Online- (SSDI)- check box to also file for SSI</a:t>
            </a:r>
            <a:endParaRPr dirty="0">
              <a:latin typeface="+mn-lt"/>
            </a:endParaRPr>
          </a:p>
          <a:p>
            <a:pPr marL="925830" lvl="1" indent="-285781" algn="l" rtl="0">
              <a:spcBef>
                <a:spcPts val="362"/>
              </a:spcBef>
              <a:spcAft>
                <a:spcPts val="0"/>
              </a:spcAft>
              <a:buSzPct val="100000"/>
              <a:buChar char="–"/>
            </a:pPr>
            <a:r>
              <a:rPr lang="en-US" sz="2900" dirty="0">
                <a:latin typeface="+mn-lt"/>
              </a:rPr>
              <a:t>Scheduled phone interview by calling 1-800-772-1213</a:t>
            </a:r>
            <a:endParaRPr dirty="0">
              <a:latin typeface="+mn-lt"/>
            </a:endParaRPr>
          </a:p>
          <a:p>
            <a:pPr marL="925830" lvl="1" indent="-285781" algn="l" rtl="0">
              <a:spcBef>
                <a:spcPts val="362"/>
              </a:spcBef>
              <a:spcAft>
                <a:spcPts val="0"/>
              </a:spcAft>
              <a:buSzPct val="100000"/>
              <a:buChar char="–"/>
            </a:pPr>
            <a:r>
              <a:rPr lang="en-US" sz="2900" dirty="0">
                <a:latin typeface="+mn-lt"/>
              </a:rPr>
              <a:t>Schedule an in person interview at the Local SSA Office. </a:t>
            </a:r>
            <a:r>
              <a:rPr lang="en-US" sz="2900" u="sng" dirty="0" err="1">
                <a:solidFill>
                  <a:srgbClr val="366092"/>
                </a:solidFill>
                <a:latin typeface="+mn-lt"/>
              </a:rPr>
              <a:t>socialsecurity.gov</a:t>
            </a:r>
            <a:r>
              <a:rPr lang="en-US" sz="2900" u="sng" dirty="0">
                <a:solidFill>
                  <a:srgbClr val="366092"/>
                </a:solidFill>
                <a:latin typeface="+mn-lt"/>
              </a:rPr>
              <a:t>/locator</a:t>
            </a:r>
            <a:endParaRPr sz="3400" dirty="0">
              <a:latin typeface="+mn-lt"/>
            </a:endParaRPr>
          </a:p>
          <a:p>
            <a:pPr marL="514350" lvl="0" indent="-514350" algn="l" rtl="0">
              <a:spcBef>
                <a:spcPts val="1025"/>
              </a:spcBef>
              <a:spcAft>
                <a:spcPts val="0"/>
              </a:spcAft>
              <a:buSzPct val="100000"/>
              <a:buFont typeface="Arial"/>
              <a:buAutoNum type="arabicPeriod"/>
            </a:pPr>
            <a:r>
              <a:rPr lang="en-US" sz="3400" dirty="0">
                <a:latin typeface="+mn-lt"/>
              </a:rPr>
              <a:t>Social Security determines non-medical eligibility</a:t>
            </a:r>
            <a:endParaRPr dirty="0">
              <a:latin typeface="+mn-lt"/>
            </a:endParaRPr>
          </a:p>
          <a:p>
            <a:pPr marL="514350" lvl="0" indent="-514350" algn="l" rtl="0">
              <a:spcBef>
                <a:spcPts val="1025"/>
              </a:spcBef>
              <a:spcAft>
                <a:spcPts val="0"/>
              </a:spcAft>
              <a:buSzPct val="100000"/>
              <a:buFont typeface="Arial"/>
              <a:buAutoNum type="arabicPeriod"/>
            </a:pPr>
            <a:r>
              <a:rPr lang="en-US" sz="3400" dirty="0">
                <a:latin typeface="+mn-lt"/>
              </a:rPr>
              <a:t>Social Security sends medical information and releases to the Disability Determination Service where an examiner is assigned</a:t>
            </a:r>
            <a:endParaRPr dirty="0">
              <a:latin typeface="+mn-lt"/>
            </a:endParaRPr>
          </a:p>
          <a:p>
            <a:pPr marL="514350" lvl="0" indent="-514350" algn="l" rtl="0">
              <a:spcBef>
                <a:spcPts val="1025"/>
              </a:spcBef>
              <a:spcAft>
                <a:spcPts val="0"/>
              </a:spcAft>
              <a:buSzPct val="100000"/>
              <a:buFont typeface="Arial"/>
              <a:buAutoNum type="arabicPeriod"/>
            </a:pPr>
            <a:r>
              <a:rPr lang="en-US" sz="3400" dirty="0">
                <a:latin typeface="+mn-lt"/>
              </a:rPr>
              <a:t>Disability Determination Service processes the claim and makes a disability determination</a:t>
            </a:r>
            <a:endParaRPr dirty="0">
              <a:latin typeface="+mn-lt"/>
            </a:endParaRPr>
          </a:p>
          <a:p>
            <a:pPr marL="514350" lvl="0" indent="-514350" algn="l" rtl="0">
              <a:spcBef>
                <a:spcPts val="1025"/>
              </a:spcBef>
              <a:spcAft>
                <a:spcPts val="0"/>
              </a:spcAft>
              <a:buSzPct val="100000"/>
              <a:buFont typeface="Arial"/>
              <a:buAutoNum type="arabicPeriod"/>
            </a:pPr>
            <a:r>
              <a:rPr lang="en-US" sz="3400" dirty="0">
                <a:latin typeface="+mn-lt"/>
              </a:rPr>
              <a:t>Applicants electronic record is returned to the initiating Social Security office</a:t>
            </a:r>
            <a:endParaRPr dirty="0">
              <a:latin typeface="+mn-lt"/>
            </a:endParaRPr>
          </a:p>
          <a:p>
            <a:pPr marL="514350" lvl="0" indent="-514350" algn="l" rtl="0">
              <a:spcBef>
                <a:spcPts val="1025"/>
              </a:spcBef>
              <a:spcAft>
                <a:spcPts val="0"/>
              </a:spcAft>
              <a:buSzPct val="100000"/>
              <a:buFont typeface="Arial"/>
              <a:buAutoNum type="arabicPeriod"/>
            </a:pPr>
            <a:r>
              <a:rPr lang="en-US" sz="3400" dirty="0">
                <a:latin typeface="+mn-lt"/>
              </a:rPr>
              <a:t>Social Security notifies applicant of decision by written letter </a:t>
            </a:r>
            <a:endParaRPr dirty="0">
              <a:latin typeface="+mn-lt"/>
            </a:endParaRPr>
          </a:p>
          <a:p>
            <a:pPr marL="0" lvl="0" indent="0" algn="l" rtl="0">
              <a:spcBef>
                <a:spcPts val="850"/>
              </a:spcBef>
              <a:spcAft>
                <a:spcPts val="0"/>
              </a:spcAft>
              <a:buSzPct val="100000"/>
              <a:buNone/>
            </a:pPr>
            <a:endParaRPr sz="2000" dirty="0"/>
          </a:p>
        </p:txBody>
      </p:sp>
      <p:pic>
        <p:nvPicPr>
          <p:cNvPr id="2" name="Picture 1" descr="A close up of a logo&#10;&#10;Description automatically generated">
            <a:extLst>
              <a:ext uri="{FF2B5EF4-FFF2-40B4-BE49-F238E27FC236}">
                <a16:creationId xmlns:a16="http://schemas.microsoft.com/office/drawing/2014/main" id="{42EE770F-DD33-EBEF-C369-A6C3FF69370D}"/>
              </a:ext>
            </a:extLst>
          </p:cNvPr>
          <p:cNvPicPr>
            <a:picLocks noChangeAspect="1"/>
          </p:cNvPicPr>
          <p:nvPr/>
        </p:nvPicPr>
        <p:blipFill>
          <a:blip r:embed="rId4"/>
          <a:stretch>
            <a:fillRect/>
          </a:stretch>
        </p:blipFill>
        <p:spPr>
          <a:xfrm>
            <a:off x="6676573" y="279400"/>
            <a:ext cx="1869550" cy="563318"/>
          </a:xfrm>
          <a:prstGeom prst="rect">
            <a:avLst/>
          </a:prstGeom>
        </p:spPr>
      </p:pic>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39"/>
          <p:cNvSpPr txBox="1">
            <a:spLocks noGrp="1"/>
          </p:cNvSpPr>
          <p:nvPr>
            <p:ph type="title"/>
          </p:nvPr>
        </p:nvSpPr>
        <p:spPr>
          <a:xfrm>
            <a:off x="543061" y="52651"/>
            <a:ext cx="5665233" cy="1282436"/>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004473"/>
              </a:buClr>
              <a:buSzPts val="3000"/>
              <a:buFont typeface="Arial"/>
              <a:buNone/>
            </a:pPr>
            <a:r>
              <a:rPr lang="en-US" sz="3000" dirty="0"/>
              <a:t>SSA &amp; </a:t>
            </a:r>
            <a:r>
              <a:rPr lang="en-US" sz="3000" dirty="0">
                <a:latin typeface="+mj-lt"/>
              </a:rPr>
              <a:t>DDS</a:t>
            </a:r>
            <a:r>
              <a:rPr lang="en-US" sz="3000" dirty="0"/>
              <a:t> - COLLABORATIVE EFFORTS </a:t>
            </a:r>
            <a:endParaRPr sz="3000" dirty="0"/>
          </a:p>
        </p:txBody>
      </p:sp>
      <p:sp>
        <p:nvSpPr>
          <p:cNvPr id="237" name="Google Shape;237;p39"/>
          <p:cNvSpPr txBox="1">
            <a:spLocks noGrp="1"/>
          </p:cNvSpPr>
          <p:nvPr>
            <p:ph type="body" idx="1"/>
          </p:nvPr>
        </p:nvSpPr>
        <p:spPr>
          <a:xfrm>
            <a:off x="222644" y="2315297"/>
            <a:ext cx="4607169" cy="3314797"/>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100"/>
              <a:buChar char="•"/>
            </a:pPr>
            <a:r>
              <a:rPr lang="en-US" sz="2100" dirty="0"/>
              <a:t>Initial contact point </a:t>
            </a:r>
            <a:endParaRPr dirty="0"/>
          </a:p>
          <a:p>
            <a:pPr marL="342900" lvl="0" indent="-342900" algn="l" rtl="0">
              <a:spcBef>
                <a:spcPts val="420"/>
              </a:spcBef>
              <a:spcAft>
                <a:spcPts val="0"/>
              </a:spcAft>
              <a:buSzPts val="2100"/>
              <a:buChar char="•"/>
            </a:pPr>
            <a:r>
              <a:rPr lang="en-US" sz="2100" dirty="0"/>
              <a:t>Processes non-medical eligibility criteria </a:t>
            </a:r>
            <a:endParaRPr dirty="0"/>
          </a:p>
          <a:p>
            <a:pPr marL="342900" lvl="0" indent="-342900" algn="l" rtl="0">
              <a:spcBef>
                <a:spcPts val="420"/>
              </a:spcBef>
              <a:spcAft>
                <a:spcPts val="0"/>
              </a:spcAft>
              <a:buSzPts val="2100"/>
              <a:buChar char="•"/>
            </a:pPr>
            <a:r>
              <a:rPr lang="en-US" sz="2100" dirty="0"/>
              <a:t>Ensures necessary forms for medical evidence collection are complete </a:t>
            </a:r>
            <a:endParaRPr dirty="0"/>
          </a:p>
          <a:p>
            <a:pPr marL="342900" lvl="0" indent="-342900" algn="l" rtl="0">
              <a:spcBef>
                <a:spcPts val="420"/>
              </a:spcBef>
              <a:spcAft>
                <a:spcPts val="0"/>
              </a:spcAft>
              <a:buSzPts val="2100"/>
              <a:buChar char="•"/>
            </a:pPr>
            <a:r>
              <a:rPr lang="en-US" sz="2100" dirty="0"/>
              <a:t>Forwards medical releases and disability report to DDS </a:t>
            </a:r>
            <a:endParaRPr dirty="0"/>
          </a:p>
          <a:p>
            <a:pPr marL="342900" lvl="0" indent="-342900" algn="l" rtl="0">
              <a:spcBef>
                <a:spcPts val="420"/>
              </a:spcBef>
              <a:spcAft>
                <a:spcPts val="0"/>
              </a:spcAft>
              <a:buSzPts val="2100"/>
              <a:buChar char="•"/>
            </a:pPr>
            <a:r>
              <a:rPr lang="en-US" sz="2100" dirty="0"/>
              <a:t>Later confirms decision </a:t>
            </a:r>
            <a:endParaRPr dirty="0"/>
          </a:p>
          <a:p>
            <a:pPr marL="0" lvl="0" indent="0" algn="l" rtl="0">
              <a:spcBef>
                <a:spcPts val="560"/>
              </a:spcBef>
              <a:spcAft>
                <a:spcPts val="0"/>
              </a:spcAft>
              <a:buSzPts val="2800"/>
              <a:buNone/>
            </a:pPr>
            <a:endParaRPr dirty="0">
              <a:latin typeface="Arial"/>
              <a:ea typeface="Arial"/>
              <a:cs typeface="Arial"/>
              <a:sym typeface="Arial"/>
            </a:endParaRPr>
          </a:p>
        </p:txBody>
      </p:sp>
      <p:sp>
        <p:nvSpPr>
          <p:cNvPr id="238" name="Google Shape;238;p39"/>
          <p:cNvSpPr txBox="1"/>
          <p:nvPr/>
        </p:nvSpPr>
        <p:spPr>
          <a:xfrm>
            <a:off x="5121994" y="2315297"/>
            <a:ext cx="3540370" cy="2185214"/>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FFA300"/>
              </a:buClr>
              <a:buSzPts val="2100"/>
              <a:buFont typeface="Arial"/>
              <a:buChar char="•"/>
            </a:pPr>
            <a:r>
              <a:rPr lang="en-US" sz="2100">
                <a:solidFill>
                  <a:schemeClr val="dk1"/>
                </a:solidFill>
                <a:latin typeface="Arial"/>
                <a:ea typeface="Arial"/>
                <a:cs typeface="Arial"/>
                <a:sym typeface="Arial"/>
              </a:rPr>
              <a:t>State agency under contract with SSA </a:t>
            </a:r>
            <a:endParaRPr/>
          </a:p>
          <a:p>
            <a:pPr marL="342900" marR="0" lvl="0" indent="-342900" algn="l" rtl="0">
              <a:spcBef>
                <a:spcPts val="600"/>
              </a:spcBef>
              <a:spcAft>
                <a:spcPts val="0"/>
              </a:spcAft>
              <a:buClr>
                <a:srgbClr val="FFA300"/>
              </a:buClr>
              <a:buSzPts val="2100"/>
              <a:buFont typeface="Arial"/>
              <a:buChar char="•"/>
            </a:pPr>
            <a:r>
              <a:rPr lang="en-US" sz="2100">
                <a:solidFill>
                  <a:schemeClr val="dk1"/>
                </a:solidFill>
                <a:latin typeface="Arial"/>
                <a:ea typeface="Arial"/>
                <a:cs typeface="Arial"/>
                <a:sym typeface="Arial"/>
              </a:rPr>
              <a:t>Assesses medical evidence </a:t>
            </a:r>
            <a:endParaRPr/>
          </a:p>
          <a:p>
            <a:pPr marL="342900" marR="0" lvl="0" indent="-342900" algn="l" rtl="0">
              <a:spcBef>
                <a:spcPts val="600"/>
              </a:spcBef>
              <a:spcAft>
                <a:spcPts val="0"/>
              </a:spcAft>
              <a:buClr>
                <a:srgbClr val="FFA300"/>
              </a:buClr>
              <a:buSzPts val="2100"/>
              <a:buFont typeface="Arial"/>
              <a:buChar char="•"/>
            </a:pPr>
            <a:r>
              <a:rPr lang="en-US" sz="2100">
                <a:solidFill>
                  <a:schemeClr val="dk1"/>
                </a:solidFill>
                <a:latin typeface="Arial"/>
                <a:ea typeface="Arial"/>
                <a:cs typeface="Arial"/>
                <a:sym typeface="Arial"/>
              </a:rPr>
              <a:t>Makes a determination on disability </a:t>
            </a:r>
            <a:endParaRPr sz="2100">
              <a:solidFill>
                <a:schemeClr val="dk1"/>
              </a:solidFill>
              <a:latin typeface="Arial"/>
              <a:ea typeface="Arial"/>
              <a:cs typeface="Arial"/>
              <a:sym typeface="Arial"/>
            </a:endParaRPr>
          </a:p>
        </p:txBody>
      </p:sp>
      <p:sp>
        <p:nvSpPr>
          <p:cNvPr id="239" name="Google Shape;239;p39"/>
          <p:cNvSpPr/>
          <p:nvPr/>
        </p:nvSpPr>
        <p:spPr>
          <a:xfrm>
            <a:off x="182880" y="1440471"/>
            <a:ext cx="4137881" cy="76944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200" b="1" u="sng" dirty="0">
                <a:solidFill>
                  <a:schemeClr val="dk1"/>
                </a:solidFill>
                <a:latin typeface="Arial"/>
                <a:ea typeface="Arial"/>
                <a:cs typeface="Arial"/>
                <a:sym typeface="Arial"/>
              </a:rPr>
              <a:t>Social Security Administration</a:t>
            </a:r>
            <a:r>
              <a:rPr lang="en-US" sz="2200" u="sng" dirty="0">
                <a:solidFill>
                  <a:schemeClr val="dk1"/>
                </a:solidFill>
                <a:latin typeface="Arial"/>
                <a:ea typeface="Arial"/>
                <a:cs typeface="Arial"/>
                <a:sym typeface="Arial"/>
              </a:rPr>
              <a:t> </a:t>
            </a:r>
            <a:endParaRPr sz="2200" u="sng" dirty="0">
              <a:solidFill>
                <a:schemeClr val="dk1"/>
              </a:solidFill>
              <a:latin typeface="Arial"/>
              <a:ea typeface="Arial"/>
              <a:cs typeface="Arial"/>
              <a:sym typeface="Arial"/>
            </a:endParaRPr>
          </a:p>
        </p:txBody>
      </p:sp>
      <p:sp>
        <p:nvSpPr>
          <p:cNvPr id="240" name="Google Shape;240;p39"/>
          <p:cNvSpPr/>
          <p:nvPr/>
        </p:nvSpPr>
        <p:spPr>
          <a:xfrm>
            <a:off x="4823239" y="1504198"/>
            <a:ext cx="4137881" cy="76944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200" b="1" u="sng" dirty="0">
                <a:solidFill>
                  <a:schemeClr val="dk1"/>
                </a:solidFill>
                <a:latin typeface="Arial"/>
                <a:ea typeface="Arial"/>
                <a:cs typeface="Arial"/>
                <a:sym typeface="Arial"/>
              </a:rPr>
              <a:t>Disability Determination Service</a:t>
            </a:r>
            <a:endParaRPr dirty="0"/>
          </a:p>
        </p:txBody>
      </p:sp>
      <p:pic>
        <p:nvPicPr>
          <p:cNvPr id="2" name="Picture 1" descr="A close up of a logo&#10;&#10;Description automatically generated">
            <a:extLst>
              <a:ext uri="{FF2B5EF4-FFF2-40B4-BE49-F238E27FC236}">
                <a16:creationId xmlns:a16="http://schemas.microsoft.com/office/drawing/2014/main" id="{D429D3A2-861D-25CA-1D32-50CA68B89AB8}"/>
              </a:ext>
            </a:extLst>
          </p:cNvPr>
          <p:cNvPicPr>
            <a:picLocks noChangeAspect="1"/>
          </p:cNvPicPr>
          <p:nvPr/>
        </p:nvPicPr>
        <p:blipFill>
          <a:blip r:embed="rId4"/>
          <a:stretch>
            <a:fillRect/>
          </a:stretch>
        </p:blipFill>
        <p:spPr>
          <a:xfrm>
            <a:off x="6892179" y="100092"/>
            <a:ext cx="1869550" cy="563318"/>
          </a:xfrm>
          <a:prstGeom prst="rect">
            <a:avLst/>
          </a:prstGeom>
        </p:spPr>
      </p:pic>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40"/>
          <p:cNvSpPr txBox="1">
            <a:spLocks noGrp="1"/>
          </p:cNvSpPr>
          <p:nvPr>
            <p:ph type="title"/>
          </p:nvPr>
        </p:nvSpPr>
        <p:spPr>
          <a:xfrm>
            <a:off x="715734" y="1674321"/>
            <a:ext cx="7772400" cy="1760641"/>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rgbClr val="FFFFFF"/>
              </a:buClr>
              <a:buSzPts val="3600"/>
              <a:buFont typeface="Arial"/>
              <a:buNone/>
            </a:pPr>
            <a:r>
              <a:rPr lang="en-US" dirty="0">
                <a:latin typeface="Arial"/>
                <a:ea typeface="Arial"/>
                <a:cs typeface="Arial"/>
                <a:sym typeface="Arial"/>
              </a:rPr>
              <a:t>SOCIAL SECURITY ADMINISTRATION (SSA) </a:t>
            </a:r>
            <a:br>
              <a:rPr lang="en-US" dirty="0">
                <a:latin typeface="Arial"/>
                <a:ea typeface="Arial"/>
                <a:cs typeface="Arial"/>
                <a:sym typeface="Arial"/>
              </a:rPr>
            </a:br>
            <a:r>
              <a:rPr lang="en-US" dirty="0">
                <a:latin typeface="Arial"/>
                <a:ea typeface="Arial"/>
                <a:cs typeface="Arial"/>
                <a:sym typeface="Arial"/>
              </a:rPr>
              <a:t>NON-MEDICAL DETERMINATION</a:t>
            </a:r>
            <a:br>
              <a:rPr lang="en-US" dirty="0"/>
            </a:b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41"/>
          <p:cNvSpPr txBox="1">
            <a:spLocks noGrp="1"/>
          </p:cNvSpPr>
          <p:nvPr>
            <p:ph type="title"/>
          </p:nvPr>
        </p:nvSpPr>
        <p:spPr>
          <a:xfrm>
            <a:off x="1167063" y="110339"/>
            <a:ext cx="6809873" cy="9525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4473"/>
              </a:buClr>
              <a:buSzPts val="2800"/>
              <a:buFont typeface="Arial"/>
              <a:buNone/>
            </a:pPr>
            <a:r>
              <a:rPr lang="en-US" sz="2800" dirty="0"/>
              <a:t>AFTER AN APPLICATION IS FILED…</a:t>
            </a:r>
            <a:endParaRPr dirty="0"/>
          </a:p>
        </p:txBody>
      </p:sp>
      <p:sp>
        <p:nvSpPr>
          <p:cNvPr id="251" name="Google Shape;251;p41"/>
          <p:cNvSpPr txBox="1">
            <a:spLocks noGrp="1"/>
          </p:cNvSpPr>
          <p:nvPr>
            <p:ph type="body" idx="1"/>
          </p:nvPr>
        </p:nvSpPr>
        <p:spPr>
          <a:xfrm>
            <a:off x="311980" y="1062839"/>
            <a:ext cx="8290599" cy="3772950"/>
          </a:xfrm>
          <a:prstGeom prst="rect">
            <a:avLst/>
          </a:prstGeom>
          <a:noFill/>
          <a:ln>
            <a:noFill/>
          </a:ln>
        </p:spPr>
        <p:txBody>
          <a:bodyPr spcFirstLastPara="1" wrap="square" lIns="91425" tIns="45700" rIns="91425" bIns="45700" anchor="t" anchorCtr="0">
            <a:noAutofit/>
          </a:bodyPr>
          <a:lstStyle/>
          <a:p>
            <a:pPr marL="342900" lvl="0" indent="-342900" algn="l" rtl="0">
              <a:lnSpc>
                <a:spcPct val="80000"/>
              </a:lnSpc>
              <a:spcBef>
                <a:spcPts val="0"/>
              </a:spcBef>
              <a:spcAft>
                <a:spcPts val="0"/>
              </a:spcAft>
              <a:buSzPts val="2400"/>
              <a:buFont typeface="Noto Sans Symbols"/>
              <a:buChar char="❖"/>
            </a:pPr>
            <a:r>
              <a:rPr lang="en-US" b="1" dirty="0">
                <a:latin typeface="+mn-lt"/>
              </a:rPr>
              <a:t>The local Social Security field office staff will determine if the person meets the non-medical requirements:</a:t>
            </a:r>
            <a:endParaRPr dirty="0">
              <a:latin typeface="+mn-lt"/>
            </a:endParaRPr>
          </a:p>
          <a:p>
            <a:pPr marL="925830" lvl="1" indent="-285750" algn="l" rtl="0">
              <a:lnSpc>
                <a:spcPct val="80000"/>
              </a:lnSpc>
              <a:spcBef>
                <a:spcPts val="1060"/>
              </a:spcBef>
              <a:spcAft>
                <a:spcPts val="0"/>
              </a:spcAft>
              <a:buSzPts val="2300"/>
              <a:buFont typeface="Arial"/>
              <a:buChar char="•"/>
            </a:pPr>
            <a:r>
              <a:rPr lang="en-US" sz="2800" dirty="0">
                <a:latin typeface="+mn-lt"/>
              </a:rPr>
              <a:t>Employment and earnings</a:t>
            </a:r>
            <a:endParaRPr sz="2800" dirty="0">
              <a:latin typeface="+mn-lt"/>
            </a:endParaRPr>
          </a:p>
          <a:p>
            <a:pPr marL="925830" lvl="1" indent="-285750" algn="l" rtl="0">
              <a:lnSpc>
                <a:spcPct val="80000"/>
              </a:lnSpc>
              <a:spcBef>
                <a:spcPts val="860"/>
              </a:spcBef>
              <a:spcAft>
                <a:spcPts val="0"/>
              </a:spcAft>
              <a:buSzPts val="2300"/>
              <a:buFont typeface="Arial"/>
              <a:buChar char="•"/>
            </a:pPr>
            <a:r>
              <a:rPr lang="en-US" sz="2800" dirty="0">
                <a:latin typeface="+mn-lt"/>
              </a:rPr>
              <a:t>Age</a:t>
            </a:r>
            <a:endParaRPr sz="2800" dirty="0">
              <a:latin typeface="+mn-lt"/>
            </a:endParaRPr>
          </a:p>
          <a:p>
            <a:pPr marL="925830" lvl="1" indent="-285750" algn="l" rtl="0">
              <a:lnSpc>
                <a:spcPct val="80000"/>
              </a:lnSpc>
              <a:spcBef>
                <a:spcPts val="860"/>
              </a:spcBef>
              <a:spcAft>
                <a:spcPts val="0"/>
              </a:spcAft>
              <a:buSzPts val="2300"/>
              <a:buFont typeface="Arial"/>
              <a:buChar char="•"/>
            </a:pPr>
            <a:r>
              <a:rPr lang="en-US" sz="2800" dirty="0">
                <a:latin typeface="+mn-lt"/>
              </a:rPr>
              <a:t>Income and resources</a:t>
            </a:r>
            <a:endParaRPr sz="2800" dirty="0">
              <a:latin typeface="+mn-lt"/>
            </a:endParaRPr>
          </a:p>
          <a:p>
            <a:pPr marL="925830" lvl="1" indent="-285750" algn="l" rtl="0">
              <a:lnSpc>
                <a:spcPct val="80000"/>
              </a:lnSpc>
              <a:spcBef>
                <a:spcPts val="860"/>
              </a:spcBef>
              <a:spcAft>
                <a:spcPts val="0"/>
              </a:spcAft>
              <a:buSzPts val="2300"/>
              <a:buFont typeface="Arial"/>
              <a:buChar char="•"/>
            </a:pPr>
            <a:r>
              <a:rPr lang="en-US" sz="2800" dirty="0">
                <a:latin typeface="+mn-lt"/>
              </a:rPr>
              <a:t>Martial status</a:t>
            </a:r>
            <a:endParaRPr sz="2800" dirty="0">
              <a:latin typeface="+mn-lt"/>
            </a:endParaRPr>
          </a:p>
          <a:p>
            <a:pPr marL="925830" lvl="1" indent="-285750" algn="l" rtl="0">
              <a:lnSpc>
                <a:spcPct val="80000"/>
              </a:lnSpc>
              <a:spcBef>
                <a:spcPts val="860"/>
              </a:spcBef>
              <a:spcAft>
                <a:spcPts val="0"/>
              </a:spcAft>
              <a:buSzPts val="2300"/>
              <a:buFont typeface="Arial"/>
              <a:buChar char="•"/>
            </a:pPr>
            <a:r>
              <a:rPr lang="en-US" sz="2800" dirty="0">
                <a:latin typeface="+mn-lt"/>
              </a:rPr>
              <a:t>Citizenship</a:t>
            </a:r>
            <a:endParaRPr sz="2800" dirty="0">
              <a:latin typeface="+mn-lt"/>
            </a:endParaRPr>
          </a:p>
          <a:p>
            <a:pPr marL="925830" lvl="1" indent="-285750" algn="l" rtl="0">
              <a:lnSpc>
                <a:spcPct val="80000"/>
              </a:lnSpc>
              <a:spcBef>
                <a:spcPts val="860"/>
              </a:spcBef>
              <a:spcAft>
                <a:spcPts val="0"/>
              </a:spcAft>
              <a:buSzPts val="2300"/>
              <a:buFont typeface="Arial"/>
              <a:buChar char="•"/>
            </a:pPr>
            <a:r>
              <a:rPr lang="en-US" sz="2800" dirty="0">
                <a:latin typeface="+mn-lt"/>
              </a:rPr>
              <a:t>Insured status</a:t>
            </a:r>
            <a:endParaRPr sz="2800" dirty="0">
              <a:latin typeface="+mn-lt"/>
            </a:endParaRPr>
          </a:p>
        </p:txBody>
      </p:sp>
      <p:pic>
        <p:nvPicPr>
          <p:cNvPr id="2" name="Picture 1" descr="A close up of a logo&#10;&#10;Description automatically generated">
            <a:extLst>
              <a:ext uri="{FF2B5EF4-FFF2-40B4-BE49-F238E27FC236}">
                <a16:creationId xmlns:a16="http://schemas.microsoft.com/office/drawing/2014/main" id="{FC4E97B3-224A-35A6-A979-3B6024F4E453}"/>
              </a:ext>
            </a:extLst>
          </p:cNvPr>
          <p:cNvPicPr>
            <a:picLocks noChangeAspect="1"/>
          </p:cNvPicPr>
          <p:nvPr/>
        </p:nvPicPr>
        <p:blipFill>
          <a:blip r:embed="rId4"/>
          <a:stretch>
            <a:fillRect/>
          </a:stretch>
        </p:blipFill>
        <p:spPr>
          <a:xfrm>
            <a:off x="139724" y="5017168"/>
            <a:ext cx="1983966" cy="597793"/>
          </a:xfrm>
          <a:prstGeom prst="rect">
            <a:avLst/>
          </a:prstGeom>
        </p:spPr>
      </p:pic>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42"/>
          <p:cNvSpPr txBox="1">
            <a:spLocks noGrp="1"/>
          </p:cNvSpPr>
          <p:nvPr>
            <p:ph type="title"/>
          </p:nvPr>
        </p:nvSpPr>
        <p:spPr>
          <a:xfrm>
            <a:off x="553452" y="100039"/>
            <a:ext cx="8037095" cy="9525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4473"/>
              </a:buClr>
              <a:buSzPts val="2800"/>
              <a:buFont typeface="Arial"/>
              <a:buNone/>
            </a:pPr>
            <a:r>
              <a:rPr lang="en-US" sz="2800" dirty="0">
                <a:latin typeface="+mj-lt"/>
              </a:rPr>
              <a:t>NON-MEDICAL</a:t>
            </a:r>
            <a:r>
              <a:rPr lang="en-US" sz="2800" dirty="0"/>
              <a:t> ELIGIBILITY REQUIREMENTS</a:t>
            </a:r>
            <a:endParaRPr dirty="0"/>
          </a:p>
        </p:txBody>
      </p:sp>
      <p:sp>
        <p:nvSpPr>
          <p:cNvPr id="257" name="Google Shape;257;p42"/>
          <p:cNvSpPr txBox="1">
            <a:spLocks noGrp="1"/>
          </p:cNvSpPr>
          <p:nvPr>
            <p:ph type="body" idx="1"/>
          </p:nvPr>
        </p:nvSpPr>
        <p:spPr>
          <a:xfrm>
            <a:off x="311979" y="1087611"/>
            <a:ext cx="8520039" cy="3964032"/>
          </a:xfrm>
          <a:prstGeom prst="rect">
            <a:avLst/>
          </a:prstGeom>
          <a:noFill/>
          <a:ln>
            <a:noFill/>
          </a:ln>
        </p:spPr>
        <p:txBody>
          <a:bodyPr spcFirstLastPara="1" wrap="square" lIns="91425" tIns="45700" rIns="91425" bIns="45700" anchor="t" anchorCtr="0">
            <a:noAutofit/>
          </a:bodyPr>
          <a:lstStyle/>
          <a:p>
            <a:pPr marL="342900" lvl="0" indent="-342900" algn="l" rtl="0">
              <a:lnSpc>
                <a:spcPct val="80000"/>
              </a:lnSpc>
              <a:spcBef>
                <a:spcPts val="0"/>
              </a:spcBef>
              <a:spcAft>
                <a:spcPts val="0"/>
              </a:spcAft>
              <a:buSzPts val="2400"/>
              <a:buFont typeface="Noto Sans Symbols"/>
              <a:buChar char="❖"/>
            </a:pPr>
            <a:r>
              <a:rPr lang="en-US" sz="2400" b="1" dirty="0"/>
              <a:t>The person must have reached “insured status” to be eligible to receive Title II benefits (SSDI)</a:t>
            </a:r>
            <a:endParaRPr sz="2400" dirty="0"/>
          </a:p>
          <a:p>
            <a:pPr marL="742950" lvl="1" indent="-285750" algn="l" rtl="0">
              <a:lnSpc>
                <a:spcPct val="80000"/>
              </a:lnSpc>
              <a:spcBef>
                <a:spcPts val="640"/>
              </a:spcBef>
              <a:spcAft>
                <a:spcPts val="0"/>
              </a:spcAft>
              <a:buSzPts val="2200"/>
              <a:buFont typeface="Arial"/>
              <a:buChar char="•"/>
            </a:pPr>
            <a:r>
              <a:rPr lang="en-US" dirty="0"/>
              <a:t>“</a:t>
            </a:r>
            <a:r>
              <a:rPr lang="en-US" sz="1800" dirty="0"/>
              <a:t>Insured status” means you have earned a sufficient number of work credits</a:t>
            </a:r>
          </a:p>
          <a:p>
            <a:pPr marL="742950" lvl="1" indent="-285750" algn="l" rtl="0">
              <a:lnSpc>
                <a:spcPct val="80000"/>
              </a:lnSpc>
              <a:spcBef>
                <a:spcPts val="640"/>
              </a:spcBef>
              <a:spcAft>
                <a:spcPts val="0"/>
              </a:spcAft>
              <a:buSzPts val="2200"/>
              <a:buFont typeface="Arial"/>
              <a:buChar char="•"/>
            </a:pPr>
            <a:endParaRPr sz="1800" dirty="0"/>
          </a:p>
          <a:p>
            <a:pPr marL="742950" lvl="1" indent="-285750" algn="l" rtl="0">
              <a:lnSpc>
                <a:spcPct val="80000"/>
              </a:lnSpc>
              <a:spcBef>
                <a:spcPts val="640"/>
              </a:spcBef>
              <a:spcAft>
                <a:spcPts val="0"/>
              </a:spcAft>
              <a:buSzPts val="2200"/>
              <a:buFont typeface="Arial"/>
              <a:buChar char="•"/>
            </a:pPr>
            <a:r>
              <a:rPr lang="en-US" sz="1800" dirty="0"/>
              <a:t>The number of credits you have earned from working also determines how much your Title II cash benefit will be</a:t>
            </a:r>
          </a:p>
          <a:p>
            <a:pPr marL="457200" lvl="1" indent="0" algn="l" rtl="0">
              <a:lnSpc>
                <a:spcPct val="80000"/>
              </a:lnSpc>
              <a:spcBef>
                <a:spcPts val="640"/>
              </a:spcBef>
              <a:spcAft>
                <a:spcPts val="0"/>
              </a:spcAft>
              <a:buSzPts val="2200"/>
              <a:buNone/>
            </a:pPr>
            <a:endParaRPr sz="1800" dirty="0"/>
          </a:p>
          <a:p>
            <a:pPr marL="742950" lvl="1" indent="-285750" algn="l" rtl="0">
              <a:lnSpc>
                <a:spcPct val="80000"/>
              </a:lnSpc>
              <a:spcBef>
                <a:spcPts val="640"/>
              </a:spcBef>
              <a:spcAft>
                <a:spcPts val="0"/>
              </a:spcAft>
              <a:buSzPts val="2200"/>
              <a:buFont typeface="Arial"/>
              <a:buChar char="•"/>
            </a:pPr>
            <a:r>
              <a:rPr lang="en-US" sz="1800" dirty="0"/>
              <a:t>In 2025, one credit is equal to $1,810 in earnings and you can earn up to four credits per year</a:t>
            </a:r>
          </a:p>
          <a:p>
            <a:pPr marL="742950" lvl="1" indent="-285750" algn="l" rtl="0">
              <a:lnSpc>
                <a:spcPct val="80000"/>
              </a:lnSpc>
              <a:spcBef>
                <a:spcPts val="640"/>
              </a:spcBef>
              <a:spcAft>
                <a:spcPts val="0"/>
              </a:spcAft>
              <a:buSzPts val="2200"/>
              <a:buFont typeface="Arial"/>
              <a:buChar char="•"/>
            </a:pPr>
            <a:endParaRPr sz="1800" dirty="0"/>
          </a:p>
          <a:p>
            <a:pPr marL="742950" lvl="1" indent="-285750" algn="l" rtl="0">
              <a:lnSpc>
                <a:spcPct val="80000"/>
              </a:lnSpc>
              <a:spcBef>
                <a:spcPts val="640"/>
              </a:spcBef>
              <a:spcAft>
                <a:spcPts val="0"/>
              </a:spcAft>
              <a:buSzPts val="2200"/>
              <a:buFont typeface="Arial"/>
              <a:buChar char="•"/>
            </a:pPr>
            <a:r>
              <a:rPr lang="en-US" sz="1800" dirty="0"/>
              <a:t>Under certain circumstances, a person can receive Title II benefits based on a parent or spouse’s work record in the other two forms of title II benefits (CDB, DWB)</a:t>
            </a:r>
            <a:endParaRPr sz="1800" dirty="0"/>
          </a:p>
        </p:txBody>
      </p:sp>
      <p:pic>
        <p:nvPicPr>
          <p:cNvPr id="2" name="Picture 1" descr="A close up of a logo&#10;&#10;Description automatically generated">
            <a:extLst>
              <a:ext uri="{FF2B5EF4-FFF2-40B4-BE49-F238E27FC236}">
                <a16:creationId xmlns:a16="http://schemas.microsoft.com/office/drawing/2014/main" id="{EEF860BA-6275-DCFB-757D-C3D34C8EB3E6}"/>
              </a:ext>
            </a:extLst>
          </p:cNvPr>
          <p:cNvPicPr>
            <a:picLocks noChangeAspect="1"/>
          </p:cNvPicPr>
          <p:nvPr/>
        </p:nvPicPr>
        <p:blipFill>
          <a:blip r:embed="rId4"/>
          <a:stretch>
            <a:fillRect/>
          </a:stretch>
        </p:blipFill>
        <p:spPr>
          <a:xfrm>
            <a:off x="139724" y="5051643"/>
            <a:ext cx="1869550" cy="563318"/>
          </a:xfrm>
          <a:prstGeom prst="rect">
            <a:avLst/>
          </a:prstGeom>
        </p:spPr>
      </p:pic>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43"/>
          <p:cNvSpPr txBox="1">
            <a:spLocks noGrp="1"/>
          </p:cNvSpPr>
          <p:nvPr>
            <p:ph type="title"/>
          </p:nvPr>
        </p:nvSpPr>
        <p:spPr>
          <a:xfrm>
            <a:off x="1509912" y="-39175"/>
            <a:ext cx="5575300" cy="850998"/>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4473"/>
              </a:buClr>
              <a:buSzPts val="2800"/>
              <a:buFont typeface="Arial"/>
              <a:buNone/>
            </a:pPr>
            <a:r>
              <a:rPr lang="en-US" sz="2800" dirty="0">
                <a:latin typeface="+mj-lt"/>
              </a:rPr>
              <a:t>SSA</a:t>
            </a:r>
            <a:r>
              <a:rPr lang="en-US" sz="2800" dirty="0"/>
              <a:t> APPLICATION INTERVIEW</a:t>
            </a:r>
            <a:endParaRPr dirty="0"/>
          </a:p>
        </p:txBody>
      </p:sp>
      <p:sp>
        <p:nvSpPr>
          <p:cNvPr id="263" name="Google Shape;263;p43"/>
          <p:cNvSpPr txBox="1">
            <a:spLocks noGrp="1"/>
          </p:cNvSpPr>
          <p:nvPr>
            <p:ph type="body" idx="1"/>
          </p:nvPr>
        </p:nvSpPr>
        <p:spPr>
          <a:xfrm>
            <a:off x="266675" y="658574"/>
            <a:ext cx="8206153" cy="439785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2400"/>
              <a:buNone/>
            </a:pPr>
            <a:r>
              <a:rPr lang="en-US" sz="2000" b="1" i="1" dirty="0"/>
              <a:t>Prepare for the interview by gathering &amp; providing the following: </a:t>
            </a:r>
          </a:p>
          <a:p>
            <a:pPr marL="0" lvl="0" indent="0" algn="l" rtl="0">
              <a:spcBef>
                <a:spcPts val="0"/>
              </a:spcBef>
              <a:spcAft>
                <a:spcPts val="0"/>
              </a:spcAft>
              <a:buSzPts val="2400"/>
              <a:buNone/>
            </a:pPr>
            <a:endParaRPr sz="2000" dirty="0"/>
          </a:p>
          <a:p>
            <a:pPr marL="342900" lvl="0" indent="-342900" algn="l" rtl="0">
              <a:spcBef>
                <a:spcPts val="360"/>
              </a:spcBef>
              <a:spcAft>
                <a:spcPts val="0"/>
              </a:spcAft>
              <a:buSzPts val="1800"/>
              <a:buFont typeface="Arial"/>
              <a:buChar char="•"/>
            </a:pPr>
            <a:r>
              <a:rPr lang="en-US" sz="1400" dirty="0"/>
              <a:t>Birth certificate or proof of age</a:t>
            </a:r>
            <a:endParaRPr sz="1400" dirty="0"/>
          </a:p>
          <a:p>
            <a:pPr marL="342900" lvl="0" indent="-342900" algn="l" rtl="0">
              <a:spcBef>
                <a:spcPts val="360"/>
              </a:spcBef>
              <a:spcAft>
                <a:spcPts val="0"/>
              </a:spcAft>
              <a:buSzPts val="1800"/>
              <a:buFont typeface="Arial"/>
              <a:buChar char="•"/>
            </a:pPr>
            <a:r>
              <a:rPr lang="en-US" sz="1400" dirty="0"/>
              <a:t>Social Security number &amp; Citizenship or Residency status</a:t>
            </a:r>
            <a:endParaRPr sz="1400" dirty="0"/>
          </a:p>
          <a:p>
            <a:pPr marL="342900" lvl="0" indent="-342900" algn="l" rtl="0">
              <a:spcBef>
                <a:spcPts val="360"/>
              </a:spcBef>
              <a:spcAft>
                <a:spcPts val="0"/>
              </a:spcAft>
              <a:buSzPts val="1800"/>
              <a:buFont typeface="Arial"/>
              <a:buChar char="•"/>
            </a:pPr>
            <a:r>
              <a:rPr lang="en-US" sz="1400" dirty="0"/>
              <a:t>Proof of income &amp; resources</a:t>
            </a:r>
            <a:endParaRPr sz="1400" dirty="0"/>
          </a:p>
          <a:p>
            <a:pPr marL="742950" lvl="1" indent="-285750" algn="l" rtl="0">
              <a:spcBef>
                <a:spcPts val="240"/>
              </a:spcBef>
              <a:spcAft>
                <a:spcPts val="0"/>
              </a:spcAft>
              <a:buSzPts val="1200"/>
              <a:buFont typeface="NTR"/>
              <a:buChar char="-"/>
            </a:pPr>
            <a:r>
              <a:rPr lang="en-US" sz="1400" dirty="0"/>
              <a:t>List of previous employers, dates and wages</a:t>
            </a:r>
            <a:endParaRPr sz="1400" dirty="0"/>
          </a:p>
          <a:p>
            <a:pPr marL="742950" lvl="1" indent="-285750" algn="l" rtl="0">
              <a:spcBef>
                <a:spcPts val="240"/>
              </a:spcBef>
              <a:spcAft>
                <a:spcPts val="0"/>
              </a:spcAft>
              <a:buSzPts val="1200"/>
              <a:buFont typeface="NTR"/>
              <a:buChar char="-"/>
            </a:pPr>
            <a:r>
              <a:rPr lang="en-US" sz="1400" dirty="0"/>
              <a:t>Bank accounts, real estate, bonds, or other investments</a:t>
            </a:r>
            <a:endParaRPr sz="1400" dirty="0"/>
          </a:p>
          <a:p>
            <a:pPr marL="342900" lvl="0" indent="-342900" algn="l" rtl="0">
              <a:spcBef>
                <a:spcPts val="360"/>
              </a:spcBef>
              <a:spcAft>
                <a:spcPts val="0"/>
              </a:spcAft>
              <a:buSzPts val="1800"/>
              <a:buChar char="•"/>
            </a:pPr>
            <a:r>
              <a:rPr lang="en-US" sz="1400" dirty="0"/>
              <a:t>Living arrangements, rental/ lease agreements or mortgage papers</a:t>
            </a:r>
            <a:endParaRPr sz="1400" dirty="0"/>
          </a:p>
          <a:p>
            <a:pPr marL="342900" lvl="0" indent="-342900" algn="l" rtl="0">
              <a:spcBef>
                <a:spcPts val="360"/>
              </a:spcBef>
              <a:spcAft>
                <a:spcPts val="0"/>
              </a:spcAft>
              <a:buSzPts val="1800"/>
              <a:buFont typeface="Arial"/>
              <a:buChar char="•"/>
            </a:pPr>
            <a:r>
              <a:rPr lang="en-US" sz="1400" dirty="0"/>
              <a:t>Medical information</a:t>
            </a:r>
            <a:endParaRPr sz="1400" dirty="0"/>
          </a:p>
          <a:p>
            <a:pPr marL="742950" lvl="1" indent="-285750" algn="l" rtl="0">
              <a:spcBef>
                <a:spcPts val="240"/>
              </a:spcBef>
              <a:spcAft>
                <a:spcPts val="0"/>
              </a:spcAft>
              <a:buSzPts val="1020"/>
              <a:buFont typeface="NTR"/>
              <a:buChar char="-"/>
            </a:pPr>
            <a:r>
              <a:rPr lang="en-US" sz="1400" dirty="0"/>
              <a:t>	Doctor names, addresses, phone numbers</a:t>
            </a:r>
            <a:endParaRPr sz="1400" dirty="0"/>
          </a:p>
          <a:p>
            <a:pPr marL="742950" lvl="1" indent="-285750" algn="l" rtl="0">
              <a:spcBef>
                <a:spcPts val="240"/>
              </a:spcBef>
              <a:spcAft>
                <a:spcPts val="0"/>
              </a:spcAft>
              <a:buSzPts val="1020"/>
              <a:buFont typeface="NTR"/>
              <a:buChar char="-"/>
            </a:pPr>
            <a:r>
              <a:rPr lang="en-US" sz="1400" dirty="0"/>
              <a:t>	Dates treated and approximated dates of any significant test</a:t>
            </a:r>
            <a:endParaRPr sz="1400" dirty="0"/>
          </a:p>
          <a:p>
            <a:pPr marL="742950" lvl="1" indent="-285750" algn="l" rtl="0">
              <a:spcBef>
                <a:spcPts val="240"/>
              </a:spcBef>
              <a:spcAft>
                <a:spcPts val="0"/>
              </a:spcAft>
              <a:buSzPts val="1200"/>
              <a:buFont typeface="NTR"/>
              <a:buChar char="-"/>
            </a:pPr>
            <a:r>
              <a:rPr lang="en-US" sz="1400" dirty="0"/>
              <a:t>	List of medications prescribed and reasoning</a:t>
            </a:r>
            <a:endParaRPr sz="1400" dirty="0"/>
          </a:p>
          <a:p>
            <a:pPr marL="342900" lvl="0" indent="-342900" algn="l" rtl="0">
              <a:spcBef>
                <a:spcPts val="360"/>
              </a:spcBef>
              <a:spcAft>
                <a:spcPts val="0"/>
              </a:spcAft>
              <a:buSzPts val="1800"/>
              <a:buFont typeface="Arial"/>
              <a:buChar char="•"/>
            </a:pPr>
            <a:r>
              <a:rPr lang="en-US" sz="1400" dirty="0"/>
              <a:t>Educational information</a:t>
            </a:r>
            <a:endParaRPr sz="1400" dirty="0"/>
          </a:p>
          <a:p>
            <a:pPr marL="742950" lvl="1" indent="-285750" algn="l" rtl="0">
              <a:spcBef>
                <a:spcPts val="280"/>
              </a:spcBef>
              <a:spcAft>
                <a:spcPts val="0"/>
              </a:spcAft>
              <a:buSzPts val="1400"/>
              <a:buFont typeface="NTR"/>
              <a:buChar char="-"/>
            </a:pPr>
            <a:r>
              <a:rPr lang="en-US" sz="1400" dirty="0"/>
              <a:t>Name and address of school attended if an IEP, MDT or 504 plan was in place</a:t>
            </a:r>
            <a:endParaRPr sz="1400" dirty="0"/>
          </a:p>
          <a:p>
            <a:pPr marL="342900" lvl="0" indent="-342900" algn="l" rtl="0">
              <a:spcBef>
                <a:spcPts val="360"/>
              </a:spcBef>
              <a:spcAft>
                <a:spcPts val="0"/>
              </a:spcAft>
              <a:buSzPts val="1800"/>
              <a:buFont typeface="Arial"/>
              <a:buChar char="•"/>
            </a:pPr>
            <a:r>
              <a:rPr lang="en-US" sz="1400" dirty="0"/>
              <a:t>Vocational information</a:t>
            </a:r>
            <a:endParaRPr sz="1400" dirty="0"/>
          </a:p>
          <a:p>
            <a:pPr marL="742950" lvl="1" indent="-285750" algn="l" rtl="0">
              <a:spcBef>
                <a:spcPts val="240"/>
              </a:spcBef>
              <a:spcAft>
                <a:spcPts val="0"/>
              </a:spcAft>
              <a:buSzPts val="1020"/>
              <a:buFont typeface="NTR"/>
              <a:buChar char="-"/>
            </a:pPr>
            <a:r>
              <a:rPr lang="en-US" sz="1400" dirty="0"/>
              <a:t>Contact information for any DVRS or DDD services your applicant has received.</a:t>
            </a:r>
            <a:endParaRPr sz="1400" dirty="0"/>
          </a:p>
          <a:p>
            <a:pPr marL="457200" lvl="1" indent="0" algn="l" rtl="0">
              <a:spcBef>
                <a:spcPts val="400"/>
              </a:spcBef>
              <a:spcAft>
                <a:spcPts val="0"/>
              </a:spcAft>
              <a:buSzPts val="2000"/>
              <a:buNone/>
            </a:pPr>
            <a:endParaRPr sz="2000" dirty="0"/>
          </a:p>
          <a:p>
            <a:pPr marL="742950" lvl="1" indent="-133350" algn="l" rtl="0">
              <a:spcBef>
                <a:spcPts val="480"/>
              </a:spcBef>
              <a:spcAft>
                <a:spcPts val="0"/>
              </a:spcAft>
              <a:buSzPts val="2400"/>
              <a:buNone/>
            </a:pPr>
            <a:endParaRPr dirty="0"/>
          </a:p>
          <a:p>
            <a:pPr marL="457200" lvl="1" indent="0" algn="l" rtl="0">
              <a:spcBef>
                <a:spcPts val="480"/>
              </a:spcBef>
              <a:spcAft>
                <a:spcPts val="0"/>
              </a:spcAft>
              <a:buSzPts val="2400"/>
              <a:buNone/>
            </a:pPr>
            <a:endParaRPr dirty="0"/>
          </a:p>
          <a:p>
            <a:pPr marL="742950" lvl="1" indent="-133350" algn="l" rtl="0">
              <a:spcBef>
                <a:spcPts val="480"/>
              </a:spcBef>
              <a:spcAft>
                <a:spcPts val="0"/>
              </a:spcAft>
              <a:buSzPts val="2400"/>
              <a:buNone/>
            </a:pPr>
            <a:endParaRPr dirty="0"/>
          </a:p>
        </p:txBody>
      </p:sp>
      <p:pic>
        <p:nvPicPr>
          <p:cNvPr id="2" name="Picture 1" descr="A close up of a logo&#10;&#10;Description automatically generated">
            <a:extLst>
              <a:ext uri="{FF2B5EF4-FFF2-40B4-BE49-F238E27FC236}">
                <a16:creationId xmlns:a16="http://schemas.microsoft.com/office/drawing/2014/main" id="{9E66DFF0-57DB-DADB-DE12-48BE507F652B}"/>
              </a:ext>
            </a:extLst>
          </p:cNvPr>
          <p:cNvPicPr>
            <a:picLocks noChangeAspect="1"/>
          </p:cNvPicPr>
          <p:nvPr/>
        </p:nvPicPr>
        <p:blipFill>
          <a:blip r:embed="rId4"/>
          <a:stretch>
            <a:fillRect/>
          </a:stretch>
        </p:blipFill>
        <p:spPr>
          <a:xfrm>
            <a:off x="431862" y="5021105"/>
            <a:ext cx="1854138" cy="563318"/>
          </a:xfrm>
          <a:prstGeom prst="rect">
            <a:avLst/>
          </a:prstGeom>
        </p:spPr>
      </p:pic>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44"/>
          <p:cNvSpPr txBox="1">
            <a:spLocks noGrp="1"/>
          </p:cNvSpPr>
          <p:nvPr>
            <p:ph type="title"/>
          </p:nvPr>
        </p:nvSpPr>
        <p:spPr>
          <a:xfrm>
            <a:off x="702855" y="1945596"/>
            <a:ext cx="7772400" cy="2070326"/>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rgbClr val="FFFFFF"/>
              </a:buClr>
              <a:buSzPts val="3600"/>
              <a:buFont typeface="Arial"/>
              <a:buNone/>
            </a:pPr>
            <a:r>
              <a:rPr lang="en-US" dirty="0">
                <a:latin typeface="Arial"/>
                <a:ea typeface="Arial"/>
                <a:cs typeface="Arial"/>
                <a:sym typeface="Arial"/>
              </a:rPr>
              <a:t>DISABILITY DETERMINATION SERVICES (DDS) </a:t>
            </a:r>
            <a:br>
              <a:rPr lang="en-US" dirty="0">
                <a:latin typeface="Arial"/>
                <a:ea typeface="Arial"/>
                <a:cs typeface="Arial"/>
                <a:sym typeface="Arial"/>
              </a:rPr>
            </a:br>
            <a:r>
              <a:rPr lang="en-US" dirty="0">
                <a:latin typeface="Arial"/>
                <a:ea typeface="Arial"/>
                <a:cs typeface="Arial"/>
                <a:sym typeface="Arial"/>
              </a:rPr>
              <a:t>MEDICAL DETERMINATION</a:t>
            </a:r>
            <a:br>
              <a:rPr lang="en-US" dirty="0">
                <a:latin typeface="Arial"/>
                <a:ea typeface="Arial"/>
                <a:cs typeface="Arial"/>
                <a:sym typeface="Arial"/>
              </a:rPr>
            </a:br>
            <a:endParaRPr dirty="0">
              <a:latin typeface="Arial"/>
              <a:ea typeface="Arial"/>
              <a:cs typeface="Arial"/>
              <a:sym typeface="Arial"/>
            </a:endParaRP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45"/>
          <p:cNvSpPr txBox="1">
            <a:spLocks noGrp="1"/>
          </p:cNvSpPr>
          <p:nvPr>
            <p:ph type="title"/>
          </p:nvPr>
        </p:nvSpPr>
        <p:spPr>
          <a:xfrm>
            <a:off x="1612232" y="314685"/>
            <a:ext cx="5575300" cy="9525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4473"/>
              </a:buClr>
              <a:buSzPts val="3000"/>
              <a:buFont typeface="Arial"/>
              <a:buNone/>
            </a:pPr>
            <a:r>
              <a:rPr lang="en-US" sz="3000" dirty="0"/>
              <a:t>DDS MEDICAL REVIEW </a:t>
            </a:r>
            <a:endParaRPr dirty="0"/>
          </a:p>
        </p:txBody>
      </p:sp>
      <p:sp>
        <p:nvSpPr>
          <p:cNvPr id="274" name="Google Shape;274;p45"/>
          <p:cNvSpPr txBox="1">
            <a:spLocks noGrp="1"/>
          </p:cNvSpPr>
          <p:nvPr>
            <p:ph type="body" idx="1"/>
          </p:nvPr>
        </p:nvSpPr>
        <p:spPr>
          <a:xfrm>
            <a:off x="340555" y="1163560"/>
            <a:ext cx="8462889" cy="3771636"/>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600"/>
              <a:buFont typeface="Noto Sans Symbols"/>
              <a:buChar char="❖"/>
            </a:pPr>
            <a:r>
              <a:rPr lang="en-US" sz="2600" b="1" dirty="0"/>
              <a:t>If Non-Medical Eligibility (income and resource) criteria are met, the file will be forwarded to DDS.</a:t>
            </a:r>
            <a:endParaRPr sz="2600" dirty="0"/>
          </a:p>
          <a:p>
            <a:pPr marL="365760" lvl="0" indent="0" algn="l" rtl="0">
              <a:spcBef>
                <a:spcPts val="1720"/>
              </a:spcBef>
              <a:spcAft>
                <a:spcPts val="0"/>
              </a:spcAft>
              <a:buSzPts val="2600"/>
              <a:buNone/>
            </a:pPr>
            <a:r>
              <a:rPr lang="en-US" sz="2600" dirty="0"/>
              <a:t>DDS Examiners/Adjudicators will then review file and: </a:t>
            </a:r>
            <a:endParaRPr sz="2600" dirty="0"/>
          </a:p>
          <a:p>
            <a:pPr marL="1177290" lvl="0" indent="-422909" algn="l" rtl="0">
              <a:spcBef>
                <a:spcPts val="480"/>
              </a:spcBef>
              <a:spcAft>
                <a:spcPts val="0"/>
              </a:spcAft>
              <a:buSzPts val="2400"/>
              <a:buFont typeface="NTR"/>
              <a:buChar char="-"/>
            </a:pPr>
            <a:r>
              <a:rPr lang="en-US" sz="2600" dirty="0"/>
              <a:t>Make a decision immediately -</a:t>
            </a:r>
            <a:r>
              <a:rPr lang="en-US" sz="2600" i="1" dirty="0"/>
              <a:t>OR -</a:t>
            </a:r>
            <a:endParaRPr sz="2600" dirty="0"/>
          </a:p>
          <a:p>
            <a:pPr marL="1177290" lvl="0" indent="-422909" algn="l" rtl="0">
              <a:spcBef>
                <a:spcPts val="480"/>
              </a:spcBef>
              <a:spcAft>
                <a:spcPts val="0"/>
              </a:spcAft>
              <a:buSzPts val="2400"/>
              <a:buFont typeface="NTR"/>
              <a:buChar char="-"/>
            </a:pPr>
            <a:r>
              <a:rPr lang="en-US" sz="2600" dirty="0"/>
              <a:t>Request additional information -OR-</a:t>
            </a:r>
            <a:endParaRPr sz="2600" dirty="0"/>
          </a:p>
          <a:p>
            <a:pPr marL="1177290" lvl="0" indent="-422909" algn="l" rtl="0">
              <a:spcBef>
                <a:spcPts val="480"/>
              </a:spcBef>
              <a:spcAft>
                <a:spcPts val="0"/>
              </a:spcAft>
              <a:buSzPts val="2400"/>
              <a:buFont typeface="NTR"/>
              <a:buChar char="-"/>
            </a:pPr>
            <a:r>
              <a:rPr lang="en-US" sz="2600" dirty="0"/>
              <a:t>Schedule a medical (physical or mental) examination at SSA’s expense</a:t>
            </a:r>
            <a:endParaRPr sz="2600" dirty="0"/>
          </a:p>
        </p:txBody>
      </p:sp>
      <p:pic>
        <p:nvPicPr>
          <p:cNvPr id="2" name="Picture 1" descr="A close up of a logo&#10;&#10;Description automatically generated">
            <a:extLst>
              <a:ext uri="{FF2B5EF4-FFF2-40B4-BE49-F238E27FC236}">
                <a16:creationId xmlns:a16="http://schemas.microsoft.com/office/drawing/2014/main" id="{74343D08-094D-5193-FD22-AFC0EB65FB7D}"/>
              </a:ext>
            </a:extLst>
          </p:cNvPr>
          <p:cNvPicPr>
            <a:picLocks noChangeAspect="1"/>
          </p:cNvPicPr>
          <p:nvPr/>
        </p:nvPicPr>
        <p:blipFill>
          <a:blip r:embed="rId4"/>
          <a:stretch>
            <a:fillRect/>
          </a:stretch>
        </p:blipFill>
        <p:spPr>
          <a:xfrm>
            <a:off x="139724" y="5051643"/>
            <a:ext cx="1869550" cy="563318"/>
          </a:xfrm>
          <a:prstGeom prst="rect">
            <a:avLst/>
          </a:prstGeom>
        </p:spPr>
      </p:pic>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46"/>
          <p:cNvSpPr txBox="1">
            <a:spLocks noGrp="1"/>
          </p:cNvSpPr>
          <p:nvPr>
            <p:ph type="title"/>
          </p:nvPr>
        </p:nvSpPr>
        <p:spPr>
          <a:xfrm>
            <a:off x="457200" y="209550"/>
            <a:ext cx="5618747" cy="9525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rgbClr val="004473"/>
              </a:buClr>
              <a:buSzPct val="100000"/>
              <a:buFont typeface="Arial"/>
              <a:buNone/>
            </a:pPr>
            <a:r>
              <a:rPr lang="en-US" dirty="0"/>
              <a:t>HOW A MEDICAL DECISION IS MADE BY DDS</a:t>
            </a:r>
            <a:endParaRPr dirty="0"/>
          </a:p>
        </p:txBody>
      </p:sp>
      <p:sp>
        <p:nvSpPr>
          <p:cNvPr id="280" name="Google Shape;280;p46"/>
          <p:cNvSpPr txBox="1">
            <a:spLocks noGrp="1"/>
          </p:cNvSpPr>
          <p:nvPr>
            <p:ph type="body" idx="1"/>
          </p:nvPr>
        </p:nvSpPr>
        <p:spPr>
          <a:xfrm>
            <a:off x="457200" y="1382346"/>
            <a:ext cx="8013700" cy="3646854"/>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400"/>
              <a:buFont typeface="Noto Sans Symbols"/>
              <a:buChar char="❖"/>
            </a:pPr>
            <a:r>
              <a:rPr lang="en-US" sz="2400" b="1" dirty="0"/>
              <a:t>Medical Evidence</a:t>
            </a:r>
            <a:endParaRPr dirty="0"/>
          </a:p>
          <a:p>
            <a:pPr marL="742950" lvl="1" indent="-285750" algn="l" rtl="0">
              <a:spcBef>
                <a:spcPts val="480"/>
              </a:spcBef>
              <a:spcAft>
                <a:spcPts val="0"/>
              </a:spcAft>
              <a:buSzPts val="2400"/>
              <a:buFont typeface="Arial"/>
              <a:buChar char="•"/>
            </a:pPr>
            <a:r>
              <a:rPr lang="en-US" dirty="0"/>
              <a:t>Medical doctors, psychologist, psychiatrist, speech pathologist</a:t>
            </a:r>
            <a:endParaRPr dirty="0"/>
          </a:p>
          <a:p>
            <a:pPr marL="342900" lvl="0" indent="-342900" algn="l" rtl="0">
              <a:spcBef>
                <a:spcPts val="1680"/>
              </a:spcBef>
              <a:spcAft>
                <a:spcPts val="0"/>
              </a:spcAft>
              <a:buSzPts val="2400"/>
              <a:buFont typeface="Noto Sans Symbols"/>
              <a:buChar char="❖"/>
            </a:pPr>
            <a:r>
              <a:rPr lang="en-US" sz="2400" b="1" dirty="0"/>
              <a:t>Functional Limitations</a:t>
            </a:r>
            <a:endParaRPr dirty="0"/>
          </a:p>
          <a:p>
            <a:pPr marL="742950" lvl="1" indent="-285750" algn="l" rtl="0">
              <a:spcBef>
                <a:spcPts val="480"/>
              </a:spcBef>
              <a:spcAft>
                <a:spcPts val="0"/>
              </a:spcAft>
              <a:buSzPts val="2400"/>
              <a:buFont typeface="Arial"/>
              <a:buChar char="•"/>
            </a:pPr>
            <a:r>
              <a:rPr lang="en-US" dirty="0"/>
              <a:t>Function Reports &amp; Activities of Daily Living (ADL)</a:t>
            </a:r>
            <a:endParaRPr dirty="0"/>
          </a:p>
          <a:p>
            <a:pPr marL="742950" lvl="1" indent="-285750" algn="l" rtl="0">
              <a:spcBef>
                <a:spcPts val="480"/>
              </a:spcBef>
              <a:spcAft>
                <a:spcPts val="0"/>
              </a:spcAft>
              <a:buSzPts val="2400"/>
              <a:buFont typeface="Arial"/>
              <a:buChar char="•"/>
            </a:pPr>
            <a:r>
              <a:rPr lang="en-US" dirty="0"/>
              <a:t>Individualized Education Program (IEP) -OR-</a:t>
            </a:r>
            <a:endParaRPr dirty="0"/>
          </a:p>
          <a:p>
            <a:pPr marL="742950" lvl="1" indent="-285750" algn="l" rtl="0">
              <a:spcBef>
                <a:spcPts val="480"/>
              </a:spcBef>
              <a:spcAft>
                <a:spcPts val="0"/>
              </a:spcAft>
              <a:buSzPts val="2400"/>
              <a:buFont typeface="Arial"/>
              <a:buChar char="•"/>
            </a:pPr>
            <a:r>
              <a:rPr lang="en-US" dirty="0"/>
              <a:t>Multi-Disciplinary Team (MDT) Evaluation </a:t>
            </a:r>
            <a:endParaRPr dirty="0"/>
          </a:p>
          <a:p>
            <a:pPr marL="742950" lvl="1" indent="-285750" algn="l" rtl="0">
              <a:spcBef>
                <a:spcPts val="480"/>
              </a:spcBef>
              <a:spcAft>
                <a:spcPts val="0"/>
              </a:spcAft>
              <a:buSzPts val="2400"/>
              <a:buFont typeface="Arial"/>
              <a:buChar char="•"/>
            </a:pPr>
            <a:r>
              <a:rPr lang="en-US" dirty="0"/>
              <a:t>Individual(s) who know the applicant well</a:t>
            </a:r>
            <a:endParaRPr dirty="0"/>
          </a:p>
        </p:txBody>
      </p:sp>
      <p:pic>
        <p:nvPicPr>
          <p:cNvPr id="2" name="Picture 1" descr="A close up of a logo&#10;&#10;Description automatically generated">
            <a:extLst>
              <a:ext uri="{FF2B5EF4-FFF2-40B4-BE49-F238E27FC236}">
                <a16:creationId xmlns:a16="http://schemas.microsoft.com/office/drawing/2014/main" id="{095A14B2-38F0-1477-8655-6598152FEBC1}"/>
              </a:ext>
            </a:extLst>
          </p:cNvPr>
          <p:cNvPicPr>
            <a:picLocks noChangeAspect="1"/>
          </p:cNvPicPr>
          <p:nvPr/>
        </p:nvPicPr>
        <p:blipFill>
          <a:blip r:embed="rId4"/>
          <a:stretch>
            <a:fillRect/>
          </a:stretch>
        </p:blipFill>
        <p:spPr>
          <a:xfrm>
            <a:off x="6817250" y="228865"/>
            <a:ext cx="1869550" cy="563318"/>
          </a:xfrm>
          <a:prstGeom prst="rect">
            <a:avLst/>
          </a:prstGeom>
        </p:spPr>
      </p:pic>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47"/>
          <p:cNvSpPr txBox="1">
            <a:spLocks noGrp="1"/>
          </p:cNvSpPr>
          <p:nvPr>
            <p:ph type="title"/>
          </p:nvPr>
        </p:nvSpPr>
        <p:spPr>
          <a:xfrm>
            <a:off x="1496015" y="258682"/>
            <a:ext cx="6151970" cy="9525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4473"/>
              </a:buClr>
              <a:buSzPts val="3200"/>
              <a:buFont typeface="Arial"/>
              <a:buNone/>
            </a:pPr>
            <a:r>
              <a:rPr lang="en-US" dirty="0"/>
              <a:t>FUNCTION REPORTS</a:t>
            </a:r>
            <a:endParaRPr dirty="0"/>
          </a:p>
        </p:txBody>
      </p:sp>
      <p:sp>
        <p:nvSpPr>
          <p:cNvPr id="286" name="Google Shape;286;p47"/>
          <p:cNvSpPr txBox="1">
            <a:spLocks noGrp="1"/>
          </p:cNvSpPr>
          <p:nvPr>
            <p:ph type="body" idx="1"/>
          </p:nvPr>
        </p:nvSpPr>
        <p:spPr>
          <a:xfrm>
            <a:off x="231112" y="1211182"/>
            <a:ext cx="8229600" cy="3948609"/>
          </a:xfrm>
          <a:prstGeom prst="rect">
            <a:avLst/>
          </a:prstGeom>
          <a:noFill/>
          <a:ln>
            <a:noFill/>
          </a:ln>
        </p:spPr>
        <p:txBody>
          <a:bodyPr spcFirstLastPara="1" wrap="square" lIns="91425" tIns="45700" rIns="91425" bIns="45700" anchor="t" anchorCtr="0">
            <a:normAutofit fontScale="92500" lnSpcReduction="10000"/>
          </a:bodyPr>
          <a:lstStyle/>
          <a:p>
            <a:pPr marL="480060" lvl="0" indent="-457231" algn="l" rtl="0">
              <a:spcBef>
                <a:spcPts val="0"/>
              </a:spcBef>
              <a:spcAft>
                <a:spcPts val="0"/>
              </a:spcAft>
              <a:buSzPct val="100000"/>
              <a:buFont typeface="Noto Sans Symbols"/>
              <a:buChar char="❖"/>
            </a:pPr>
            <a:r>
              <a:rPr lang="en-US" sz="1900" dirty="0"/>
              <a:t>The Function Report forms are </a:t>
            </a:r>
            <a:r>
              <a:rPr lang="en-US" sz="1900" b="1" u="sng" dirty="0"/>
              <a:t>very important</a:t>
            </a:r>
            <a:r>
              <a:rPr lang="en-US" sz="1900" b="1" dirty="0"/>
              <a:t> </a:t>
            </a:r>
            <a:r>
              <a:rPr lang="en-US" sz="1900" dirty="0"/>
              <a:t>but are often incomplete or too brief when submitted</a:t>
            </a:r>
            <a:endParaRPr dirty="0"/>
          </a:p>
          <a:p>
            <a:pPr marL="480060" lvl="0" indent="-457200" algn="l" rtl="0">
              <a:spcBef>
                <a:spcPts val="296"/>
              </a:spcBef>
              <a:spcAft>
                <a:spcPts val="0"/>
              </a:spcAft>
              <a:buSzPct val="100000"/>
              <a:buFont typeface="Arial"/>
              <a:buChar char="•"/>
            </a:pPr>
            <a:r>
              <a:rPr lang="en-US" sz="1600" dirty="0"/>
              <a:t>A diagnosis alone does NOT mean there is a severe impairment that entitles the applicant to SSDI or SSI benefits, and the burden of proof is on the applicant. While the diagnosis may be very compelling, Social Security still needs to know what the actual impact of the condition is on this applicant’s ability to do work related activities.</a:t>
            </a:r>
            <a:endParaRPr dirty="0"/>
          </a:p>
          <a:p>
            <a:pPr marL="480060" lvl="0" indent="-327977" algn="l" rtl="0">
              <a:spcBef>
                <a:spcPts val="407"/>
              </a:spcBef>
              <a:spcAft>
                <a:spcPts val="0"/>
              </a:spcAft>
              <a:buSzPct val="100000"/>
              <a:buFont typeface="Arial"/>
              <a:buNone/>
            </a:pPr>
            <a:endParaRPr sz="2200" dirty="0"/>
          </a:p>
          <a:p>
            <a:pPr marL="571500" lvl="0" indent="-457200" algn="l" rtl="0">
              <a:spcBef>
                <a:spcPts val="407"/>
              </a:spcBef>
              <a:spcAft>
                <a:spcPts val="0"/>
              </a:spcAft>
              <a:buSzPct val="100000"/>
              <a:buFont typeface="Arial"/>
              <a:buAutoNum type="arabicPeriod"/>
            </a:pPr>
            <a:r>
              <a:rPr lang="en-US" sz="2200" dirty="0"/>
              <a:t>These forms are an opportunity for the applicant,  family or others to detail daily challenges and needed or necessary supports</a:t>
            </a:r>
            <a:endParaRPr dirty="0"/>
          </a:p>
          <a:p>
            <a:pPr marL="571500" lvl="0" indent="-457200" algn="l" rtl="0">
              <a:spcBef>
                <a:spcPts val="407"/>
              </a:spcBef>
              <a:spcAft>
                <a:spcPts val="0"/>
              </a:spcAft>
              <a:buSzPct val="100000"/>
              <a:buFont typeface="Arial"/>
              <a:buAutoNum type="arabicPeriod"/>
            </a:pPr>
            <a:r>
              <a:rPr lang="en-US" sz="2200" dirty="0"/>
              <a:t>Form remains in the file to the end of the appeal process and is reviewed by the judge if the appeal is initially denied</a:t>
            </a:r>
            <a:endParaRPr dirty="0"/>
          </a:p>
          <a:p>
            <a:pPr marL="114300" lvl="0" indent="0" algn="l" rtl="0">
              <a:spcBef>
                <a:spcPts val="407"/>
              </a:spcBef>
              <a:spcAft>
                <a:spcPts val="0"/>
              </a:spcAft>
              <a:buSzPct val="100000"/>
              <a:buNone/>
            </a:pPr>
            <a:endParaRPr sz="2200" dirty="0"/>
          </a:p>
          <a:p>
            <a:pPr marL="0" lvl="0" indent="0" algn="ctr" rtl="0">
              <a:spcBef>
                <a:spcPts val="333"/>
              </a:spcBef>
              <a:spcAft>
                <a:spcPts val="0"/>
              </a:spcAft>
              <a:buSzPct val="100000"/>
              <a:buNone/>
            </a:pPr>
            <a:r>
              <a:rPr lang="en-US" sz="1800" i="1" u="sng" dirty="0"/>
              <a:t>NOW</a:t>
            </a:r>
            <a:r>
              <a:rPr lang="en-US" sz="1800" b="1" i="1" dirty="0"/>
              <a:t> </a:t>
            </a:r>
            <a:r>
              <a:rPr lang="en-US" sz="1800" i="1" dirty="0"/>
              <a:t>is the time to focus on </a:t>
            </a:r>
            <a:r>
              <a:rPr lang="en-US" sz="1800" b="1" i="1" dirty="0"/>
              <a:t>“functional limitations” </a:t>
            </a:r>
            <a:r>
              <a:rPr lang="en-US" sz="1800" i="1" dirty="0"/>
              <a:t>and </a:t>
            </a:r>
            <a:r>
              <a:rPr lang="en-US" sz="1800" b="1" i="1" dirty="0"/>
              <a:t>ALL supports </a:t>
            </a:r>
            <a:r>
              <a:rPr lang="en-US" sz="1800" i="1" dirty="0"/>
              <a:t>received from family, friends, school or other support staff.</a:t>
            </a:r>
            <a:endParaRPr dirty="0"/>
          </a:p>
          <a:p>
            <a:pPr marL="571500" lvl="0" indent="0" algn="l" rtl="0">
              <a:spcBef>
                <a:spcPts val="518"/>
              </a:spcBef>
              <a:spcAft>
                <a:spcPts val="0"/>
              </a:spcAft>
              <a:buSzPct val="100000"/>
              <a:buNone/>
            </a:pPr>
            <a:endParaRPr dirty="0"/>
          </a:p>
        </p:txBody>
      </p:sp>
      <p:pic>
        <p:nvPicPr>
          <p:cNvPr id="2" name="Picture 1" descr="A close up of a logo&#10;&#10;Description automatically generated">
            <a:extLst>
              <a:ext uri="{FF2B5EF4-FFF2-40B4-BE49-F238E27FC236}">
                <a16:creationId xmlns:a16="http://schemas.microsoft.com/office/drawing/2014/main" id="{49FEFC99-FA7B-8195-0E37-7111723B71F1}"/>
              </a:ext>
            </a:extLst>
          </p:cNvPr>
          <p:cNvPicPr>
            <a:picLocks noChangeAspect="1"/>
          </p:cNvPicPr>
          <p:nvPr/>
        </p:nvPicPr>
        <p:blipFill>
          <a:blip r:embed="rId4"/>
          <a:stretch>
            <a:fillRect/>
          </a:stretch>
        </p:blipFill>
        <p:spPr>
          <a:xfrm>
            <a:off x="231112" y="5051643"/>
            <a:ext cx="1869550" cy="563318"/>
          </a:xfrm>
          <a:prstGeom prst="rect">
            <a:avLst/>
          </a:prstGeom>
        </p:spPr>
      </p:pic>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48"/>
          <p:cNvSpPr txBox="1">
            <a:spLocks noGrp="1"/>
          </p:cNvSpPr>
          <p:nvPr>
            <p:ph type="title"/>
          </p:nvPr>
        </p:nvSpPr>
        <p:spPr>
          <a:xfrm>
            <a:off x="447152" y="0"/>
            <a:ext cx="7469627" cy="80611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4473"/>
              </a:buClr>
              <a:buSzPct val="100000"/>
              <a:buFont typeface="Arial"/>
              <a:buNone/>
            </a:pPr>
            <a:r>
              <a:rPr lang="en-US" dirty="0"/>
              <a:t>THE ADULT FUNCTION REPORT</a:t>
            </a:r>
            <a:endParaRPr dirty="0"/>
          </a:p>
        </p:txBody>
      </p:sp>
      <p:sp>
        <p:nvSpPr>
          <p:cNvPr id="292" name="Google Shape;292;p48"/>
          <p:cNvSpPr txBox="1">
            <a:spLocks noGrp="1"/>
          </p:cNvSpPr>
          <p:nvPr>
            <p:ph type="body" idx="1"/>
          </p:nvPr>
        </p:nvSpPr>
        <p:spPr>
          <a:xfrm>
            <a:off x="264297" y="706470"/>
            <a:ext cx="8432551" cy="440695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ct val="100000"/>
              <a:buNone/>
            </a:pPr>
            <a:r>
              <a:rPr lang="en-US" sz="1400" dirty="0"/>
              <a:t>You should </a:t>
            </a:r>
            <a:r>
              <a:rPr lang="en-US" sz="1400" b="1" u="sng" dirty="0"/>
              <a:t>NOT answer</a:t>
            </a:r>
            <a:r>
              <a:rPr lang="en-US" sz="1400" dirty="0"/>
              <a:t> the applicant questionnaire for your child. If you fill out the form with their responses, the Claims Adjudicator has no choice but to credit your young adult with: </a:t>
            </a:r>
            <a:endParaRPr sz="1400" dirty="0"/>
          </a:p>
          <a:p>
            <a:pPr marL="342900" lvl="0" indent="-342931" algn="l" rtl="0">
              <a:spcBef>
                <a:spcPts val="212"/>
              </a:spcBef>
              <a:spcAft>
                <a:spcPts val="0"/>
              </a:spcAft>
              <a:buSzPct val="100000"/>
              <a:buFont typeface="Arial"/>
              <a:buChar char="•"/>
            </a:pPr>
            <a:r>
              <a:rPr lang="en-US" sz="1100" dirty="0"/>
              <a:t>a vocabulary that they don’t have, </a:t>
            </a:r>
            <a:endParaRPr sz="1100" dirty="0"/>
          </a:p>
          <a:p>
            <a:pPr marL="342900" lvl="0" indent="-342931" algn="l" rtl="0">
              <a:spcBef>
                <a:spcPts val="212"/>
              </a:spcBef>
              <a:spcAft>
                <a:spcPts val="0"/>
              </a:spcAft>
              <a:buSzPct val="100000"/>
              <a:buFont typeface="Arial"/>
              <a:buChar char="•"/>
            </a:pPr>
            <a:r>
              <a:rPr lang="en-US" sz="1100" dirty="0"/>
              <a:t> a processing speed that is not their own, and </a:t>
            </a:r>
            <a:endParaRPr sz="1100" dirty="0"/>
          </a:p>
          <a:p>
            <a:pPr marL="342900" lvl="0" indent="-342931" algn="l" rtl="0">
              <a:spcBef>
                <a:spcPts val="212"/>
              </a:spcBef>
              <a:spcAft>
                <a:spcPts val="0"/>
              </a:spcAft>
              <a:buSzPct val="100000"/>
              <a:buChar char="•"/>
            </a:pPr>
            <a:r>
              <a:rPr lang="en-US" sz="1100" dirty="0"/>
              <a:t> handwriting or typing a  </a:t>
            </a:r>
            <a:r>
              <a:rPr lang="en-US" sz="1100" dirty="0" err="1"/>
              <a:t>bilities</a:t>
            </a:r>
            <a:r>
              <a:rPr lang="en-US" sz="1100" dirty="0"/>
              <a:t> that do not reflect their actual abilities</a:t>
            </a:r>
          </a:p>
          <a:p>
            <a:pPr marL="0" lvl="0" indent="0" algn="l" rtl="0">
              <a:spcBef>
                <a:spcPts val="212"/>
              </a:spcBef>
              <a:spcAft>
                <a:spcPts val="0"/>
              </a:spcAft>
              <a:buSzPct val="100000"/>
              <a:buNone/>
            </a:pPr>
            <a:endParaRPr sz="1400" dirty="0"/>
          </a:p>
          <a:p>
            <a:pPr marL="342900" lvl="0" indent="-342900" algn="l" rtl="0">
              <a:spcBef>
                <a:spcPts val="225"/>
              </a:spcBef>
              <a:spcAft>
                <a:spcPts val="0"/>
              </a:spcAft>
              <a:buSzPct val="100000"/>
              <a:buFont typeface="Noto Sans Symbols"/>
              <a:buChar char="❖"/>
            </a:pPr>
            <a:r>
              <a:rPr lang="en-US" sz="1400" b="1" dirty="0"/>
              <a:t>If the form is left largely incomplete</a:t>
            </a:r>
            <a:r>
              <a:rPr lang="en-US" sz="1400" dirty="0"/>
              <a:t>, you should explain what happened in the “Remarks Section” at the end of the document. </a:t>
            </a:r>
            <a:endParaRPr sz="1400" dirty="0"/>
          </a:p>
          <a:p>
            <a:pPr marL="342900" lvl="0" indent="-342931" algn="l" rtl="0">
              <a:spcBef>
                <a:spcPts val="187"/>
              </a:spcBef>
              <a:spcAft>
                <a:spcPts val="0"/>
              </a:spcAft>
              <a:buSzPct val="100000"/>
              <a:buFont typeface="Arial"/>
              <a:buChar char="•"/>
            </a:pPr>
            <a:r>
              <a:rPr lang="en-US" sz="1100" dirty="0"/>
              <a:t>Where it asks for the name of the person completing the form, write your child’s name and state that </a:t>
            </a:r>
            <a:r>
              <a:rPr lang="en-US" sz="1100" b="1" i="1" u="sng" dirty="0"/>
              <a:t>you</a:t>
            </a:r>
            <a:r>
              <a:rPr lang="en-US" sz="1100" dirty="0"/>
              <a:t> wrote the Remarks, then return it. </a:t>
            </a:r>
            <a:endParaRPr sz="1100" dirty="0"/>
          </a:p>
          <a:p>
            <a:pPr marL="342900" lvl="0" indent="-342900" algn="l" rtl="0">
              <a:spcBef>
                <a:spcPts val="225"/>
              </a:spcBef>
              <a:spcAft>
                <a:spcPts val="0"/>
              </a:spcAft>
              <a:buSzPct val="100000"/>
              <a:buFont typeface="Noto Sans Symbols"/>
              <a:buChar char="❖"/>
            </a:pPr>
            <a:r>
              <a:rPr lang="en-US" sz="1400" b="1" dirty="0"/>
              <a:t>If you assist your child with completing their form</a:t>
            </a:r>
            <a:endParaRPr sz="1400" dirty="0"/>
          </a:p>
          <a:p>
            <a:pPr marL="342900" lvl="0" indent="-342931" algn="l" rtl="0">
              <a:spcBef>
                <a:spcPts val="187"/>
              </a:spcBef>
              <a:spcAft>
                <a:spcPts val="0"/>
              </a:spcAft>
              <a:buSzPct val="100000"/>
              <a:buChar char="•"/>
            </a:pPr>
            <a:r>
              <a:rPr lang="en-US" sz="1100" dirty="0"/>
              <a:t>Make sure that the responses are theirs and write something in the “Remarks Section” explaining the assistance given by you and why it was necessary. </a:t>
            </a:r>
          </a:p>
          <a:p>
            <a:pPr marL="342900" lvl="0" indent="-342931" algn="l" rtl="0">
              <a:spcBef>
                <a:spcPts val="187"/>
              </a:spcBef>
              <a:spcAft>
                <a:spcPts val="0"/>
              </a:spcAft>
              <a:buSzPct val="100000"/>
              <a:buChar char="•"/>
            </a:pPr>
            <a:endParaRPr sz="1100" dirty="0"/>
          </a:p>
          <a:p>
            <a:pPr marL="0" lvl="0" indent="0" algn="l" rtl="0">
              <a:spcBef>
                <a:spcPts val="275"/>
              </a:spcBef>
              <a:spcAft>
                <a:spcPts val="0"/>
              </a:spcAft>
              <a:buSzPct val="100000"/>
              <a:buNone/>
            </a:pPr>
            <a:r>
              <a:rPr lang="en-US" sz="1400" b="1" u="sng" dirty="0"/>
              <a:t>For instance</a:t>
            </a:r>
            <a:r>
              <a:rPr lang="en-US" sz="1400" u="sng" dirty="0"/>
              <a:t>:</a:t>
            </a:r>
            <a:endParaRPr sz="1400" dirty="0"/>
          </a:p>
          <a:p>
            <a:pPr marL="342900" lvl="0" indent="-342931" algn="l" rtl="0">
              <a:spcBef>
                <a:spcPts val="212"/>
              </a:spcBef>
              <a:spcAft>
                <a:spcPts val="0"/>
              </a:spcAft>
              <a:buSzPct val="100000"/>
              <a:buFont typeface="Arial"/>
              <a:buChar char="•"/>
            </a:pPr>
            <a:r>
              <a:rPr lang="en-US" sz="1100" dirty="0"/>
              <a:t> You had to read the questions to the child </a:t>
            </a:r>
            <a:endParaRPr sz="1100" dirty="0"/>
          </a:p>
          <a:p>
            <a:pPr marL="342900" lvl="0" indent="-342931" algn="l" rtl="0">
              <a:spcBef>
                <a:spcPts val="212"/>
              </a:spcBef>
              <a:spcAft>
                <a:spcPts val="0"/>
              </a:spcAft>
              <a:buSzPct val="100000"/>
              <a:buFont typeface="Arial"/>
              <a:buChar char="•"/>
            </a:pPr>
            <a:r>
              <a:rPr lang="en-US" sz="1100" dirty="0"/>
              <a:t> The individual/ child had to do it over a course of days </a:t>
            </a:r>
            <a:endParaRPr sz="1100" dirty="0"/>
          </a:p>
          <a:p>
            <a:pPr marL="342900" lvl="0" indent="-342931" algn="l" rtl="0">
              <a:spcBef>
                <a:spcPts val="212"/>
              </a:spcBef>
              <a:spcAft>
                <a:spcPts val="0"/>
              </a:spcAft>
              <a:buSzPct val="100000"/>
              <a:buFont typeface="Arial"/>
              <a:buChar char="•"/>
            </a:pPr>
            <a:r>
              <a:rPr lang="en-US" sz="1100" dirty="0"/>
              <a:t> You had to write their answers for them in the form </a:t>
            </a:r>
            <a:endParaRPr sz="1100" dirty="0"/>
          </a:p>
          <a:p>
            <a:pPr marL="0" lvl="0" indent="0" algn="l" rtl="0">
              <a:spcBef>
                <a:spcPts val="187"/>
              </a:spcBef>
              <a:spcAft>
                <a:spcPts val="0"/>
              </a:spcAft>
              <a:buSzPct val="100000"/>
              <a:buNone/>
            </a:pPr>
            <a:endParaRPr sz="1100" dirty="0"/>
          </a:p>
          <a:p>
            <a:pPr marL="0" lvl="0" indent="0" algn="l" rtl="0">
              <a:spcBef>
                <a:spcPts val="275"/>
              </a:spcBef>
              <a:spcAft>
                <a:spcPts val="0"/>
              </a:spcAft>
              <a:buSzPct val="100000"/>
              <a:buNone/>
            </a:pPr>
            <a:r>
              <a:rPr lang="en-US" sz="1200" dirty="0"/>
              <a:t>where the forms asks for “Name of the person completing this form,” write in that you and the individual completed the form together</a:t>
            </a:r>
            <a:endParaRPr sz="1200" dirty="0"/>
          </a:p>
        </p:txBody>
      </p:sp>
      <p:pic>
        <p:nvPicPr>
          <p:cNvPr id="2" name="Picture 1" descr="A close up of a logo&#10;&#10;Description automatically generated">
            <a:extLst>
              <a:ext uri="{FF2B5EF4-FFF2-40B4-BE49-F238E27FC236}">
                <a16:creationId xmlns:a16="http://schemas.microsoft.com/office/drawing/2014/main" id="{68EBDF81-36B1-9DEF-02B7-539D923BC738}"/>
              </a:ext>
            </a:extLst>
          </p:cNvPr>
          <p:cNvPicPr>
            <a:picLocks noChangeAspect="1"/>
          </p:cNvPicPr>
          <p:nvPr/>
        </p:nvPicPr>
        <p:blipFill>
          <a:blip r:embed="rId4"/>
          <a:stretch>
            <a:fillRect/>
          </a:stretch>
        </p:blipFill>
        <p:spPr>
          <a:xfrm>
            <a:off x="151755" y="5113422"/>
            <a:ext cx="1869550" cy="563318"/>
          </a:xfrm>
          <a:prstGeom prst="rect">
            <a:avLst/>
          </a:prstGeom>
        </p:spPr>
      </p:pic>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49"/>
          <p:cNvSpPr txBox="1">
            <a:spLocks noGrp="1"/>
          </p:cNvSpPr>
          <p:nvPr>
            <p:ph type="title"/>
          </p:nvPr>
        </p:nvSpPr>
        <p:spPr>
          <a:xfrm>
            <a:off x="457199" y="228865"/>
            <a:ext cx="7447548" cy="9525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4473"/>
              </a:buClr>
              <a:buSzPct val="100000"/>
              <a:buFont typeface="Arial"/>
              <a:buNone/>
            </a:pPr>
            <a:r>
              <a:rPr lang="en-US" dirty="0"/>
              <a:t>THE 3</a:t>
            </a:r>
            <a:r>
              <a:rPr lang="en-US" baseline="30000" dirty="0"/>
              <a:t>RD</a:t>
            </a:r>
            <a:r>
              <a:rPr lang="en-US" dirty="0"/>
              <a:t> PARTY- FUNCTION REPORT</a:t>
            </a:r>
            <a:endParaRPr dirty="0"/>
          </a:p>
        </p:txBody>
      </p:sp>
      <p:sp>
        <p:nvSpPr>
          <p:cNvPr id="298" name="Google Shape;298;p49"/>
          <p:cNvSpPr txBox="1">
            <a:spLocks noGrp="1"/>
          </p:cNvSpPr>
          <p:nvPr>
            <p:ph type="body" idx="1"/>
          </p:nvPr>
        </p:nvSpPr>
        <p:spPr>
          <a:xfrm>
            <a:off x="457199" y="1181365"/>
            <a:ext cx="8229600" cy="3771636"/>
          </a:xfrm>
          <a:prstGeom prst="rect">
            <a:avLst/>
          </a:prstGeom>
          <a:noFill/>
          <a:ln>
            <a:noFill/>
          </a:ln>
        </p:spPr>
        <p:txBody>
          <a:bodyPr spcFirstLastPara="1" wrap="square" lIns="91425" tIns="45700" rIns="91425" bIns="45700" anchor="t" anchorCtr="0">
            <a:normAutofit lnSpcReduction="10000"/>
          </a:bodyPr>
          <a:lstStyle/>
          <a:p>
            <a:pPr marL="342900" lvl="0" indent="-342900" algn="l" rtl="0">
              <a:spcBef>
                <a:spcPts val="0"/>
              </a:spcBef>
              <a:spcAft>
                <a:spcPts val="0"/>
              </a:spcAft>
              <a:buSzPts val="1600"/>
              <a:buFont typeface="Noto Sans Symbols"/>
              <a:buChar char="❖"/>
            </a:pPr>
            <a:r>
              <a:rPr lang="en-US" sz="1600" dirty="0">
                <a:latin typeface="+mn-lt"/>
              </a:rPr>
              <a:t>The </a:t>
            </a:r>
            <a:r>
              <a:rPr lang="en-US" sz="1600" b="1" dirty="0">
                <a:latin typeface="+mn-lt"/>
              </a:rPr>
              <a:t>Third Party Function Report </a:t>
            </a:r>
            <a:r>
              <a:rPr lang="en-US" sz="1600" dirty="0">
                <a:latin typeface="+mn-lt"/>
              </a:rPr>
              <a:t>is sent to an identified trusted contact of the applicant, often a parent or close family member. In a young adult’s case, it is likely the </a:t>
            </a:r>
            <a:r>
              <a:rPr lang="en-US" sz="1600" b="1" dirty="0">
                <a:latin typeface="+mn-lt"/>
              </a:rPr>
              <a:t>Third Party </a:t>
            </a:r>
            <a:r>
              <a:rPr lang="en-US" sz="1600" dirty="0">
                <a:latin typeface="+mn-lt"/>
              </a:rPr>
              <a:t>Function Report will be far more informative than the Adult Function Report they submit. </a:t>
            </a:r>
            <a:endParaRPr dirty="0">
              <a:latin typeface="+mn-lt"/>
            </a:endParaRPr>
          </a:p>
          <a:p>
            <a:pPr marL="0" lvl="0" indent="0" algn="l" rtl="0">
              <a:spcBef>
                <a:spcPts val="300"/>
              </a:spcBef>
              <a:spcAft>
                <a:spcPts val="0"/>
              </a:spcAft>
              <a:buSzPts val="1500"/>
              <a:buNone/>
            </a:pPr>
            <a:endParaRPr sz="1500" dirty="0">
              <a:latin typeface="+mn-lt"/>
            </a:endParaRPr>
          </a:p>
          <a:p>
            <a:pPr marL="342900" lvl="0" indent="-342900" algn="l" rtl="0">
              <a:spcBef>
                <a:spcPts val="240"/>
              </a:spcBef>
              <a:spcAft>
                <a:spcPts val="0"/>
              </a:spcAft>
              <a:buSzPts val="1200"/>
              <a:buChar char="•"/>
            </a:pPr>
            <a:r>
              <a:rPr lang="en-US" sz="1200" dirty="0">
                <a:latin typeface="+mn-lt"/>
              </a:rPr>
              <a:t>The forms are near identical and look very similar. </a:t>
            </a:r>
            <a:endParaRPr dirty="0">
              <a:latin typeface="+mn-lt"/>
            </a:endParaRPr>
          </a:p>
          <a:p>
            <a:pPr marL="342900" lvl="0" indent="-342900" algn="l" rtl="0">
              <a:spcBef>
                <a:spcPts val="240"/>
              </a:spcBef>
              <a:spcAft>
                <a:spcPts val="0"/>
              </a:spcAft>
              <a:buSzPts val="1200"/>
              <a:buChar char="•"/>
            </a:pPr>
            <a:r>
              <a:rPr lang="en-US" sz="1200" dirty="0">
                <a:latin typeface="+mn-lt"/>
              </a:rPr>
              <a:t>Your answers will likely be vastly different from those of your child and that is ok. </a:t>
            </a:r>
            <a:endParaRPr dirty="0">
              <a:latin typeface="+mn-lt"/>
            </a:endParaRPr>
          </a:p>
          <a:p>
            <a:pPr marL="342900" lvl="0" indent="-342900" algn="l" rtl="0">
              <a:spcBef>
                <a:spcPts val="240"/>
              </a:spcBef>
              <a:spcAft>
                <a:spcPts val="0"/>
              </a:spcAft>
              <a:buSzPts val="1200"/>
              <a:buChar char="•"/>
            </a:pPr>
            <a:r>
              <a:rPr lang="en-US" sz="1200" dirty="0">
                <a:latin typeface="+mn-lt"/>
              </a:rPr>
              <a:t>The goal is to accurately inform the SSA about your child’s ability and inability to function in work environments.</a:t>
            </a:r>
            <a:endParaRPr dirty="0">
              <a:latin typeface="+mn-lt"/>
            </a:endParaRPr>
          </a:p>
          <a:p>
            <a:pPr marL="0" lvl="0" indent="0" algn="l" rtl="0">
              <a:spcBef>
                <a:spcPts val="240"/>
              </a:spcBef>
              <a:spcAft>
                <a:spcPts val="0"/>
              </a:spcAft>
              <a:buSzPts val="1200"/>
              <a:buNone/>
            </a:pPr>
            <a:endParaRPr sz="1200" dirty="0">
              <a:latin typeface="+mn-lt"/>
            </a:endParaRPr>
          </a:p>
          <a:p>
            <a:pPr marL="0" lvl="0" indent="0" algn="l" rtl="0">
              <a:spcBef>
                <a:spcPts val="320"/>
              </a:spcBef>
              <a:spcAft>
                <a:spcPts val="0"/>
              </a:spcAft>
              <a:buSzPts val="1600"/>
              <a:buNone/>
            </a:pPr>
            <a:r>
              <a:rPr lang="en-US" sz="1600" b="1" u="sng" dirty="0">
                <a:latin typeface="+mn-lt"/>
              </a:rPr>
              <a:t>For instance: </a:t>
            </a:r>
            <a:endParaRPr dirty="0">
              <a:latin typeface="+mn-lt"/>
            </a:endParaRPr>
          </a:p>
          <a:p>
            <a:pPr marL="342900" lvl="0" indent="-342900" algn="l" rtl="0">
              <a:spcBef>
                <a:spcPts val="240"/>
              </a:spcBef>
              <a:spcAft>
                <a:spcPts val="0"/>
              </a:spcAft>
              <a:buSzPts val="1200"/>
              <a:buFont typeface="Arial"/>
              <a:buChar char="•"/>
            </a:pPr>
            <a:r>
              <a:rPr lang="en-US" sz="1200" dirty="0">
                <a:latin typeface="+mn-lt"/>
              </a:rPr>
              <a:t>Your child may have given only a few words about their personal hygiene practices, you may have a lot to say on the topic</a:t>
            </a:r>
            <a:endParaRPr dirty="0">
              <a:latin typeface="+mn-lt"/>
            </a:endParaRPr>
          </a:p>
          <a:p>
            <a:pPr marL="342900" lvl="0" indent="-342900" algn="l" rtl="0">
              <a:spcBef>
                <a:spcPts val="240"/>
              </a:spcBef>
              <a:spcAft>
                <a:spcPts val="0"/>
              </a:spcAft>
              <a:buSzPts val="1200"/>
              <a:buFont typeface="Arial"/>
              <a:buChar char="•"/>
            </a:pPr>
            <a:r>
              <a:rPr lang="en-US" sz="1200" dirty="0">
                <a:latin typeface="+mn-lt"/>
                <a:ea typeface="Helvetica Neue"/>
                <a:cs typeface="Helvetica Neue"/>
                <a:sym typeface="Helvetica Neue"/>
              </a:rPr>
              <a:t>You need to inform SSA of </a:t>
            </a:r>
            <a:r>
              <a:rPr lang="en-US" sz="1200" b="1" dirty="0">
                <a:latin typeface="+mn-lt"/>
                <a:ea typeface="Helvetica Neue"/>
                <a:cs typeface="Helvetica Neue"/>
                <a:sym typeface="Helvetica Neue"/>
              </a:rPr>
              <a:t>ALL</a:t>
            </a:r>
            <a:r>
              <a:rPr lang="en-US" sz="1200" dirty="0">
                <a:latin typeface="+mn-lt"/>
                <a:ea typeface="Helvetica Neue"/>
                <a:cs typeface="Helvetica Neue"/>
                <a:sym typeface="Helvetica Neue"/>
              </a:rPr>
              <a:t> of their work-related limitations. </a:t>
            </a:r>
            <a:endParaRPr dirty="0">
              <a:latin typeface="+mn-lt"/>
            </a:endParaRPr>
          </a:p>
          <a:p>
            <a:pPr marL="342900" lvl="0" indent="-342900" algn="l" rtl="0">
              <a:spcBef>
                <a:spcPts val="240"/>
              </a:spcBef>
              <a:spcAft>
                <a:spcPts val="0"/>
              </a:spcAft>
              <a:buSzPts val="1200"/>
              <a:buFont typeface="Arial"/>
              <a:buChar char="•"/>
            </a:pPr>
            <a:r>
              <a:rPr lang="en-US" sz="1200" dirty="0">
                <a:latin typeface="+mn-lt"/>
                <a:ea typeface="Helvetica Neue"/>
                <a:cs typeface="Helvetica Neue"/>
                <a:sym typeface="Helvetica Neue"/>
              </a:rPr>
              <a:t>You will check off and talk about </a:t>
            </a:r>
            <a:r>
              <a:rPr lang="en-US" sz="1200" b="1" dirty="0">
                <a:latin typeface="+mn-lt"/>
                <a:ea typeface="Helvetica Neue"/>
                <a:cs typeface="Helvetica Neue"/>
                <a:sym typeface="Helvetica Neue"/>
              </a:rPr>
              <a:t>ALL </a:t>
            </a:r>
            <a:r>
              <a:rPr lang="en-US" sz="1200" dirty="0">
                <a:latin typeface="+mn-lt"/>
                <a:ea typeface="Helvetica Neue"/>
                <a:cs typeface="Helvetica Neue"/>
                <a:sym typeface="Helvetica Neue"/>
              </a:rPr>
              <a:t>applicable limitations. </a:t>
            </a:r>
            <a:endParaRPr dirty="0">
              <a:latin typeface="+mn-lt"/>
            </a:endParaRPr>
          </a:p>
          <a:p>
            <a:pPr marL="342900" lvl="0" indent="-266700" algn="l" rtl="0">
              <a:spcBef>
                <a:spcPts val="240"/>
              </a:spcBef>
              <a:spcAft>
                <a:spcPts val="0"/>
              </a:spcAft>
              <a:buSzPts val="1200"/>
              <a:buFont typeface="Arial"/>
              <a:buNone/>
            </a:pPr>
            <a:endParaRPr sz="1200" dirty="0">
              <a:latin typeface="+mn-lt"/>
              <a:ea typeface="Helvetica Neue"/>
              <a:cs typeface="Helvetica Neue"/>
              <a:sym typeface="Helvetica Neue"/>
            </a:endParaRPr>
          </a:p>
          <a:p>
            <a:pPr marL="0" lvl="0" indent="0" algn="l" rtl="0">
              <a:spcBef>
                <a:spcPts val="320"/>
              </a:spcBef>
              <a:spcAft>
                <a:spcPts val="0"/>
              </a:spcAft>
              <a:buSzPts val="1600"/>
              <a:buNone/>
            </a:pPr>
            <a:r>
              <a:rPr lang="en-US" sz="1600" dirty="0">
                <a:latin typeface="+mn-lt"/>
                <a:ea typeface="Helvetica Neue"/>
                <a:cs typeface="Helvetica Neue"/>
                <a:sym typeface="Helvetica Neue"/>
              </a:rPr>
              <a:t>Social Security is tasked with looking at the whole person, not only their primary medical impairments. </a:t>
            </a:r>
            <a:endParaRPr sz="1600" dirty="0">
              <a:latin typeface="+mn-lt"/>
            </a:endParaRPr>
          </a:p>
          <a:p>
            <a:pPr marL="0" lvl="0" indent="0" algn="l" rtl="0">
              <a:spcBef>
                <a:spcPts val="200"/>
              </a:spcBef>
              <a:spcAft>
                <a:spcPts val="0"/>
              </a:spcAft>
              <a:buSzPts val="1000"/>
              <a:buNone/>
            </a:pPr>
            <a:endParaRPr sz="1000" dirty="0">
              <a:latin typeface="+mn-lt"/>
            </a:endParaRPr>
          </a:p>
        </p:txBody>
      </p:sp>
      <p:pic>
        <p:nvPicPr>
          <p:cNvPr id="2" name="Picture 1" descr="A close up of a logo&#10;&#10;Description automatically generated">
            <a:extLst>
              <a:ext uri="{FF2B5EF4-FFF2-40B4-BE49-F238E27FC236}">
                <a16:creationId xmlns:a16="http://schemas.microsoft.com/office/drawing/2014/main" id="{40C4ED05-B931-8DE1-A750-D743A934BB90}"/>
              </a:ext>
            </a:extLst>
          </p:cNvPr>
          <p:cNvPicPr>
            <a:picLocks noChangeAspect="1"/>
          </p:cNvPicPr>
          <p:nvPr/>
        </p:nvPicPr>
        <p:blipFill>
          <a:blip r:embed="rId4"/>
          <a:stretch>
            <a:fillRect/>
          </a:stretch>
        </p:blipFill>
        <p:spPr>
          <a:xfrm>
            <a:off x="139724" y="5051643"/>
            <a:ext cx="1869550" cy="563318"/>
          </a:xfrm>
          <a:prstGeom prst="rect">
            <a:avLst/>
          </a:prstGeom>
        </p:spPr>
      </p:pic>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50"/>
          <p:cNvSpPr txBox="1">
            <a:spLocks noGrp="1"/>
          </p:cNvSpPr>
          <p:nvPr>
            <p:ph type="title"/>
          </p:nvPr>
        </p:nvSpPr>
        <p:spPr>
          <a:xfrm>
            <a:off x="705007" y="2098658"/>
            <a:ext cx="7772400" cy="1786041"/>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rgbClr val="FFFFFF"/>
              </a:buClr>
              <a:buSzPts val="3600"/>
              <a:buFont typeface="Arial"/>
              <a:buNone/>
            </a:pPr>
            <a:r>
              <a:rPr lang="en-US">
                <a:latin typeface="Arial"/>
                <a:ea typeface="Arial"/>
                <a:cs typeface="Arial"/>
                <a:sym typeface="Arial"/>
              </a:rPr>
              <a:t>APPEAL PROCESS- IF </a:t>
            </a:r>
            <a:br>
              <a:rPr lang="en-US">
                <a:latin typeface="Arial"/>
                <a:ea typeface="Arial"/>
                <a:cs typeface="Arial"/>
                <a:sym typeface="Arial"/>
              </a:rPr>
            </a:br>
            <a:r>
              <a:rPr lang="en-US">
                <a:latin typeface="Arial"/>
                <a:ea typeface="Arial"/>
                <a:cs typeface="Arial"/>
                <a:sym typeface="Arial"/>
              </a:rPr>
              <a:t>THE APPLICATION FOR</a:t>
            </a:r>
            <a:br>
              <a:rPr lang="en-US">
                <a:latin typeface="Arial"/>
                <a:ea typeface="Arial"/>
                <a:cs typeface="Arial"/>
                <a:sym typeface="Arial"/>
              </a:rPr>
            </a:br>
            <a:r>
              <a:rPr lang="en-US">
                <a:latin typeface="Arial"/>
                <a:ea typeface="Arial"/>
                <a:cs typeface="Arial"/>
                <a:sym typeface="Arial"/>
              </a:rPr>
              <a:t> BENEFITS IS DENIED</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51"/>
          <p:cNvSpPr txBox="1">
            <a:spLocks noGrp="1"/>
          </p:cNvSpPr>
          <p:nvPr>
            <p:ph type="title"/>
          </p:nvPr>
        </p:nvSpPr>
        <p:spPr>
          <a:xfrm>
            <a:off x="242617" y="316666"/>
            <a:ext cx="5761141" cy="9525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004473"/>
              </a:buClr>
              <a:buSzPct val="100000"/>
              <a:buFont typeface="Arial"/>
              <a:buNone/>
            </a:pPr>
            <a:r>
              <a:rPr lang="en-US" dirty="0"/>
              <a:t>COMMON REASONS FOR  </a:t>
            </a:r>
            <a:br>
              <a:rPr lang="en-US" dirty="0"/>
            </a:br>
            <a:r>
              <a:rPr lang="en-US" dirty="0"/>
              <a:t>A DENIAL </a:t>
            </a:r>
            <a:endParaRPr dirty="0"/>
          </a:p>
        </p:txBody>
      </p:sp>
      <p:sp>
        <p:nvSpPr>
          <p:cNvPr id="309" name="Google Shape;309;p51"/>
          <p:cNvSpPr txBox="1">
            <a:spLocks noGrp="1"/>
          </p:cNvSpPr>
          <p:nvPr>
            <p:ph type="body" idx="1"/>
          </p:nvPr>
        </p:nvSpPr>
        <p:spPr>
          <a:xfrm>
            <a:off x="242617" y="1696452"/>
            <a:ext cx="8344791" cy="2995864"/>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2600"/>
              <a:buFont typeface="Arial" panose="020B0604020202020204" pitchFamily="34" charset="0"/>
              <a:buChar char="•"/>
            </a:pPr>
            <a:r>
              <a:rPr lang="en-US" sz="2400" dirty="0"/>
              <a:t>Incomplete or non-specific medical information</a:t>
            </a:r>
            <a:endParaRPr sz="2400" dirty="0"/>
          </a:p>
          <a:p>
            <a:pPr marL="342900" lvl="0" indent="-342900" algn="l" rtl="0">
              <a:spcBef>
                <a:spcPts val="1720"/>
              </a:spcBef>
              <a:spcAft>
                <a:spcPts val="0"/>
              </a:spcAft>
              <a:buSzPts val="2600"/>
              <a:buFont typeface="Arial" panose="020B0604020202020204" pitchFamily="34" charset="0"/>
              <a:buChar char="•"/>
            </a:pPr>
            <a:r>
              <a:rPr lang="en-US" sz="2400" dirty="0"/>
              <a:t>Unable to gain medical documents or information</a:t>
            </a:r>
            <a:endParaRPr sz="2400" dirty="0"/>
          </a:p>
          <a:p>
            <a:pPr marL="342900" lvl="0" indent="-342900" algn="l" rtl="0">
              <a:spcBef>
                <a:spcPts val="1720"/>
              </a:spcBef>
              <a:spcAft>
                <a:spcPts val="0"/>
              </a:spcAft>
              <a:buSzPts val="2600"/>
              <a:buFont typeface="Arial" panose="020B0604020202020204" pitchFamily="34" charset="0"/>
              <a:buChar char="•"/>
            </a:pPr>
            <a:r>
              <a:rPr lang="en-US" sz="2400" dirty="0"/>
              <a:t>Under-diagnosed disability (e.g.-mental illness)</a:t>
            </a:r>
            <a:endParaRPr sz="2400" dirty="0"/>
          </a:p>
          <a:p>
            <a:pPr marL="342900" lvl="0" indent="-342900" algn="l" rtl="0">
              <a:spcBef>
                <a:spcPts val="1720"/>
              </a:spcBef>
              <a:spcAft>
                <a:spcPts val="0"/>
              </a:spcAft>
              <a:buSzPts val="2600"/>
              <a:buFont typeface="Arial" panose="020B0604020202020204" pitchFamily="34" charset="0"/>
              <a:buChar char="•"/>
            </a:pPr>
            <a:r>
              <a:rPr lang="en-US" sz="2400" dirty="0"/>
              <a:t>Information provided does not show an impact on the ability to perform work</a:t>
            </a:r>
            <a:endParaRPr sz="2400" dirty="0"/>
          </a:p>
        </p:txBody>
      </p:sp>
      <p:pic>
        <p:nvPicPr>
          <p:cNvPr id="2" name="Picture 1" descr="A close up of a logo&#10;&#10;Description automatically generated">
            <a:extLst>
              <a:ext uri="{FF2B5EF4-FFF2-40B4-BE49-F238E27FC236}">
                <a16:creationId xmlns:a16="http://schemas.microsoft.com/office/drawing/2014/main" id="{D1AE1C29-A3DF-407B-9B45-A0576F3CEF23}"/>
              </a:ext>
            </a:extLst>
          </p:cNvPr>
          <p:cNvPicPr>
            <a:picLocks noChangeAspect="1"/>
          </p:cNvPicPr>
          <p:nvPr/>
        </p:nvPicPr>
        <p:blipFill>
          <a:blip r:embed="rId3"/>
          <a:stretch>
            <a:fillRect/>
          </a:stretch>
        </p:blipFill>
        <p:spPr>
          <a:xfrm>
            <a:off x="6717858" y="357585"/>
            <a:ext cx="1869550" cy="563318"/>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52"/>
          <p:cNvSpPr txBox="1">
            <a:spLocks noGrp="1"/>
          </p:cNvSpPr>
          <p:nvPr>
            <p:ph type="title"/>
          </p:nvPr>
        </p:nvSpPr>
        <p:spPr>
          <a:xfrm>
            <a:off x="1479884" y="174003"/>
            <a:ext cx="6184232" cy="9525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004473"/>
              </a:buClr>
              <a:buSzPct val="100000"/>
              <a:buFont typeface="Arial"/>
              <a:buNone/>
            </a:pPr>
            <a:r>
              <a:rPr lang="en-US" sz="3100" dirty="0"/>
              <a:t>APPEALING</a:t>
            </a:r>
            <a:r>
              <a:rPr lang="en-US" dirty="0"/>
              <a:t> A </a:t>
            </a:r>
            <a:r>
              <a:rPr lang="en-US" dirty="0">
                <a:latin typeface="+mj-lt"/>
              </a:rPr>
              <a:t>DENIAL </a:t>
            </a:r>
            <a:r>
              <a:rPr lang="en-US" dirty="0"/>
              <a:t>DECISION</a:t>
            </a:r>
            <a:endParaRPr dirty="0"/>
          </a:p>
        </p:txBody>
      </p:sp>
      <p:sp>
        <p:nvSpPr>
          <p:cNvPr id="315" name="Google Shape;315;p52"/>
          <p:cNvSpPr txBox="1">
            <a:spLocks noGrp="1"/>
          </p:cNvSpPr>
          <p:nvPr>
            <p:ph type="body" idx="1"/>
          </p:nvPr>
        </p:nvSpPr>
        <p:spPr>
          <a:xfrm>
            <a:off x="421105" y="1322804"/>
            <a:ext cx="8301789" cy="3397747"/>
          </a:xfrm>
          <a:prstGeom prst="rect">
            <a:avLst/>
          </a:prstGeom>
          <a:noFill/>
          <a:ln>
            <a:noFill/>
          </a:ln>
        </p:spPr>
        <p:txBody>
          <a:bodyPr spcFirstLastPara="1" wrap="square" lIns="91425" tIns="45700" rIns="91425" bIns="45700" anchor="t" anchorCtr="0">
            <a:normAutofit/>
          </a:bodyPr>
          <a:lstStyle/>
          <a:p>
            <a:pPr marL="434340" lvl="0" indent="-434340" algn="l" rtl="0">
              <a:spcBef>
                <a:spcPts val="0"/>
              </a:spcBef>
              <a:spcAft>
                <a:spcPts val="0"/>
              </a:spcAft>
              <a:buSzPts val="2600"/>
              <a:buFont typeface="Noto Sans Symbols"/>
              <a:buChar char="❖"/>
            </a:pPr>
            <a:r>
              <a:rPr lang="en-US" sz="2400" dirty="0"/>
              <a:t>Must submit for reconsideration within 60 days of receiving the Notice of Denial </a:t>
            </a:r>
            <a:endParaRPr sz="2400" dirty="0"/>
          </a:p>
          <a:p>
            <a:pPr marL="434340" lvl="0" indent="-434340" algn="l" rtl="0">
              <a:spcBef>
                <a:spcPts val="520"/>
              </a:spcBef>
              <a:spcAft>
                <a:spcPts val="0"/>
              </a:spcAft>
              <a:buSzPts val="2600"/>
              <a:buFont typeface="Noto Sans Symbols"/>
              <a:buChar char="❖"/>
            </a:pPr>
            <a:r>
              <a:rPr lang="en-US" sz="2400" dirty="0"/>
              <a:t>Review file and add appropriate information</a:t>
            </a:r>
            <a:endParaRPr sz="2400" dirty="0"/>
          </a:p>
          <a:p>
            <a:pPr marL="434340" lvl="0" indent="-434340" algn="l" rtl="0">
              <a:spcBef>
                <a:spcPts val="520"/>
              </a:spcBef>
              <a:spcAft>
                <a:spcPts val="0"/>
              </a:spcAft>
              <a:buSzPts val="2600"/>
              <a:buFont typeface="Noto Sans Symbols"/>
              <a:buChar char="❖"/>
            </a:pPr>
            <a:r>
              <a:rPr lang="en-US" sz="2400" dirty="0"/>
              <a:t>Don’t start over by reapplying</a:t>
            </a:r>
            <a:endParaRPr sz="2400" dirty="0"/>
          </a:p>
          <a:p>
            <a:pPr marL="742950" lvl="1" indent="-285750" algn="l" rtl="0">
              <a:spcBef>
                <a:spcPts val="480"/>
              </a:spcBef>
              <a:spcAft>
                <a:spcPts val="0"/>
              </a:spcAft>
              <a:buSzPts val="2400"/>
              <a:buFont typeface="Arial"/>
              <a:buChar char="•"/>
            </a:pPr>
            <a:r>
              <a:rPr lang="en-US" sz="2000" dirty="0"/>
              <a:t>Payments (if awarded) will go back to the original application (protective filing) date and those monthly benefits would be lost</a:t>
            </a:r>
            <a:endParaRPr sz="2000" dirty="0"/>
          </a:p>
          <a:p>
            <a:pPr marL="742950" lvl="1" indent="-285750" algn="l" rtl="0">
              <a:spcBef>
                <a:spcPts val="480"/>
              </a:spcBef>
              <a:spcAft>
                <a:spcPts val="0"/>
              </a:spcAft>
              <a:buSzPts val="2400"/>
              <a:buFont typeface="Arial"/>
              <a:buChar char="•"/>
            </a:pPr>
            <a:r>
              <a:rPr lang="en-US" sz="2000" dirty="0"/>
              <a:t>A hearing with the Administrative Law Judge (ALJ) is an advantage for some diagnoses and impairments</a:t>
            </a:r>
            <a:endParaRPr sz="2000" dirty="0"/>
          </a:p>
        </p:txBody>
      </p:sp>
      <p:pic>
        <p:nvPicPr>
          <p:cNvPr id="2" name="Picture 1" descr="A close up of a logo&#10;&#10;Description automatically generated">
            <a:extLst>
              <a:ext uri="{FF2B5EF4-FFF2-40B4-BE49-F238E27FC236}">
                <a16:creationId xmlns:a16="http://schemas.microsoft.com/office/drawing/2014/main" id="{A0345E05-E355-07E3-B060-9C3E54F91565}"/>
              </a:ext>
            </a:extLst>
          </p:cNvPr>
          <p:cNvPicPr>
            <a:picLocks noChangeAspect="1"/>
          </p:cNvPicPr>
          <p:nvPr/>
        </p:nvPicPr>
        <p:blipFill>
          <a:blip r:embed="rId3"/>
          <a:stretch>
            <a:fillRect/>
          </a:stretch>
        </p:blipFill>
        <p:spPr>
          <a:xfrm>
            <a:off x="789427" y="4917522"/>
            <a:ext cx="1869550" cy="56331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53"/>
          <p:cNvSpPr txBox="1">
            <a:spLocks noGrp="1"/>
          </p:cNvSpPr>
          <p:nvPr>
            <p:ph type="title"/>
          </p:nvPr>
        </p:nvSpPr>
        <p:spPr>
          <a:xfrm>
            <a:off x="457200" y="248744"/>
            <a:ext cx="5575300" cy="95250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Clr>
                <a:srgbClr val="004473"/>
              </a:buClr>
              <a:buSzPct val="100000"/>
              <a:buFont typeface="Arial"/>
              <a:buNone/>
            </a:pPr>
            <a:r>
              <a:rPr lang="en-US" dirty="0"/>
              <a:t>ROLE OF A </a:t>
            </a:r>
            <a:r>
              <a:rPr lang="en-US" dirty="0">
                <a:latin typeface="+mj-lt"/>
              </a:rPr>
              <a:t>REPRESENTATIVE</a:t>
            </a:r>
            <a:endParaRPr dirty="0">
              <a:latin typeface="+mj-lt"/>
            </a:endParaRPr>
          </a:p>
        </p:txBody>
      </p:sp>
      <p:sp>
        <p:nvSpPr>
          <p:cNvPr id="321" name="Google Shape;321;p53"/>
          <p:cNvSpPr txBox="1">
            <a:spLocks noGrp="1"/>
          </p:cNvSpPr>
          <p:nvPr>
            <p:ph type="body" idx="1"/>
          </p:nvPr>
        </p:nvSpPr>
        <p:spPr>
          <a:xfrm>
            <a:off x="457200" y="1415688"/>
            <a:ext cx="8229600" cy="3587357"/>
          </a:xfrm>
          <a:prstGeom prst="rect">
            <a:avLst/>
          </a:prstGeom>
          <a:noFill/>
          <a:ln>
            <a:noFill/>
          </a:ln>
        </p:spPr>
        <p:txBody>
          <a:bodyPr spcFirstLastPara="1" wrap="square" lIns="91425" tIns="45700" rIns="91425" bIns="45700" anchor="t" anchorCtr="0">
            <a:normAutofit fontScale="92500" lnSpcReduction="20000"/>
          </a:bodyPr>
          <a:lstStyle/>
          <a:p>
            <a:pPr marL="434340" lvl="0" indent="-434340" algn="l" rtl="0">
              <a:spcBef>
                <a:spcPts val="0"/>
              </a:spcBef>
              <a:spcAft>
                <a:spcPts val="0"/>
              </a:spcAft>
              <a:buSzPct val="100000"/>
              <a:buFont typeface="Noto Sans Symbols"/>
              <a:buChar char="❖"/>
            </a:pPr>
            <a:r>
              <a:rPr lang="en-US" sz="2600" dirty="0"/>
              <a:t>Representatives can be used at all levels of appeal and could include:</a:t>
            </a:r>
          </a:p>
          <a:p>
            <a:pPr marL="0" lvl="0" indent="0" algn="l" rtl="0">
              <a:spcBef>
                <a:spcPts val="0"/>
              </a:spcBef>
              <a:spcAft>
                <a:spcPts val="0"/>
              </a:spcAft>
              <a:buSzPct val="100000"/>
              <a:buNone/>
            </a:pPr>
            <a:endParaRPr sz="2600" dirty="0"/>
          </a:p>
          <a:p>
            <a:pPr marL="982980" lvl="1" indent="-342900" algn="l" rtl="0">
              <a:spcBef>
                <a:spcPts val="444"/>
              </a:spcBef>
              <a:spcAft>
                <a:spcPts val="0"/>
              </a:spcAft>
              <a:buSzPct val="100000"/>
              <a:buFont typeface="NTR"/>
              <a:buChar char="-"/>
            </a:pPr>
            <a:r>
              <a:rPr lang="en-US" sz="2200" dirty="0"/>
              <a:t>Parent, advocate, attorney, community liaison</a:t>
            </a:r>
            <a:endParaRPr sz="2200" dirty="0"/>
          </a:p>
          <a:p>
            <a:pPr marL="457200" lvl="1" indent="0" algn="l" rtl="0">
              <a:spcBef>
                <a:spcPts val="444"/>
              </a:spcBef>
              <a:spcAft>
                <a:spcPts val="0"/>
              </a:spcAft>
              <a:buSzPct val="100000"/>
              <a:buNone/>
            </a:pPr>
            <a:endParaRPr dirty="0"/>
          </a:p>
          <a:p>
            <a:pPr marL="434340" lvl="0" indent="-434340" algn="l" rtl="0">
              <a:spcBef>
                <a:spcPts val="518"/>
              </a:spcBef>
              <a:spcAft>
                <a:spcPts val="0"/>
              </a:spcAft>
              <a:buSzPct val="100000"/>
              <a:buFont typeface="Noto Sans Symbols"/>
              <a:buChar char="❖"/>
            </a:pPr>
            <a:r>
              <a:rPr lang="en-US" sz="2600" b="1" dirty="0"/>
              <a:t>Representative’s role(s): </a:t>
            </a:r>
            <a:endParaRPr sz="2600" dirty="0"/>
          </a:p>
          <a:p>
            <a:pPr marL="742950" lvl="1" indent="-285750" algn="l" rtl="0">
              <a:spcBef>
                <a:spcPts val="444"/>
              </a:spcBef>
              <a:spcAft>
                <a:spcPts val="0"/>
              </a:spcAft>
              <a:buSzPct val="100000"/>
              <a:buFont typeface="Arial"/>
              <a:buChar char="•"/>
            </a:pPr>
            <a:r>
              <a:rPr lang="en-US" sz="2200" dirty="0"/>
              <a:t>Review the file</a:t>
            </a:r>
            <a:endParaRPr sz="2200" dirty="0"/>
          </a:p>
          <a:p>
            <a:pPr marL="742950" lvl="1" indent="-285750" algn="l" rtl="0">
              <a:spcBef>
                <a:spcPts val="444"/>
              </a:spcBef>
              <a:spcAft>
                <a:spcPts val="0"/>
              </a:spcAft>
              <a:buSzPct val="100000"/>
              <a:buFont typeface="Arial"/>
              <a:buChar char="•"/>
            </a:pPr>
            <a:r>
              <a:rPr lang="en-US" sz="2200" dirty="0"/>
              <a:t>Identify &amp; obtain missing information</a:t>
            </a:r>
            <a:endParaRPr sz="2200" dirty="0"/>
          </a:p>
          <a:p>
            <a:pPr marL="742950" lvl="1" indent="-285750" algn="l" rtl="0">
              <a:spcBef>
                <a:spcPts val="444"/>
              </a:spcBef>
              <a:spcAft>
                <a:spcPts val="0"/>
              </a:spcAft>
              <a:buSzPct val="100000"/>
              <a:buFont typeface="Arial"/>
              <a:buChar char="•"/>
            </a:pPr>
            <a:r>
              <a:rPr lang="en-US" sz="2200" dirty="0"/>
              <a:t>Request an appeal</a:t>
            </a:r>
            <a:endParaRPr sz="2200" dirty="0"/>
          </a:p>
          <a:p>
            <a:pPr marL="742950" lvl="1" indent="-285750" algn="l" rtl="0">
              <a:spcBef>
                <a:spcPts val="444"/>
              </a:spcBef>
              <a:spcAft>
                <a:spcPts val="0"/>
              </a:spcAft>
              <a:buSzPct val="100000"/>
              <a:buFont typeface="Arial"/>
              <a:buChar char="•"/>
            </a:pPr>
            <a:r>
              <a:rPr lang="en-US" sz="2200" dirty="0"/>
              <a:t>Help with locating witnesses </a:t>
            </a:r>
            <a:endParaRPr sz="2200" dirty="0"/>
          </a:p>
          <a:p>
            <a:pPr marL="742950" lvl="1" indent="-285750" algn="l" rtl="0">
              <a:spcBef>
                <a:spcPts val="444"/>
              </a:spcBef>
              <a:spcAft>
                <a:spcPts val="0"/>
              </a:spcAft>
              <a:buSzPct val="100000"/>
              <a:buFont typeface="Arial"/>
              <a:buChar char="•"/>
            </a:pPr>
            <a:r>
              <a:rPr lang="en-US" sz="2200" dirty="0"/>
              <a:t>Assist in preparing for a hearing</a:t>
            </a:r>
            <a:endParaRPr sz="2200" dirty="0"/>
          </a:p>
        </p:txBody>
      </p:sp>
      <p:pic>
        <p:nvPicPr>
          <p:cNvPr id="2" name="Picture 1" descr="A close up of a logo&#10;&#10;Description automatically generated">
            <a:extLst>
              <a:ext uri="{FF2B5EF4-FFF2-40B4-BE49-F238E27FC236}">
                <a16:creationId xmlns:a16="http://schemas.microsoft.com/office/drawing/2014/main" id="{558463BC-113B-29CA-4DF8-F1C85DB2F400}"/>
              </a:ext>
            </a:extLst>
          </p:cNvPr>
          <p:cNvPicPr>
            <a:picLocks noChangeAspect="1"/>
          </p:cNvPicPr>
          <p:nvPr/>
        </p:nvPicPr>
        <p:blipFill>
          <a:blip r:embed="rId3"/>
          <a:stretch>
            <a:fillRect/>
          </a:stretch>
        </p:blipFill>
        <p:spPr>
          <a:xfrm>
            <a:off x="6588651" y="248744"/>
            <a:ext cx="1869550" cy="605498"/>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54"/>
          <p:cNvSpPr txBox="1">
            <a:spLocks noGrp="1"/>
          </p:cNvSpPr>
          <p:nvPr>
            <p:ph type="title"/>
          </p:nvPr>
        </p:nvSpPr>
        <p:spPr>
          <a:xfrm>
            <a:off x="641375" y="112475"/>
            <a:ext cx="5575300" cy="9525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4473"/>
              </a:buClr>
              <a:buSzPts val="3200"/>
              <a:buFont typeface="Arial"/>
              <a:buNone/>
            </a:pPr>
            <a:r>
              <a:rPr lang="en-US" dirty="0">
                <a:latin typeface="+mj-lt"/>
              </a:rPr>
              <a:t>SEQUENCE OF APPEALS</a:t>
            </a:r>
            <a:endParaRPr dirty="0">
              <a:latin typeface="+mj-lt"/>
            </a:endParaRPr>
          </a:p>
        </p:txBody>
      </p:sp>
      <p:sp>
        <p:nvSpPr>
          <p:cNvPr id="327" name="Google Shape;327;p54"/>
          <p:cNvSpPr txBox="1">
            <a:spLocks noGrp="1"/>
          </p:cNvSpPr>
          <p:nvPr>
            <p:ph type="body" idx="1"/>
          </p:nvPr>
        </p:nvSpPr>
        <p:spPr>
          <a:xfrm>
            <a:off x="316523" y="1121207"/>
            <a:ext cx="8382000" cy="4126761"/>
          </a:xfrm>
          <a:prstGeom prst="rect">
            <a:avLst/>
          </a:prstGeom>
          <a:noFill/>
          <a:ln>
            <a:noFill/>
          </a:ln>
        </p:spPr>
        <p:txBody>
          <a:bodyPr spcFirstLastPara="1" wrap="square" lIns="91425" tIns="45700" rIns="91425" bIns="45700" anchor="t" anchorCtr="0">
            <a:normAutofit fontScale="77500" lnSpcReduction="20000"/>
          </a:bodyPr>
          <a:lstStyle/>
          <a:p>
            <a:pPr marL="434340" lvl="0" indent="-434340" algn="l" rtl="0">
              <a:spcBef>
                <a:spcPts val="0"/>
              </a:spcBef>
              <a:spcAft>
                <a:spcPts val="0"/>
              </a:spcAft>
              <a:buSzPct val="100000"/>
              <a:buFont typeface="Noto Sans Symbols"/>
              <a:buChar char="❖"/>
            </a:pPr>
            <a:r>
              <a:rPr lang="en-US" sz="2400" b="1" dirty="0"/>
              <a:t>Reconsideration</a:t>
            </a:r>
            <a:r>
              <a:rPr lang="en-US" sz="2400" dirty="0"/>
              <a:t>– File reviewed by a different SSA representative. </a:t>
            </a:r>
            <a:endParaRPr dirty="0"/>
          </a:p>
          <a:p>
            <a:pPr marL="434340" lvl="0" indent="-434340" algn="l" rtl="0">
              <a:spcBef>
                <a:spcPts val="972"/>
              </a:spcBef>
              <a:spcAft>
                <a:spcPts val="0"/>
              </a:spcAft>
              <a:buSzPct val="100000"/>
              <a:buFont typeface="Noto Sans Symbols"/>
              <a:buChar char="❖"/>
            </a:pPr>
            <a:r>
              <a:rPr lang="en-US" sz="2400" b="1" dirty="0"/>
              <a:t>Hearing</a:t>
            </a:r>
            <a:r>
              <a:rPr lang="en-US" sz="2400" dirty="0"/>
              <a:t>– Before an Administrative Law Judge (ALJ)</a:t>
            </a:r>
            <a:endParaRPr dirty="0"/>
          </a:p>
          <a:p>
            <a:pPr marL="342900" lvl="0" indent="-342900" algn="l" rtl="0">
              <a:spcBef>
                <a:spcPts val="848"/>
              </a:spcBef>
              <a:spcAft>
                <a:spcPts val="0"/>
              </a:spcAft>
              <a:buSzPct val="100000"/>
              <a:buFont typeface="Arial"/>
              <a:buChar char="•"/>
            </a:pPr>
            <a:r>
              <a:rPr lang="en-US" sz="1600" dirty="0"/>
              <a:t>Look at all the evidence;</a:t>
            </a:r>
            <a:endParaRPr dirty="0"/>
          </a:p>
          <a:p>
            <a:pPr marL="342900" lvl="0" indent="-342900" algn="l" rtl="0">
              <a:spcBef>
                <a:spcPts val="848"/>
              </a:spcBef>
              <a:spcAft>
                <a:spcPts val="0"/>
              </a:spcAft>
              <a:buSzPct val="100000"/>
              <a:buFont typeface="Arial"/>
              <a:buChar char="•"/>
            </a:pPr>
            <a:r>
              <a:rPr lang="en-US" sz="1600" dirty="0"/>
              <a:t> Read through any briefs and legal arguments</a:t>
            </a:r>
            <a:endParaRPr dirty="0"/>
          </a:p>
          <a:p>
            <a:pPr marL="342900" lvl="0" indent="-342900" algn="l" rtl="0">
              <a:spcBef>
                <a:spcPts val="848"/>
              </a:spcBef>
              <a:spcAft>
                <a:spcPts val="0"/>
              </a:spcAft>
              <a:buSzPct val="100000"/>
              <a:buFont typeface="Arial"/>
              <a:buChar char="•"/>
            </a:pPr>
            <a:r>
              <a:rPr lang="en-US" sz="1600" dirty="0"/>
              <a:t> Listen to testimony and the arguments at hearing</a:t>
            </a:r>
            <a:endParaRPr dirty="0"/>
          </a:p>
          <a:p>
            <a:pPr marL="0" lvl="0" indent="0" algn="l" rtl="0">
              <a:spcBef>
                <a:spcPts val="832"/>
              </a:spcBef>
              <a:spcAft>
                <a:spcPts val="0"/>
              </a:spcAft>
              <a:buSzPct val="100000"/>
              <a:buNone/>
            </a:pPr>
            <a:r>
              <a:rPr lang="en-US" sz="1500" dirty="0"/>
              <a:t>While the claim cannot be awarded without medical evidence, the ALJ has  more discretion in deciding a case. Additionally, the ALJ must provide a multi-page Decision detailing the reasons for a favorable or unfavorable finding.</a:t>
            </a:r>
            <a:endParaRPr dirty="0"/>
          </a:p>
          <a:p>
            <a:pPr marL="434340" lvl="0" indent="-434340" algn="l" rtl="0">
              <a:spcBef>
                <a:spcPts val="972"/>
              </a:spcBef>
              <a:spcAft>
                <a:spcPts val="0"/>
              </a:spcAft>
              <a:buSzPct val="100000"/>
              <a:buFont typeface="Noto Sans Symbols"/>
              <a:buChar char="❖"/>
            </a:pPr>
            <a:r>
              <a:rPr lang="en-US" sz="2400" b="1" dirty="0"/>
              <a:t>Appeals Council</a:t>
            </a:r>
            <a:r>
              <a:rPr lang="en-US" sz="2400" dirty="0"/>
              <a:t>– Reviews a transcript and can uphold a decision or return to an ALJ</a:t>
            </a:r>
            <a:endParaRPr dirty="0"/>
          </a:p>
          <a:p>
            <a:pPr marL="434340" lvl="0" indent="-434340" algn="l" rtl="0">
              <a:spcBef>
                <a:spcPts val="972"/>
              </a:spcBef>
              <a:spcAft>
                <a:spcPts val="0"/>
              </a:spcAft>
              <a:buSzPct val="100000"/>
              <a:buFont typeface="Noto Sans Symbols"/>
              <a:buChar char="❖"/>
            </a:pPr>
            <a:r>
              <a:rPr lang="en-US" sz="2400" b="1" dirty="0"/>
              <a:t>Federal District Court</a:t>
            </a:r>
            <a:r>
              <a:rPr lang="en-US" sz="2400" dirty="0"/>
              <a:t>–</a:t>
            </a:r>
            <a:r>
              <a:rPr lang="en-US" sz="2400" b="1" dirty="0"/>
              <a:t> </a:t>
            </a:r>
            <a:r>
              <a:rPr lang="en-US" sz="2400" dirty="0"/>
              <a:t>Appeals are rarely pursued at this level because of the cost involved</a:t>
            </a:r>
            <a:endParaRPr dirty="0"/>
          </a:p>
          <a:p>
            <a:pPr marL="434340" lvl="0" indent="-316230" algn="l" rtl="0">
              <a:spcBef>
                <a:spcPts val="972"/>
              </a:spcBef>
              <a:spcAft>
                <a:spcPts val="0"/>
              </a:spcAft>
              <a:buSzPct val="100000"/>
              <a:buFont typeface="Noto Sans Symbols"/>
              <a:buNone/>
            </a:pPr>
            <a:endParaRPr sz="2400" b="1" dirty="0"/>
          </a:p>
          <a:p>
            <a:pPr marL="0" lvl="0" indent="0" algn="ctr" rtl="0">
              <a:spcBef>
                <a:spcPts val="972"/>
              </a:spcBef>
              <a:spcAft>
                <a:spcPts val="0"/>
              </a:spcAft>
              <a:buSzPct val="100000"/>
              <a:buNone/>
            </a:pPr>
            <a:r>
              <a:rPr lang="en-US" sz="2400" dirty="0"/>
              <a:t>*Additional information or evidence could be requested, submitted and considered at any level of appeal</a:t>
            </a:r>
            <a:endParaRPr sz="2400" b="1" dirty="0"/>
          </a:p>
        </p:txBody>
      </p:sp>
      <p:pic>
        <p:nvPicPr>
          <p:cNvPr id="2" name="Picture 1" descr="A close up of a logo&#10;&#10;Description automatically generated">
            <a:extLst>
              <a:ext uri="{FF2B5EF4-FFF2-40B4-BE49-F238E27FC236}">
                <a16:creationId xmlns:a16="http://schemas.microsoft.com/office/drawing/2014/main" id="{C3246F59-5962-A4F8-C89F-47B2E300DEAA}"/>
              </a:ext>
            </a:extLst>
          </p:cNvPr>
          <p:cNvPicPr>
            <a:picLocks noChangeAspect="1"/>
          </p:cNvPicPr>
          <p:nvPr/>
        </p:nvPicPr>
        <p:blipFill>
          <a:blip r:embed="rId3"/>
          <a:stretch>
            <a:fillRect/>
          </a:stretch>
        </p:blipFill>
        <p:spPr>
          <a:xfrm>
            <a:off x="6828973" y="307066"/>
            <a:ext cx="1869550" cy="563318"/>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55"/>
          <p:cNvSpPr txBox="1">
            <a:spLocks noGrp="1"/>
          </p:cNvSpPr>
          <p:nvPr>
            <p:ph type="title"/>
          </p:nvPr>
        </p:nvSpPr>
        <p:spPr>
          <a:xfrm>
            <a:off x="1562078" y="143193"/>
            <a:ext cx="5575300" cy="9525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4473"/>
              </a:buClr>
              <a:buSzPts val="3200"/>
              <a:buFont typeface="Arial"/>
              <a:buNone/>
            </a:pPr>
            <a:r>
              <a:rPr lang="en-US" dirty="0">
                <a:latin typeface="+mj-lt"/>
              </a:rPr>
              <a:t>RESOURCES</a:t>
            </a:r>
            <a:endParaRPr dirty="0">
              <a:latin typeface="+mj-lt"/>
            </a:endParaRPr>
          </a:p>
        </p:txBody>
      </p:sp>
      <p:sp>
        <p:nvSpPr>
          <p:cNvPr id="333" name="Google Shape;333;p55"/>
          <p:cNvSpPr txBox="1">
            <a:spLocks noGrp="1"/>
          </p:cNvSpPr>
          <p:nvPr>
            <p:ph type="body" idx="1"/>
          </p:nvPr>
        </p:nvSpPr>
        <p:spPr>
          <a:xfrm>
            <a:off x="310104" y="760461"/>
            <a:ext cx="8079248" cy="4025635"/>
          </a:xfrm>
          <a:prstGeom prst="rect">
            <a:avLst/>
          </a:prstGeom>
          <a:noFill/>
          <a:ln>
            <a:noFill/>
          </a:ln>
        </p:spPr>
        <p:txBody>
          <a:bodyPr spcFirstLastPara="1" wrap="square" lIns="91425" tIns="45700" rIns="91425" bIns="45700" anchor="t" anchorCtr="0">
            <a:normAutofit fontScale="92500"/>
          </a:bodyPr>
          <a:lstStyle/>
          <a:p>
            <a:pPr marL="342900" lvl="0" indent="-342900" algn="l" rtl="0">
              <a:spcBef>
                <a:spcPts val="0"/>
              </a:spcBef>
              <a:spcAft>
                <a:spcPts val="0"/>
              </a:spcAft>
              <a:buSzPct val="100000"/>
              <a:buNone/>
            </a:pPr>
            <a:endParaRPr dirty="0">
              <a:solidFill>
                <a:srgbClr val="000000"/>
              </a:solidFill>
            </a:endParaRPr>
          </a:p>
          <a:p>
            <a:pPr marL="342900" lvl="0" indent="-342900" algn="l" rtl="0">
              <a:spcBef>
                <a:spcPts val="0"/>
              </a:spcBef>
              <a:spcAft>
                <a:spcPts val="0"/>
              </a:spcAft>
              <a:buSzPct val="100000"/>
              <a:buNone/>
            </a:pPr>
            <a:r>
              <a:rPr lang="en-US" dirty="0">
                <a:solidFill>
                  <a:srgbClr val="000000"/>
                </a:solidFill>
              </a:rPr>
              <a:t>Social Security Website:</a:t>
            </a:r>
            <a:endParaRPr dirty="0"/>
          </a:p>
          <a:p>
            <a:pPr marL="342900" lvl="0" indent="-342900" algn="l" rtl="0">
              <a:spcBef>
                <a:spcPts val="0"/>
              </a:spcBef>
              <a:spcAft>
                <a:spcPts val="0"/>
              </a:spcAft>
              <a:buSzPct val="100000"/>
              <a:buNone/>
            </a:pPr>
            <a:r>
              <a:rPr lang="en-US" u="sng" dirty="0">
                <a:solidFill>
                  <a:schemeClr val="hlink"/>
                </a:solidFill>
                <a:hlinkClick r:id="rId3"/>
              </a:rPr>
              <a:t>https://www.socialsecurity.gov/disability/</a:t>
            </a:r>
            <a:endParaRPr dirty="0"/>
          </a:p>
          <a:p>
            <a:pPr marL="342900" lvl="0" indent="-342900" algn="l" rtl="0">
              <a:spcBef>
                <a:spcPts val="0"/>
              </a:spcBef>
              <a:spcAft>
                <a:spcPts val="0"/>
              </a:spcAft>
              <a:buSzPct val="100000"/>
              <a:buNone/>
            </a:pPr>
            <a:endParaRPr u="sng" dirty="0">
              <a:solidFill>
                <a:schemeClr val="hlink"/>
              </a:solidFill>
              <a:hlinkClick r:id="rId4"/>
            </a:endParaRPr>
          </a:p>
          <a:p>
            <a:pPr marL="0" lvl="0" indent="0" algn="l" rtl="0">
              <a:spcBef>
                <a:spcPts val="518"/>
              </a:spcBef>
              <a:spcAft>
                <a:spcPts val="0"/>
              </a:spcAft>
              <a:buSzPct val="100000"/>
              <a:buNone/>
            </a:pPr>
            <a:r>
              <a:rPr lang="en-US" dirty="0" err="1"/>
              <a:t>Easterseals</a:t>
            </a:r>
            <a:r>
              <a:rPr lang="en-US" dirty="0"/>
              <a:t> Nebraska:</a:t>
            </a:r>
            <a:endParaRPr i="1" dirty="0"/>
          </a:p>
          <a:p>
            <a:pPr marL="0" lvl="0" indent="0" algn="l" rtl="0">
              <a:spcBef>
                <a:spcPts val="518"/>
              </a:spcBef>
              <a:spcAft>
                <a:spcPts val="0"/>
              </a:spcAft>
              <a:buSzPct val="100000"/>
              <a:buNone/>
            </a:pPr>
            <a:r>
              <a:rPr lang="en-US" u="sng" dirty="0">
                <a:solidFill>
                  <a:schemeClr val="hlink"/>
                </a:solidFill>
                <a:hlinkClick r:id="rId5"/>
              </a:rPr>
              <a:t>www.easterseals.com/ne/</a:t>
            </a:r>
            <a:r>
              <a:rPr lang="en-US" dirty="0"/>
              <a:t> </a:t>
            </a:r>
            <a:endParaRPr dirty="0"/>
          </a:p>
          <a:p>
            <a:pPr marL="0" lvl="0" indent="0" algn="l" rtl="0">
              <a:spcBef>
                <a:spcPts val="518"/>
              </a:spcBef>
              <a:spcAft>
                <a:spcPts val="0"/>
              </a:spcAft>
              <a:buSzPct val="100000"/>
              <a:buNone/>
            </a:pPr>
            <a:endParaRPr dirty="0"/>
          </a:p>
          <a:p>
            <a:pPr marL="0" lvl="0" indent="0" algn="l" rtl="0">
              <a:spcBef>
                <a:spcPts val="518"/>
              </a:spcBef>
              <a:spcAft>
                <a:spcPts val="0"/>
              </a:spcAft>
              <a:buSzPct val="100000"/>
              <a:buNone/>
            </a:pPr>
            <a:r>
              <a:rPr lang="en-US" dirty="0"/>
              <a:t>Social Security Blue Book:</a:t>
            </a:r>
            <a:endParaRPr dirty="0"/>
          </a:p>
          <a:p>
            <a:pPr marL="0" lvl="0" indent="0" algn="l" rtl="0">
              <a:spcBef>
                <a:spcPts val="518"/>
              </a:spcBef>
              <a:spcAft>
                <a:spcPts val="0"/>
              </a:spcAft>
              <a:buSzPct val="100000"/>
              <a:buNone/>
            </a:pPr>
            <a:r>
              <a:rPr lang="en-US" u="sng" dirty="0">
                <a:solidFill>
                  <a:schemeClr val="hlink"/>
                </a:solidFill>
                <a:hlinkClick r:id="rId6"/>
              </a:rPr>
              <a:t>https://www.ssa.gov/disability/professionals/bluebook/</a:t>
            </a:r>
            <a:r>
              <a:rPr lang="en-US" dirty="0"/>
              <a:t>  </a:t>
            </a:r>
            <a:endParaRPr dirty="0"/>
          </a:p>
          <a:p>
            <a:pPr marL="0" lvl="0" indent="0" algn="l" rtl="0">
              <a:spcBef>
                <a:spcPts val="518"/>
              </a:spcBef>
              <a:spcAft>
                <a:spcPts val="0"/>
              </a:spcAft>
              <a:buSzPct val="100000"/>
              <a:buNone/>
            </a:pPr>
            <a:endParaRPr dirty="0"/>
          </a:p>
        </p:txBody>
      </p:sp>
      <p:pic>
        <p:nvPicPr>
          <p:cNvPr id="2" name="Picture 1" descr="A close up of a logo&#10;&#10;Description automatically generated">
            <a:extLst>
              <a:ext uri="{FF2B5EF4-FFF2-40B4-BE49-F238E27FC236}">
                <a16:creationId xmlns:a16="http://schemas.microsoft.com/office/drawing/2014/main" id="{075B289C-73C7-AA2F-DA82-D85FC53916C5}"/>
              </a:ext>
            </a:extLst>
          </p:cNvPr>
          <p:cNvPicPr>
            <a:picLocks noChangeAspect="1"/>
          </p:cNvPicPr>
          <p:nvPr/>
        </p:nvPicPr>
        <p:blipFill>
          <a:blip r:embed="rId7"/>
          <a:stretch>
            <a:fillRect/>
          </a:stretch>
        </p:blipFill>
        <p:spPr>
          <a:xfrm>
            <a:off x="139724" y="5051643"/>
            <a:ext cx="1869550" cy="563318"/>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57"/>
          <p:cNvSpPr txBox="1">
            <a:spLocks noGrp="1"/>
          </p:cNvSpPr>
          <p:nvPr>
            <p:ph type="title"/>
          </p:nvPr>
        </p:nvSpPr>
        <p:spPr>
          <a:xfrm>
            <a:off x="360380" y="228865"/>
            <a:ext cx="8121883" cy="952500"/>
          </a:xfrm>
          <a:prstGeom prst="rect">
            <a:avLst/>
          </a:prstGeom>
          <a:noFill/>
          <a:ln>
            <a:noFill/>
          </a:ln>
        </p:spPr>
        <p:txBody>
          <a:bodyPr spcFirstLastPara="1" wrap="square" lIns="91425" tIns="45700" rIns="91425" bIns="45700" anchor="ctr" anchorCtr="0">
            <a:normAutofit/>
          </a:bodyPr>
          <a:lstStyle/>
          <a:p>
            <a:pPr marL="0" lvl="0" indent="0" rtl="0">
              <a:spcBef>
                <a:spcPts val="0"/>
              </a:spcBef>
              <a:spcAft>
                <a:spcPts val="0"/>
              </a:spcAft>
              <a:buClr>
                <a:srgbClr val="004473"/>
              </a:buClr>
              <a:buSzPct val="100000"/>
              <a:buFont typeface="Arial"/>
              <a:buNone/>
            </a:pPr>
            <a:r>
              <a:rPr lang="en-US" dirty="0">
                <a:latin typeface="+mj-lt"/>
              </a:rPr>
              <a:t>QUESTIONS</a:t>
            </a:r>
            <a:r>
              <a:rPr lang="en-US" dirty="0"/>
              <a:t> OR FOR ASSISTANCE</a:t>
            </a:r>
            <a:endParaRPr dirty="0"/>
          </a:p>
        </p:txBody>
      </p:sp>
      <p:sp>
        <p:nvSpPr>
          <p:cNvPr id="350" name="Google Shape;350;p57"/>
          <p:cNvSpPr txBox="1">
            <a:spLocks noGrp="1"/>
          </p:cNvSpPr>
          <p:nvPr>
            <p:ph type="body" idx="1"/>
          </p:nvPr>
        </p:nvSpPr>
        <p:spPr>
          <a:xfrm>
            <a:off x="135134" y="1237422"/>
            <a:ext cx="8572373" cy="3240156"/>
          </a:xfrm>
          <a:prstGeom prst="rect">
            <a:avLst/>
          </a:prstGeom>
          <a:noFill/>
          <a:ln>
            <a:noFill/>
          </a:ln>
        </p:spPr>
        <p:txBody>
          <a:bodyPr spcFirstLastPara="1" wrap="square" lIns="91425" tIns="45700" rIns="91425" bIns="45700" anchor="t" anchorCtr="0">
            <a:normAutofit fontScale="62500" lnSpcReduction="20000"/>
          </a:bodyPr>
          <a:lstStyle/>
          <a:p>
            <a:pPr marL="0" lvl="0" indent="0" algn="ctr" rtl="0">
              <a:spcBef>
                <a:spcPts val="0"/>
              </a:spcBef>
              <a:spcAft>
                <a:spcPts val="0"/>
              </a:spcAft>
              <a:buSzPct val="100000"/>
              <a:buNone/>
            </a:pPr>
            <a:r>
              <a:rPr lang="en-US" b="1" dirty="0"/>
              <a:t>Shawn Newill:</a:t>
            </a:r>
            <a:endParaRPr dirty="0"/>
          </a:p>
          <a:p>
            <a:pPr marL="0" lvl="0" indent="0" algn="ctr" rtl="0">
              <a:spcBef>
                <a:spcPts val="1044"/>
              </a:spcBef>
              <a:spcAft>
                <a:spcPts val="0"/>
              </a:spcAft>
              <a:buSzPct val="100000"/>
              <a:buNone/>
            </a:pPr>
            <a:r>
              <a:rPr lang="en-US" sz="2400" dirty="0"/>
              <a:t>402-462-3031 x 115</a:t>
            </a:r>
            <a:endParaRPr dirty="0"/>
          </a:p>
          <a:p>
            <a:pPr marL="0" lvl="0" indent="0" algn="ctr" rtl="0">
              <a:spcBef>
                <a:spcPts val="1044"/>
              </a:spcBef>
              <a:spcAft>
                <a:spcPts val="0"/>
              </a:spcAft>
              <a:buSzPct val="100000"/>
              <a:buNone/>
            </a:pPr>
            <a:r>
              <a:rPr lang="en-US" sz="2400" dirty="0"/>
              <a:t>1-800-471-6425 x 115</a:t>
            </a:r>
            <a:endParaRPr dirty="0"/>
          </a:p>
          <a:p>
            <a:pPr marL="0" lvl="0" indent="0" algn="ctr" rtl="0">
              <a:spcBef>
                <a:spcPts val="1044"/>
              </a:spcBef>
              <a:spcAft>
                <a:spcPts val="0"/>
              </a:spcAft>
              <a:buSzPct val="100000"/>
              <a:buNone/>
            </a:pPr>
            <a:r>
              <a:rPr lang="en-US" sz="2400" u="sng" dirty="0">
                <a:solidFill>
                  <a:schemeClr val="hlink"/>
                </a:solidFill>
                <a:hlinkClick r:id="rId4"/>
              </a:rPr>
              <a:t>snewill@ne.easterseals.com</a:t>
            </a:r>
            <a:endParaRPr lang="en-US" sz="2400" u="sng" dirty="0">
              <a:solidFill>
                <a:schemeClr val="hlink"/>
              </a:solidFill>
            </a:endParaRPr>
          </a:p>
          <a:p>
            <a:pPr marL="0" lvl="0" indent="0" algn="ctr" rtl="0">
              <a:spcBef>
                <a:spcPts val="1044"/>
              </a:spcBef>
              <a:spcAft>
                <a:spcPts val="0"/>
              </a:spcAft>
              <a:buSzPct val="100000"/>
              <a:buNone/>
            </a:pPr>
            <a:r>
              <a:rPr lang="en-US" sz="2400" dirty="0" err="1"/>
              <a:t>www.easterseals.com</a:t>
            </a:r>
            <a:r>
              <a:rPr lang="en-US" sz="2400" dirty="0"/>
              <a:t>/ne/</a:t>
            </a:r>
          </a:p>
          <a:p>
            <a:pPr marL="0" lvl="0" indent="0" algn="ctr" rtl="0">
              <a:spcBef>
                <a:spcPts val="1044"/>
              </a:spcBef>
              <a:spcAft>
                <a:spcPts val="0"/>
              </a:spcAft>
              <a:buSzPct val="100000"/>
              <a:buNone/>
            </a:pPr>
            <a:endParaRPr lang="en-US" sz="2400" dirty="0"/>
          </a:p>
          <a:p>
            <a:pPr marL="0" lvl="0" indent="0" algn="ctr" rtl="0">
              <a:spcBef>
                <a:spcPts val="1044"/>
              </a:spcBef>
              <a:spcAft>
                <a:spcPts val="0"/>
              </a:spcAft>
              <a:buSzPct val="100000"/>
              <a:buNone/>
            </a:pPr>
            <a:endParaRPr sz="2400" dirty="0"/>
          </a:p>
          <a:p>
            <a:pPr marL="0" lvl="0" indent="0" algn="l" rtl="0">
              <a:spcBef>
                <a:spcPts val="1044"/>
              </a:spcBef>
              <a:spcAft>
                <a:spcPts val="0"/>
              </a:spcAft>
              <a:buSzPct val="100000"/>
              <a:buNone/>
            </a:pPr>
            <a:endParaRPr sz="2400" dirty="0"/>
          </a:p>
          <a:p>
            <a:pPr marL="0" lvl="0" indent="0" algn="ctr" rtl="0">
              <a:spcBef>
                <a:spcPts val="1488"/>
              </a:spcBef>
              <a:spcAft>
                <a:spcPts val="0"/>
              </a:spcAft>
              <a:buSzPct val="100000"/>
              <a:buNone/>
            </a:pPr>
            <a:r>
              <a:rPr lang="en-US" sz="4800" b="1" dirty="0">
                <a:solidFill>
                  <a:srgbClr val="DB5F00"/>
                </a:solidFill>
              </a:rPr>
              <a:t>Thanks for Attending</a:t>
            </a:r>
            <a:endParaRPr dirty="0"/>
          </a:p>
          <a:p>
            <a:pPr marL="0" lvl="0" indent="0" algn="l" rtl="0">
              <a:spcBef>
                <a:spcPts val="1044"/>
              </a:spcBef>
              <a:spcAft>
                <a:spcPts val="0"/>
              </a:spcAft>
              <a:buSzPct val="100000"/>
              <a:buNone/>
            </a:pPr>
            <a:endParaRPr sz="2400" dirty="0"/>
          </a:p>
          <a:p>
            <a:pPr marL="0" lvl="1" indent="0" algn="l" rtl="0">
              <a:spcBef>
                <a:spcPts val="1044"/>
              </a:spcBef>
              <a:spcAft>
                <a:spcPts val="0"/>
              </a:spcAft>
              <a:buSzPct val="100000"/>
              <a:buNone/>
            </a:pPr>
            <a:endParaRPr dirty="0"/>
          </a:p>
        </p:txBody>
      </p:sp>
      <p:pic>
        <p:nvPicPr>
          <p:cNvPr id="2" name="Picture 1" descr="A close up of a logo&#10;&#10;Description automatically generated">
            <a:extLst>
              <a:ext uri="{FF2B5EF4-FFF2-40B4-BE49-F238E27FC236}">
                <a16:creationId xmlns:a16="http://schemas.microsoft.com/office/drawing/2014/main" id="{D21545FD-CFAF-E9F6-E4D2-CC5743EFD226}"/>
              </a:ext>
            </a:extLst>
          </p:cNvPr>
          <p:cNvPicPr>
            <a:picLocks noChangeAspect="1"/>
          </p:cNvPicPr>
          <p:nvPr/>
        </p:nvPicPr>
        <p:blipFill>
          <a:blip r:embed="rId5"/>
          <a:stretch>
            <a:fillRect/>
          </a:stretch>
        </p:blipFill>
        <p:spPr>
          <a:xfrm>
            <a:off x="248008" y="4922817"/>
            <a:ext cx="1869550" cy="563318"/>
          </a:xfrm>
          <a:prstGeom prst="rect">
            <a:avLst/>
          </a:prstGeom>
        </p:spPr>
      </p:pic>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6"/>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Default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4742bdd-914d-4524-a8eb-566b174a4291" xsi:nil="true"/>
    <lcf76f155ced4ddcb4097134ff3c332f xmlns="4a3599dc-ac3c-43be-ac04-75ee4cd29681">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6D16CA6EFE947448F4BE21A64E2DFA6" ma:contentTypeVersion="15" ma:contentTypeDescription="Create a new document." ma:contentTypeScope="" ma:versionID="0e6327468288f409a5e4031ed94629d4">
  <xsd:schema xmlns:xsd="http://www.w3.org/2001/XMLSchema" xmlns:xs="http://www.w3.org/2001/XMLSchema" xmlns:p="http://schemas.microsoft.com/office/2006/metadata/properties" xmlns:ns2="4a3599dc-ac3c-43be-ac04-75ee4cd29681" xmlns:ns3="14742bdd-914d-4524-a8eb-566b174a4291" targetNamespace="http://schemas.microsoft.com/office/2006/metadata/properties" ma:root="true" ma:fieldsID="1e57acc6099dde17d80b49f19c9136f1" ns2:_="" ns3:_="">
    <xsd:import namespace="4a3599dc-ac3c-43be-ac04-75ee4cd29681"/>
    <xsd:import namespace="14742bdd-914d-4524-a8eb-566b174a429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3599dc-ac3c-43be-ac04-75ee4cd2968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7fa96fb-b0ee-4967-af60-c778f60915c5"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4742bdd-914d-4524-a8eb-566b174a4291"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506279fe-ecc2-4529-880f-0a9a16949ae7}" ma:internalName="TaxCatchAll" ma:showField="CatchAllData" ma:web="14742bdd-914d-4524-a8eb-566b174a42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5"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90C5D54-E835-4980-9D7C-0585525FFB48}">
  <ds:schemaRefs>
    <ds:schemaRef ds:uri="http://schemas.microsoft.com/office/2006/metadata/properties"/>
    <ds:schemaRef ds:uri="http://schemas.microsoft.com/office/infopath/2007/PartnerControls"/>
    <ds:schemaRef ds:uri="14742bdd-914d-4524-a8eb-566b174a4291"/>
    <ds:schemaRef ds:uri="4a3599dc-ac3c-43be-ac04-75ee4cd29681"/>
  </ds:schemaRefs>
</ds:datastoreItem>
</file>

<file path=customXml/itemProps2.xml><?xml version="1.0" encoding="utf-8"?>
<ds:datastoreItem xmlns:ds="http://schemas.openxmlformats.org/officeDocument/2006/customXml" ds:itemID="{296C2338-DE77-4AE0-9962-419D82291434}">
  <ds:schemaRefs>
    <ds:schemaRef ds:uri="http://schemas.microsoft.com/sharepoint/v3/contenttype/forms"/>
  </ds:schemaRefs>
</ds:datastoreItem>
</file>

<file path=customXml/itemProps3.xml><?xml version="1.0" encoding="utf-8"?>
<ds:datastoreItem xmlns:ds="http://schemas.openxmlformats.org/officeDocument/2006/customXml" ds:itemID="{7F9788C4-96FC-46C9-8FE4-85204B85C1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a3599dc-ac3c-43be-ac04-75ee4cd29681"/>
    <ds:schemaRef ds:uri="14742bdd-914d-4524-a8eb-566b174a42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222</TotalTime>
  <Words>1830</Words>
  <Application>Microsoft Office PowerPoint</Application>
  <PresentationFormat>On-screen Show (16:10)</PresentationFormat>
  <Paragraphs>203</Paragraphs>
  <Slides>26</Slides>
  <Notes>26</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26</vt:i4>
      </vt:variant>
    </vt:vector>
  </HeadingPairs>
  <TitlesOfParts>
    <vt:vector size="34" baseType="lpstr">
      <vt:lpstr>Calibri</vt:lpstr>
      <vt:lpstr>NTR</vt:lpstr>
      <vt:lpstr>Noto Sans Symbols</vt:lpstr>
      <vt:lpstr>Roboto</vt:lpstr>
      <vt:lpstr>Arial</vt:lpstr>
      <vt:lpstr>Default Theme</vt:lpstr>
      <vt:lpstr>1_Default Theme</vt:lpstr>
      <vt:lpstr>2_Default Theme</vt:lpstr>
      <vt:lpstr>Applying for Social Security  Disability Benefits</vt:lpstr>
      <vt:lpstr>SSA DEFINITION OF DISABILITY - CHILD</vt:lpstr>
      <vt:lpstr>SSA DEFINITION OF DISABILITY CHILD-CONTINUED </vt:lpstr>
      <vt:lpstr>SSA DEFINITION OF  DISABILITY - ADULT</vt:lpstr>
      <vt:lpstr>SOCIAL SECURITY  DISABILITY PROGRAMS</vt:lpstr>
      <vt:lpstr>ABLE ACCOUNTS</vt:lpstr>
      <vt:lpstr>THE PROCESS OF APPLYING FOR DISABILITY BENEFITS </vt:lpstr>
      <vt:lpstr>THE PROCESS</vt:lpstr>
      <vt:lpstr>SSA &amp; DDS - COLLABORATIVE EFFORTS </vt:lpstr>
      <vt:lpstr>SOCIAL SECURITY ADMINISTRATION (SSA)  NON-MEDICAL DETERMINATION </vt:lpstr>
      <vt:lpstr>AFTER AN APPLICATION IS FILED…</vt:lpstr>
      <vt:lpstr>NON-MEDICAL ELIGIBILITY REQUIREMENTS</vt:lpstr>
      <vt:lpstr>SSA APPLICATION INTERVIEW</vt:lpstr>
      <vt:lpstr>DISABILITY DETERMINATION SERVICES (DDS)  MEDICAL DETERMINATION </vt:lpstr>
      <vt:lpstr>DDS MEDICAL REVIEW </vt:lpstr>
      <vt:lpstr>HOW A MEDICAL DECISION IS MADE BY DDS</vt:lpstr>
      <vt:lpstr>FUNCTION REPORTS</vt:lpstr>
      <vt:lpstr>THE ADULT FUNCTION REPORT</vt:lpstr>
      <vt:lpstr>THE 3RD PARTY- FUNCTION REPORT</vt:lpstr>
      <vt:lpstr>APPEAL PROCESS- IF  THE APPLICATION FOR  BENEFITS IS DENIED</vt:lpstr>
      <vt:lpstr>COMMON REASONS FOR   A DENIAL </vt:lpstr>
      <vt:lpstr>APPEALING A DENIAL DECISION</vt:lpstr>
      <vt:lpstr>ROLE OF A REPRESENTATIVE</vt:lpstr>
      <vt:lpstr>SEQUENCE OF APPEALS</vt:lpstr>
      <vt:lpstr>RESOURCES</vt:lpstr>
      <vt:lpstr>QUESTIONS OR FOR ASSISTANCE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Applying for Social Security  Disability Benefits</dc:title>
  <cp:lastModifiedBy>Charlie Lewis</cp:lastModifiedBy>
  <cp:revision>2</cp:revision>
  <dcterms:modified xsi:type="dcterms:W3CDTF">2026-06-15T21:51:03Z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0x01010066D16CA6EFE947448F4BE21A64E2DFA6</vt:lpwstr>
  </property>
  <property fmtid="{D5CDD505-2E9C-101B-9397-08002B2CF9AE}" pid="3" name="ArticulateGUID">
    <vt:lpwstr>0214142D-9D6B-4350-BAB2-D397AE134838</vt:lpwstr>
  </property>
  <property fmtid="{D5CDD505-2E9C-101B-9397-08002B2CF9AE}" pid="4" name="ArticulatePath">
    <vt:lpwstr>https://uofnebraska.sharepoint.com/sites/UNL-CCFL/Answers4Families/Transition/Video Series2024/transition-videos/video-transition/Accessing Adult Developmental Disabilities/2025 Applying for SS Benefits</vt:lpwstr>
  </property>
  <property fmtid="{D5CDD505-2E9C-101B-9397-08002B2CF9AE}" pid="5" name="MediaServiceImageTags">
    <vt:lpwstr/>
  </property>
</Properties>
</file>