
<file path=[Content_Types].xml><?xml version="1.0" encoding="utf-8"?>
<Types xmlns="http://schemas.openxmlformats.org/package/2006/content-types">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ustomXml" Target="../customXml/item2.xml"/><Relationship Id="rId21" Type="http://schemas.openxmlformats.org/officeDocument/2006/relationships/slide" Target="slides/slide16.xml"/><Relationship Id="rId3"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ustomXml" Target="../customXml/item1.xml"/><Relationship Id="rId20" Type="http://schemas.openxmlformats.org/officeDocument/2006/relationships/slide" Target="slides/slide15.xml"/><Relationship Id="rId2" Type="http://schemas.openxmlformats.org/officeDocument/2006/relationships/viewProps" Target="viewProps.xml"/><Relationship Id="rId16" Type="http://schemas.openxmlformats.org/officeDocument/2006/relationships/slide" Target="slides/slide11.xml"/><Relationship Id="rId24" Type="http://schemas.openxmlformats.org/officeDocument/2006/relationships/slide" Target="slides/slide19.xml"/><Relationship Id="rId1" Type="http://schemas.openxmlformats.org/officeDocument/2006/relationships/theme" Target="theme/theme2.xml"/><Relationship Id="rId6" Type="http://schemas.openxmlformats.org/officeDocument/2006/relationships/slide" Target="slides/slide1.xml"/><Relationship Id="rId11" Type="http://schemas.openxmlformats.org/officeDocument/2006/relationships/slide" Target="slides/slide6.xml"/><Relationship Id="rId23" Type="http://schemas.openxmlformats.org/officeDocument/2006/relationships/slide" Target="slides/slide18.xml"/><Relationship Id="rId5" Type="http://schemas.openxmlformats.org/officeDocument/2006/relationships/notesMaster" Target="notesMasters/notes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2803917ad2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2803917ad2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2803917ad2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2803917ad2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358ec1161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358ec1161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Knowledge</a:t>
            </a:r>
            <a:r>
              <a:rPr lang="en"/>
              <a:t> is power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3c52bf3d1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3c52bf3d1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3c52bf3d1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3c52bf3d1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c52bf3d10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c52bf3d1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3c52bf3d10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3c52bf3d10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3c52bf3d10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3c52bf3d1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3c52bf3d10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3c52bf3d1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3c52bf3d10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3c52bf3d10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3c52bf3d10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3c52bf3d10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3c52bf3d10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3c52bf3d10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3c52bf3d10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3c52bf3d10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3c52bf3d1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3c52bf3d1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3c52bf3d10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3c52bf3d10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2803917ad2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2803917ad2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3c52bf3d10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3c52bf3d10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2803917ad2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2803917ad2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311708" y="1743050"/>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p2"/>
          <p:cNvSpPr txBox="1"/>
          <p:nvPr>
            <p:ph idx="1" type="subTitle"/>
          </p:nvPr>
        </p:nvSpPr>
        <p:spPr>
          <a:xfrm>
            <a:off x="218750" y="3930350"/>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 name="Google Shape;17;p2"/>
          <p:cNvSpPr/>
          <p:nvPr/>
        </p:nvSpPr>
        <p:spPr>
          <a:xfrm>
            <a:off x="0" y="4928450"/>
            <a:ext cx="9144000" cy="2151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 name="Google Shape;18;p2"/>
          <p:cNvSpPr/>
          <p:nvPr/>
        </p:nvSpPr>
        <p:spPr>
          <a:xfrm>
            <a:off x="0" y="4773350"/>
            <a:ext cx="9144000" cy="104700"/>
          </a:xfrm>
          <a:prstGeom prst="rect">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 name="Google Shape;19;p2"/>
          <p:cNvPicPr preferRelativeResize="0"/>
          <p:nvPr/>
        </p:nvPicPr>
        <p:blipFill rotWithShape="1">
          <a:blip r:embed="rId2">
            <a:alphaModFix/>
          </a:blip>
          <a:srcRect b="0" l="-22639" r="0" t="-25518"/>
          <a:stretch/>
        </p:blipFill>
        <p:spPr>
          <a:xfrm>
            <a:off x="7905750" y="3971925"/>
            <a:ext cx="1238250" cy="1171575"/>
          </a:xfrm>
          <a:prstGeom prst="rect">
            <a:avLst/>
          </a:prstGeom>
          <a:noFill/>
          <a:ln>
            <a:noFill/>
          </a:ln>
        </p:spPr>
      </p:pic>
      <p:pic>
        <p:nvPicPr>
          <p:cNvPr id="20" name="Google Shape;20;p2"/>
          <p:cNvPicPr preferRelativeResize="0"/>
          <p:nvPr/>
        </p:nvPicPr>
        <p:blipFill>
          <a:blip r:embed="rId3">
            <a:alphaModFix/>
          </a:blip>
          <a:stretch>
            <a:fillRect/>
          </a:stretch>
        </p:blipFill>
        <p:spPr>
          <a:xfrm>
            <a:off x="0" y="4174125"/>
            <a:ext cx="1238250" cy="969375"/>
          </a:xfrm>
          <a:prstGeom prst="rect">
            <a:avLst/>
          </a:prstGeom>
          <a:noFill/>
          <a:ln>
            <a:noFill/>
          </a:ln>
        </p:spPr>
      </p:pic>
      <p:pic>
        <p:nvPicPr>
          <p:cNvPr id="21" name="Google Shape;21;p2"/>
          <p:cNvPicPr preferRelativeResize="0"/>
          <p:nvPr/>
        </p:nvPicPr>
        <p:blipFill>
          <a:blip r:embed="rId4">
            <a:alphaModFix/>
          </a:blip>
          <a:stretch>
            <a:fillRect/>
          </a:stretch>
        </p:blipFill>
        <p:spPr>
          <a:xfrm>
            <a:off x="2120213" y="169525"/>
            <a:ext cx="4717675" cy="26591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 name="Shape 22"/>
        <p:cNvGrpSpPr/>
        <p:nvPr/>
      </p:nvGrpSpPr>
      <p:grpSpPr>
        <a:xfrm>
          <a:off x="0" y="0"/>
          <a:ext cx="0" cy="0"/>
          <a:chOff x="0" y="0"/>
          <a:chExt cx="0" cy="0"/>
        </a:xfrm>
      </p:grpSpPr>
      <p:sp>
        <p:nvSpPr>
          <p:cNvPr id="23" name="Google Shape;23;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5" name="Google Shape;25;p3"/>
          <p:cNvSpPr/>
          <p:nvPr/>
        </p:nvSpPr>
        <p:spPr>
          <a:xfrm>
            <a:off x="0" y="4928450"/>
            <a:ext cx="9144000" cy="2151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 name="Google Shape;26;p3"/>
          <p:cNvSpPr/>
          <p:nvPr/>
        </p:nvSpPr>
        <p:spPr>
          <a:xfrm>
            <a:off x="0" y="4773350"/>
            <a:ext cx="9144000" cy="104700"/>
          </a:xfrm>
          <a:prstGeom prst="rect">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7" name="Google Shape;27;p3"/>
          <p:cNvPicPr preferRelativeResize="0"/>
          <p:nvPr/>
        </p:nvPicPr>
        <p:blipFill rotWithShape="1">
          <a:blip r:embed="rId2">
            <a:alphaModFix/>
          </a:blip>
          <a:srcRect b="0" l="-22639" r="0" t="-25518"/>
          <a:stretch/>
        </p:blipFill>
        <p:spPr>
          <a:xfrm>
            <a:off x="7905750" y="3971925"/>
            <a:ext cx="1238250" cy="1171575"/>
          </a:xfrm>
          <a:prstGeom prst="rect">
            <a:avLst/>
          </a:prstGeom>
          <a:noFill/>
          <a:ln>
            <a:noFill/>
          </a:ln>
        </p:spPr>
      </p:pic>
      <p:pic>
        <p:nvPicPr>
          <p:cNvPr id="28" name="Google Shape;28;p3"/>
          <p:cNvPicPr preferRelativeResize="0"/>
          <p:nvPr/>
        </p:nvPicPr>
        <p:blipFill>
          <a:blip r:embed="rId3">
            <a:alphaModFix/>
          </a:blip>
          <a:stretch>
            <a:fillRect/>
          </a:stretch>
        </p:blipFill>
        <p:spPr>
          <a:xfrm>
            <a:off x="0" y="4174125"/>
            <a:ext cx="1238250" cy="969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 name="Shape 29"/>
        <p:cNvGrpSpPr/>
        <p:nvPr/>
      </p:nvGrpSpPr>
      <p:grpSpPr>
        <a:xfrm>
          <a:off x="0" y="0"/>
          <a:ext cx="0" cy="0"/>
          <a:chOff x="0" y="0"/>
          <a:chExt cx="0" cy="0"/>
        </a:xfrm>
      </p:grpSpPr>
      <p:sp>
        <p:nvSpPr>
          <p:cNvPr id="30" name="Google Shape;3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2" name="Google Shape;3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3" name="Shape 33"/>
        <p:cNvGrpSpPr/>
        <p:nvPr/>
      </p:nvGrpSpPr>
      <p:grpSpPr>
        <a:xfrm>
          <a:off x="0" y="0"/>
          <a:ext cx="0" cy="0"/>
          <a:chOff x="0" y="0"/>
          <a:chExt cx="0" cy="0"/>
        </a:xfrm>
      </p:grpSpPr>
      <p:sp>
        <p:nvSpPr>
          <p:cNvPr id="34" name="Google Shape;3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 name="Google Shape;3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1" name="Shape 41"/>
        <p:cNvGrpSpPr/>
        <p:nvPr/>
      </p:nvGrpSpPr>
      <p:grpSpPr>
        <a:xfrm>
          <a:off x="0" y="0"/>
          <a:ext cx="0" cy="0"/>
          <a:chOff x="0" y="0"/>
          <a:chExt cx="0" cy="0"/>
        </a:xfrm>
      </p:grpSpPr>
      <p:sp>
        <p:nvSpPr>
          <p:cNvPr id="42" name="Google Shape;4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3" name="Google Shape;4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4" name="Google Shape;4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5" name="Shape 45"/>
        <p:cNvGrpSpPr/>
        <p:nvPr/>
      </p:nvGrpSpPr>
      <p:grpSpPr>
        <a:xfrm>
          <a:off x="0" y="0"/>
          <a:ext cx="0" cy="0"/>
          <a:chOff x="0" y="0"/>
          <a:chExt cx="0" cy="0"/>
        </a:xfrm>
      </p:grpSpPr>
      <p:sp>
        <p:nvSpPr>
          <p:cNvPr id="46" name="Google Shape;46;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1" name="Google Shape;51;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2" name="Google Shape;52;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3" name="Google Shape;53;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4" name="Shape 54"/>
        <p:cNvGrpSpPr/>
        <p:nvPr/>
      </p:nvGrpSpPr>
      <p:grpSpPr>
        <a:xfrm>
          <a:off x="0" y="0"/>
          <a:ext cx="0" cy="0"/>
          <a:chOff x="0" y="0"/>
          <a:chExt cx="0" cy="0"/>
        </a:xfrm>
      </p:grpSpPr>
      <p:sp>
        <p:nvSpPr>
          <p:cNvPr id="55" name="Google Shape;5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6" name="Google Shape;56;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7" name="Shape 57"/>
        <p:cNvGrpSpPr/>
        <p:nvPr/>
      </p:nvGrpSpPr>
      <p:grpSpPr>
        <a:xfrm>
          <a:off x="0" y="0"/>
          <a:ext cx="0" cy="0"/>
          <a:chOff x="0" y="0"/>
          <a:chExt cx="0" cy="0"/>
        </a:xfrm>
      </p:grpSpPr>
      <p:sp>
        <p:nvSpPr>
          <p:cNvPr id="58" name="Google Shape;58;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9" name="Google Shape;59;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0" name="Google Shape;60;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3.pn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a:off x="0" y="4928450"/>
            <a:ext cx="9144000" cy="2151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 name="Google Shape;10;p1"/>
          <p:cNvSpPr/>
          <p:nvPr/>
        </p:nvSpPr>
        <p:spPr>
          <a:xfrm>
            <a:off x="0" y="4773350"/>
            <a:ext cx="9144000" cy="104700"/>
          </a:xfrm>
          <a:prstGeom prst="rect">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 name="Google Shape;11;p1"/>
          <p:cNvPicPr preferRelativeResize="0"/>
          <p:nvPr/>
        </p:nvPicPr>
        <p:blipFill rotWithShape="1">
          <a:blip r:embed="rId1">
            <a:alphaModFix/>
          </a:blip>
          <a:srcRect b="0" l="-22639" r="0" t="-25518"/>
          <a:stretch/>
        </p:blipFill>
        <p:spPr>
          <a:xfrm>
            <a:off x="7905750" y="3971925"/>
            <a:ext cx="1238250" cy="1171575"/>
          </a:xfrm>
          <a:prstGeom prst="rect">
            <a:avLst/>
          </a:prstGeom>
          <a:noFill/>
          <a:ln>
            <a:noFill/>
          </a:ln>
        </p:spPr>
      </p:pic>
      <p:pic>
        <p:nvPicPr>
          <p:cNvPr id="12" name="Google Shape;12;p1"/>
          <p:cNvPicPr preferRelativeResize="0"/>
          <p:nvPr/>
        </p:nvPicPr>
        <p:blipFill>
          <a:blip r:embed="rId2">
            <a:alphaModFix/>
          </a:blip>
          <a:stretch>
            <a:fillRect/>
          </a:stretch>
        </p:blipFill>
        <p:spPr>
          <a:xfrm>
            <a:off x="0" y="4174125"/>
            <a:ext cx="1238250" cy="9693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bit.ly/Talking2YourChild" TargetMode="External"/><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youtube.com/watch?v=oteVypkM3P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themighty.com/groupdirectory/"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pacer.org/about/" TargetMode="External"/><Relationship Id="rId4" Type="http://schemas.openxmlformats.org/officeDocument/2006/relationships/hyperlink" Target="https://www.aacap.org/AACAP/Families_and_Youth/Resource_Centers/Moving_Into_Adulthood_Resource_Center/Home.aspx" TargetMode="External"/><Relationship Id="rId5" Type="http://schemas.openxmlformats.org/officeDocument/2006/relationships/hyperlink" Target="https://tensigma.org/blog/what-is-self-advocacy/"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0" Type="http://schemas.openxmlformats.org/officeDocument/2006/relationships/hyperlink" Target="https://www.dsafnebraska.org/" TargetMode="External"/><Relationship Id="rId22" Type="http://schemas.openxmlformats.org/officeDocument/2006/relationships/hyperlink" Target="https://www.easterseals.com/ne/" TargetMode="External"/><Relationship Id="rId21" Type="http://schemas.openxmlformats.org/officeDocument/2006/relationships/hyperlink" Target="https://asdnetwork.unl.edu/spectrum-voices-listening-young-adults-asd/" TargetMode="External"/><Relationship Id="rId24" Type="http://schemas.openxmlformats.org/officeDocument/2006/relationships/hyperlink" Target="https://www.answers4families.org/categories-and-topics/parenting/children-disabilities-and-special-needs" TargetMode="External"/><Relationship Id="rId23" Type="http://schemas.openxmlformats.org/officeDocument/2006/relationships/hyperlink" Target="https://www.disabilityrightsnebraska.org/about_us/index.html" TargetMode="External"/><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www.nypl.org/blog/2022/02/22/kids-books-disability-difference" TargetMode="External"/><Relationship Id="rId4" Type="http://schemas.openxmlformats.org/officeDocument/2006/relationships/hyperlink" Target="https://www.weareteachers.com/childrens-books-about-disabilities/" TargetMode="External"/><Relationship Id="rId9" Type="http://schemas.openxmlformats.org/officeDocument/2006/relationships/hyperlink" Target="https://seattleplaygarden.org/10-strategies-for-talking-to-kids-about-disability/" TargetMode="External"/><Relationship Id="rId26" Type="http://schemas.openxmlformats.org/officeDocument/2006/relationships/image" Target="../media/image3.png"/><Relationship Id="rId25" Type="http://schemas.openxmlformats.org/officeDocument/2006/relationships/hyperlink" Target="http://www.nylc.nebraska.gov/" TargetMode="External"/><Relationship Id="rId27" Type="http://schemas.openxmlformats.org/officeDocument/2006/relationships/image" Target="../media/image1.png"/><Relationship Id="rId5" Type="http://schemas.openxmlformats.org/officeDocument/2006/relationships/hyperlink" Target="https://drive.google.com/file/d/1mMoLbH4VDVxKHyTeFHsqa-80XFY27qa0/view?usp=drive_link" TargetMode="External"/><Relationship Id="rId6" Type="http://schemas.openxmlformats.org/officeDocument/2006/relationships/hyperlink" Target="https://www.childrensbookworld.com/disability-pride-month-july" TargetMode="External"/><Relationship Id="rId7" Type="http://schemas.openxmlformats.org/officeDocument/2006/relationships/hyperlink" Target="https://guides.libraries.indiana.edu/friendly.php?s=cedir_biographies&amp;_gl=1*1fknrpr*_ga*NzcxNTUwMDA1LjE3Mzg4NjYyOTk.*_ga_61CH0D2DQW*MTc0MTYzMzg4Mi4zLjEuMTc0MTYzNDI3NC4zOC4wLjA." TargetMode="External"/><Relationship Id="rId8" Type="http://schemas.openxmlformats.org/officeDocument/2006/relationships/hyperlink" Target="https://blog.cincinnatichildrens.org/healthy-living/child-development-and-behavior/how-talk-kids-people-disabilities/" TargetMode="External"/><Relationship Id="rId11" Type="http://schemas.openxmlformats.org/officeDocument/2006/relationships/hyperlink" Target="https://www.iidc.indiana.edu/irca/resources/learn-about-autism/getting-started-introducing-your-child-to-his-or-her-diagnosis-of-autism.html" TargetMode="External"/><Relationship Id="rId10" Type="http://schemas.openxmlformats.org/officeDocument/2006/relationships/hyperlink" Target="https://explainingbrains.com/explaining-autism/" TargetMode="External"/><Relationship Id="rId13" Type="http://schemas.openxmlformats.org/officeDocument/2006/relationships/hyperlink" Target="https://drive.google.com/file/d/1u1J5c0ffSAlgvpaL6UkcuMbzC03MAd6k/view?usp=drive_link" TargetMode="External"/><Relationship Id="rId12" Type="http://schemas.openxmlformats.org/officeDocument/2006/relationships/hyperlink" Target="https://www.aldenhabacon.com/13-tips-how-to-talk-to-children-about-diversity?_gl=1*15lvlt7*_ga*NzcxNTUwMDA1LjE3Mzg4NjYyOTk.*_ga_61CH0D2DQW*MTc0MTYzMzg4Mi4zLjEuMTc0MTYzNDE3OS42MC4wLjA." TargetMode="External"/><Relationship Id="rId15" Type="http://schemas.openxmlformats.org/officeDocument/2006/relationships/hyperlink" Target="https://drive.google.com/file/d/1Ydm9a5dNUSdkT_Ybku58i5sdndhCp6Se/view?usp=drive_link" TargetMode="External"/><Relationship Id="rId14" Type="http://schemas.openxmlformats.org/officeDocument/2006/relationships/hyperlink" Target="https://drive.google.com/file/d/1uiURCz_udyPtV-ZbcQSV645M0di0trDJ/view?usp=drive_link" TargetMode="External"/><Relationship Id="rId17" Type="http://schemas.openxmlformats.org/officeDocument/2006/relationships/hyperlink" Target="https://pti-nebraska.org/" TargetMode="External"/><Relationship Id="rId16" Type="http://schemas.openxmlformats.org/officeDocument/2006/relationships/hyperlink" Target="https://drive.google.com/file/d/1Kva3hwWg5N2kf7J7IbDSGc9peGNO-S_F/view?usp=drive_link" TargetMode="External"/><Relationship Id="rId19" Type="http://schemas.openxmlformats.org/officeDocument/2006/relationships/hyperlink" Target="https://www.dsafnebraska.org/" TargetMode="External"/><Relationship Id="rId18" Type="http://schemas.openxmlformats.org/officeDocument/2006/relationships/hyperlink" Target="https://thearc.org/chapter/the-arc-of-nebraska/"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drive.google.com/file/d/1BHPiGc-msXb25h-vhmKQjkj0YPZ_upvT/view?usp=drive_link" TargetMode="External"/><Relationship Id="rId4" Type="http://schemas.openxmlformats.org/officeDocument/2006/relationships/hyperlink" Target="https://dhhs.ne.gov/Pages/DD-Person-Centered-Planning.aspx" TargetMode="External"/><Relationship Id="rId5" Type="http://schemas.openxmlformats.org/officeDocument/2006/relationships/hyperlink" Target="https://imdetermined.org/tool/toolbox-for-self-determination/" TargetMode="External"/><Relationship Id="rId6" Type="http://schemas.openxmlformats.org/officeDocument/2006/relationships/hyperlink" Target="http://www.nylc.nebraska.gov/" TargetMode="External"/><Relationship Id="rId7" Type="http://schemas.openxmlformats.org/officeDocument/2006/relationships/image" Target="../media/image3.png"/><Relationship Id="rId8"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ph type="ctrTitle"/>
          </p:nvPr>
        </p:nvSpPr>
        <p:spPr>
          <a:xfrm>
            <a:off x="311708" y="1743050"/>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3600">
                <a:solidFill>
                  <a:srgbClr val="0B5394"/>
                </a:solidFill>
              </a:rPr>
              <a:t>Talking to Your Child About Disability</a:t>
            </a:r>
            <a:endParaRPr b="1" sz="3600">
              <a:solidFill>
                <a:srgbClr val="0B5394"/>
              </a:solidFill>
            </a:endParaRPr>
          </a:p>
        </p:txBody>
      </p:sp>
      <p:sp>
        <p:nvSpPr>
          <p:cNvPr id="68" name="Google Shape;68;p13"/>
          <p:cNvSpPr txBox="1"/>
          <p:nvPr>
            <p:ph idx="1" type="subTitle"/>
          </p:nvPr>
        </p:nvSpPr>
        <p:spPr>
          <a:xfrm>
            <a:off x="218750" y="393035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300"/>
              <a:t>Michalla Schartz, SE Region Transition Facilitator</a:t>
            </a:r>
            <a:endParaRPr sz="1800"/>
          </a:p>
        </p:txBody>
      </p:sp>
      <p:sp>
        <p:nvSpPr>
          <p:cNvPr id="69" name="Google Shape;69;p13"/>
          <p:cNvSpPr/>
          <p:nvPr/>
        </p:nvSpPr>
        <p:spPr>
          <a:xfrm>
            <a:off x="0" y="4928450"/>
            <a:ext cx="9144000" cy="2151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 name="Google Shape;70;p13"/>
          <p:cNvSpPr/>
          <p:nvPr/>
        </p:nvSpPr>
        <p:spPr>
          <a:xfrm>
            <a:off x="0" y="4773350"/>
            <a:ext cx="9144000" cy="104700"/>
          </a:xfrm>
          <a:prstGeom prst="rect">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1" name="Google Shape;71;p13"/>
          <p:cNvPicPr preferRelativeResize="0"/>
          <p:nvPr/>
        </p:nvPicPr>
        <p:blipFill rotWithShape="1">
          <a:blip r:embed="rId3">
            <a:alphaModFix/>
          </a:blip>
          <a:srcRect b="0" l="-22639" r="0" t="-25518"/>
          <a:stretch/>
        </p:blipFill>
        <p:spPr>
          <a:xfrm>
            <a:off x="7905750" y="3971925"/>
            <a:ext cx="1238250" cy="1171575"/>
          </a:xfrm>
          <a:prstGeom prst="rect">
            <a:avLst/>
          </a:prstGeom>
          <a:noFill/>
          <a:ln>
            <a:noFill/>
          </a:ln>
        </p:spPr>
      </p:pic>
      <p:pic>
        <p:nvPicPr>
          <p:cNvPr id="72" name="Google Shape;72;p13"/>
          <p:cNvPicPr preferRelativeResize="0"/>
          <p:nvPr/>
        </p:nvPicPr>
        <p:blipFill>
          <a:blip r:embed="rId4">
            <a:alphaModFix/>
          </a:blip>
          <a:stretch>
            <a:fillRect/>
          </a:stretch>
        </p:blipFill>
        <p:spPr>
          <a:xfrm>
            <a:off x="0" y="4174125"/>
            <a:ext cx="1238250" cy="969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Slides for tonight</a:t>
            </a:r>
            <a:endParaRPr/>
          </a:p>
        </p:txBody>
      </p:sp>
      <p:sp>
        <p:nvSpPr>
          <p:cNvPr id="78" name="Google Shape;78;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Slides in English - </a:t>
            </a:r>
            <a:r>
              <a:rPr lang="en" u="sng">
                <a:solidFill>
                  <a:schemeClr val="hlink"/>
                </a:solidFill>
                <a:hlinkClick r:id="rId3"/>
              </a:rPr>
              <a:t>https://bit.ly/Talking2YourChild</a:t>
            </a:r>
            <a:endParaRPr/>
          </a:p>
          <a:p>
            <a:pPr indent="0" lvl="0" marL="0" rtl="0" algn="l">
              <a:spcBef>
                <a:spcPts val="1200"/>
              </a:spcBef>
              <a:spcAft>
                <a:spcPts val="0"/>
              </a:spcAft>
              <a:buNone/>
            </a:pPr>
            <a:r>
              <a:rPr lang="en"/>
              <a:t>Slides in Spanish - </a:t>
            </a:r>
            <a:endParaRPr/>
          </a:p>
          <a:p>
            <a:pPr indent="0" lvl="0" marL="0" rtl="0" algn="l">
              <a:spcBef>
                <a:spcPts val="1200"/>
              </a:spcBef>
              <a:spcAft>
                <a:spcPts val="1200"/>
              </a:spcAft>
              <a:buNone/>
            </a:pPr>
            <a:r>
              <a:t/>
            </a:r>
            <a:endParaRPr/>
          </a:p>
        </p:txBody>
      </p:sp>
      <p:sp>
        <p:nvSpPr>
          <p:cNvPr id="79" name="Google Shape;79;p14"/>
          <p:cNvSpPr/>
          <p:nvPr/>
        </p:nvSpPr>
        <p:spPr>
          <a:xfrm>
            <a:off x="0" y="4928450"/>
            <a:ext cx="9144000" cy="2151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4"/>
          <p:cNvSpPr/>
          <p:nvPr/>
        </p:nvSpPr>
        <p:spPr>
          <a:xfrm>
            <a:off x="0" y="4773350"/>
            <a:ext cx="9144000" cy="104700"/>
          </a:xfrm>
          <a:prstGeom prst="rect">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1" name="Google Shape;81;p14"/>
          <p:cNvPicPr preferRelativeResize="0"/>
          <p:nvPr/>
        </p:nvPicPr>
        <p:blipFill rotWithShape="1">
          <a:blip r:embed="rId4">
            <a:alphaModFix/>
          </a:blip>
          <a:srcRect b="0" l="-22639" r="0" t="-25518"/>
          <a:stretch/>
        </p:blipFill>
        <p:spPr>
          <a:xfrm>
            <a:off x="7905750" y="3971925"/>
            <a:ext cx="1238250" cy="1171575"/>
          </a:xfrm>
          <a:prstGeom prst="rect">
            <a:avLst/>
          </a:prstGeom>
          <a:noFill/>
          <a:ln>
            <a:noFill/>
          </a:ln>
        </p:spPr>
      </p:pic>
      <p:pic>
        <p:nvPicPr>
          <p:cNvPr id="82" name="Google Shape;82;p14"/>
          <p:cNvPicPr preferRelativeResize="0"/>
          <p:nvPr/>
        </p:nvPicPr>
        <p:blipFill>
          <a:blip r:embed="rId5">
            <a:alphaModFix/>
          </a:blip>
          <a:stretch>
            <a:fillRect/>
          </a:stretch>
        </p:blipFill>
        <p:spPr>
          <a:xfrm>
            <a:off x="0" y="4174125"/>
            <a:ext cx="1238250" cy="969375"/>
          </a:xfrm>
          <a:prstGeom prst="rect">
            <a:avLst/>
          </a:prstGeom>
          <a:noFill/>
          <a:ln>
            <a:noFill/>
          </a:ln>
        </p:spPr>
      </p:pic>
      <p:pic>
        <p:nvPicPr>
          <p:cNvPr id="83" name="Google Shape;83;p14"/>
          <p:cNvPicPr preferRelativeResize="0"/>
          <p:nvPr/>
        </p:nvPicPr>
        <p:blipFill>
          <a:blip r:embed="rId6">
            <a:alphaModFix/>
          </a:blip>
          <a:stretch>
            <a:fillRect/>
          </a:stretch>
        </p:blipFill>
        <p:spPr>
          <a:xfrm>
            <a:off x="5983950" y="1323225"/>
            <a:ext cx="2613550" cy="2613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5"/>
          <p:cNvSpPr txBox="1"/>
          <p:nvPr>
            <p:ph type="title"/>
          </p:nvPr>
        </p:nvSpPr>
        <p:spPr>
          <a:xfrm>
            <a:off x="311700" y="166450"/>
            <a:ext cx="8520600" cy="599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Purpose of tonight’s presentation</a:t>
            </a:r>
            <a:endParaRPr/>
          </a:p>
        </p:txBody>
      </p:sp>
      <p:sp>
        <p:nvSpPr>
          <p:cNvPr id="89" name="Google Shape;89;p15"/>
          <p:cNvSpPr txBox="1"/>
          <p:nvPr>
            <p:ph idx="1" type="body"/>
          </p:nvPr>
        </p:nvSpPr>
        <p:spPr>
          <a:xfrm>
            <a:off x="311700" y="724075"/>
            <a:ext cx="8520600" cy="384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5C5C5C"/>
                </a:solidFill>
                <a:highlight>
                  <a:srgbClr val="FFFFFF"/>
                </a:highlight>
              </a:rPr>
              <a:t>We wanted to do an episode dedicated to empowering families who have children with disabilities and building stronger self-advocates.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6" title="Screenshot 2025-03-12 at 11.29.49 AM.png"/>
          <p:cNvPicPr preferRelativeResize="0"/>
          <p:nvPr/>
        </p:nvPicPr>
        <p:blipFill>
          <a:blip r:embed="rId3">
            <a:alphaModFix/>
          </a:blip>
          <a:stretch>
            <a:fillRect/>
          </a:stretch>
        </p:blipFill>
        <p:spPr>
          <a:xfrm>
            <a:off x="1359134" y="0"/>
            <a:ext cx="6425732" cy="51434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174775"/>
            <a:ext cx="8343900" cy="843000"/>
          </a:xfrm>
          <a:prstGeom prst="rect">
            <a:avLst/>
          </a:prstGeom>
        </p:spPr>
        <p:txBody>
          <a:bodyPr anchorCtr="0" anchor="t" bIns="91425" lIns="91425" spcFirstLastPara="1" rIns="91425" wrap="square" tIns="91425">
            <a:normAutofit/>
          </a:bodyPr>
          <a:lstStyle/>
          <a:p>
            <a:pPr indent="0" lvl="0" marL="0" rtl="0" algn="l">
              <a:lnSpc>
                <a:spcPct val="115000"/>
              </a:lnSpc>
              <a:spcBef>
                <a:spcPts val="1400"/>
              </a:spcBef>
              <a:spcAft>
                <a:spcPts val="400"/>
              </a:spcAft>
              <a:buNone/>
            </a:pPr>
            <a:r>
              <a:rPr lang="en" sz="2500">
                <a:highlight>
                  <a:srgbClr val="FFFFFF"/>
                </a:highlight>
              </a:rPr>
              <a:t>When To Talk With Your Child About Their Disability</a:t>
            </a:r>
            <a:endParaRPr sz="2500"/>
          </a:p>
        </p:txBody>
      </p:sp>
      <p:sp>
        <p:nvSpPr>
          <p:cNvPr id="100" name="Google Shape;100;p17"/>
          <p:cNvSpPr txBox="1"/>
          <p:nvPr>
            <p:ph idx="1" type="body"/>
          </p:nvPr>
        </p:nvSpPr>
        <p:spPr>
          <a:xfrm>
            <a:off x="311700" y="1152475"/>
            <a:ext cx="80778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Clr>
                <a:schemeClr val="dk1"/>
              </a:buClr>
              <a:buSzPts val="1100"/>
              <a:buFont typeface="Arial"/>
              <a:buNone/>
            </a:pPr>
            <a:r>
              <a:rPr lang="en">
                <a:highlight>
                  <a:srgbClr val="FFFFFF"/>
                </a:highlight>
              </a:rPr>
              <a:t>When Your Child Starts Asking Questions</a:t>
            </a:r>
            <a:endParaRPr>
              <a:highlight>
                <a:srgbClr val="FFFFFF"/>
              </a:highlight>
            </a:endParaRPr>
          </a:p>
          <a:p>
            <a:pPr indent="-342900" lvl="0" marL="457200" rtl="0" algn="l">
              <a:spcBef>
                <a:spcPts val="200"/>
              </a:spcBef>
              <a:spcAft>
                <a:spcPts val="0"/>
              </a:spcAft>
              <a:buClr>
                <a:srgbClr val="5C5C5C"/>
              </a:buClr>
              <a:buSzPts val="1800"/>
              <a:buChar char="-"/>
            </a:pPr>
            <a:r>
              <a:rPr lang="en">
                <a:solidFill>
                  <a:srgbClr val="5C5C5C"/>
                </a:solidFill>
                <a:highlight>
                  <a:srgbClr val="FFFFFF"/>
                </a:highlight>
              </a:rPr>
              <a:t>They are curious.</a:t>
            </a:r>
            <a:endParaRPr>
              <a:solidFill>
                <a:srgbClr val="5C5C5C"/>
              </a:solidFill>
              <a:highlight>
                <a:srgbClr val="FFFFFF"/>
              </a:highlight>
            </a:endParaRPr>
          </a:p>
          <a:p>
            <a:pPr indent="-342900" lvl="0" marL="457200" rtl="0" algn="l">
              <a:spcBef>
                <a:spcPts val="0"/>
              </a:spcBef>
              <a:spcAft>
                <a:spcPts val="0"/>
              </a:spcAft>
              <a:buClr>
                <a:srgbClr val="5C5C5C"/>
              </a:buClr>
              <a:buSzPts val="1800"/>
              <a:buChar char="-"/>
            </a:pPr>
            <a:r>
              <a:rPr lang="en">
                <a:solidFill>
                  <a:srgbClr val="5C5C5C"/>
                </a:solidFill>
                <a:highlight>
                  <a:srgbClr val="FFFFFF"/>
                </a:highlight>
              </a:rPr>
              <a:t>Somebody else said something and there are feelings or experiences that must be brought up.  </a:t>
            </a:r>
            <a:endParaRPr>
              <a:solidFill>
                <a:srgbClr val="5C5C5C"/>
              </a:solidFill>
              <a:highlight>
                <a:srgbClr val="FFFFFF"/>
              </a:highlight>
            </a:endParaRPr>
          </a:p>
          <a:p>
            <a:pPr indent="-342900" lvl="0" marL="457200" rtl="0" algn="l">
              <a:spcBef>
                <a:spcPts val="0"/>
              </a:spcBef>
              <a:spcAft>
                <a:spcPts val="0"/>
              </a:spcAft>
              <a:buClr>
                <a:srgbClr val="5C5C5C"/>
              </a:buClr>
              <a:buSzPts val="1800"/>
              <a:buChar char="-"/>
            </a:pPr>
            <a:r>
              <a:rPr lang="en">
                <a:solidFill>
                  <a:srgbClr val="5C5C5C"/>
                </a:solidFill>
                <a:highlight>
                  <a:srgbClr val="FFFFFF"/>
                </a:highlight>
              </a:rPr>
              <a:t>They are starting to have some self-awareness and realize that maybe they’re doing things differently than other kids or they can’t do the same things that their peers are doing. </a:t>
            </a:r>
            <a:endParaRPr>
              <a:solidFill>
                <a:srgbClr val="5C5C5C"/>
              </a:solidFill>
              <a:highlight>
                <a:srgbClr val="FFFFFF"/>
              </a:highlight>
            </a:endParaRPr>
          </a:p>
          <a:p>
            <a:pPr indent="-342900" lvl="0" marL="457200" rtl="0" algn="l">
              <a:spcBef>
                <a:spcPts val="0"/>
              </a:spcBef>
              <a:spcAft>
                <a:spcPts val="0"/>
              </a:spcAft>
              <a:buClr>
                <a:srgbClr val="5C5C5C"/>
              </a:buClr>
              <a:buSzPts val="1800"/>
              <a:buChar char="-"/>
            </a:pPr>
            <a:r>
              <a:rPr lang="en">
                <a:solidFill>
                  <a:srgbClr val="5C5C5C"/>
                </a:solidFill>
                <a:highlight>
                  <a:srgbClr val="FFFFFF"/>
                </a:highlight>
              </a:rPr>
              <a:t>Your child is leaving class to go to the “resource room” or to a pull out classroom.  </a:t>
            </a:r>
            <a:endParaRPr>
              <a:solidFill>
                <a:srgbClr val="5C5C5C"/>
              </a:solidFill>
              <a:highlight>
                <a:srgbClr val="FFFFFF"/>
              </a:highlight>
            </a:endParaRPr>
          </a:p>
          <a:p>
            <a:pPr indent="-342900" lvl="0" marL="457200" rtl="0" algn="l">
              <a:spcBef>
                <a:spcPts val="0"/>
              </a:spcBef>
              <a:spcAft>
                <a:spcPts val="0"/>
              </a:spcAft>
              <a:buClr>
                <a:srgbClr val="5C5C5C"/>
              </a:buClr>
              <a:buSzPts val="1800"/>
              <a:buChar char="-"/>
            </a:pPr>
            <a:r>
              <a:t/>
            </a:r>
            <a:endParaRPr>
              <a:solidFill>
                <a:srgbClr val="5C5C5C"/>
              </a:solidFill>
              <a:highlight>
                <a:srgbClr val="FFFFFF"/>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8"/>
          <p:cNvSpPr txBox="1"/>
          <p:nvPr>
            <p:ph type="title"/>
          </p:nvPr>
        </p:nvSpPr>
        <p:spPr>
          <a:xfrm>
            <a:off x="311700" y="174775"/>
            <a:ext cx="4565400" cy="8430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400"/>
              </a:spcBef>
              <a:spcAft>
                <a:spcPts val="0"/>
              </a:spcAft>
              <a:buNone/>
            </a:pPr>
            <a:r>
              <a:rPr lang="en" sz="2500">
                <a:highlight>
                  <a:srgbClr val="FFFFFF"/>
                </a:highlight>
              </a:rPr>
              <a:t>It’s not a one and done conversation</a:t>
            </a:r>
            <a:endParaRPr sz="1300">
              <a:highlight>
                <a:srgbClr val="FFFFFF"/>
              </a:highlight>
            </a:endParaRPr>
          </a:p>
          <a:p>
            <a:pPr indent="0" lvl="0" marL="0" rtl="0" algn="l">
              <a:lnSpc>
                <a:spcPct val="115000"/>
              </a:lnSpc>
              <a:spcBef>
                <a:spcPts val="1400"/>
              </a:spcBef>
              <a:spcAft>
                <a:spcPts val="400"/>
              </a:spcAft>
              <a:buNone/>
            </a:pPr>
            <a:r>
              <a:t/>
            </a:r>
            <a:endParaRPr sz="1300">
              <a:highlight>
                <a:srgbClr val="FFFFFF"/>
              </a:highlight>
            </a:endParaRPr>
          </a:p>
        </p:txBody>
      </p:sp>
      <p:sp>
        <p:nvSpPr>
          <p:cNvPr id="106" name="Google Shape;106;p18"/>
          <p:cNvSpPr txBox="1"/>
          <p:nvPr>
            <p:ph idx="1" type="body"/>
          </p:nvPr>
        </p:nvSpPr>
        <p:spPr>
          <a:xfrm>
            <a:off x="91550" y="665825"/>
            <a:ext cx="4627500" cy="39030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t/>
            </a:r>
            <a:endParaRPr sz="1350">
              <a:solidFill>
                <a:srgbClr val="5C5C5C"/>
              </a:solidFill>
              <a:highlight>
                <a:srgbClr val="FFFFFF"/>
              </a:highlight>
            </a:endParaRPr>
          </a:p>
          <a:p>
            <a:pPr indent="-307896" lvl="0" marL="457200" rtl="0" algn="l">
              <a:spcBef>
                <a:spcPts val="1200"/>
              </a:spcBef>
              <a:spcAft>
                <a:spcPts val="0"/>
              </a:spcAft>
              <a:buClr>
                <a:srgbClr val="5C5C5C"/>
              </a:buClr>
              <a:buSzPct val="100000"/>
              <a:buChar char="-"/>
            </a:pPr>
            <a:r>
              <a:rPr lang="en" sz="1350">
                <a:solidFill>
                  <a:srgbClr val="5C5C5C"/>
                </a:solidFill>
                <a:highlight>
                  <a:srgbClr val="FFFFFF"/>
                </a:highlight>
              </a:rPr>
              <a:t>Age Changes Conversations - having a conversation when your child is 7 is going to look very different and more basic and matter of fact than when your child is 17. </a:t>
            </a:r>
            <a:endParaRPr sz="1350">
              <a:solidFill>
                <a:srgbClr val="5C5C5C"/>
              </a:solidFill>
              <a:highlight>
                <a:srgbClr val="FFFFFF"/>
              </a:highlight>
            </a:endParaRPr>
          </a:p>
          <a:p>
            <a:pPr indent="-293211" lvl="0" marL="457200" rtl="0" algn="l">
              <a:spcBef>
                <a:spcPts val="0"/>
              </a:spcBef>
              <a:spcAft>
                <a:spcPts val="0"/>
              </a:spcAft>
              <a:buClr>
                <a:schemeClr val="dk1"/>
              </a:buClr>
              <a:buSzPct val="81481"/>
              <a:buChar char="-"/>
            </a:pPr>
            <a:r>
              <a:rPr lang="en" sz="1350">
                <a:solidFill>
                  <a:srgbClr val="5C5C5C"/>
                </a:solidFill>
                <a:highlight>
                  <a:srgbClr val="FFFFFF"/>
                </a:highlight>
              </a:rPr>
              <a:t>Have a Plan</a:t>
            </a:r>
            <a:r>
              <a:rPr lang="en" sz="1100">
                <a:solidFill>
                  <a:schemeClr val="dk1"/>
                </a:solidFill>
                <a:highlight>
                  <a:srgbClr val="FFFFFF"/>
                </a:highlight>
              </a:rPr>
              <a:t> - </a:t>
            </a:r>
            <a:r>
              <a:rPr lang="en" sz="1350">
                <a:solidFill>
                  <a:srgbClr val="5C5C5C"/>
                </a:solidFill>
                <a:highlight>
                  <a:srgbClr val="FFFFFF"/>
                </a:highlight>
              </a:rPr>
              <a:t> you should probably think about a plan for yourself because this may come up before you’re ready and if you get that question before you’re ready and you’re like “oh, uh”;  that sends a message to your child like “oh did I ask something wrong”; you know like why did that startle you so you should be prepared with a plan. </a:t>
            </a:r>
            <a:endParaRPr sz="1350">
              <a:solidFill>
                <a:srgbClr val="5C5C5C"/>
              </a:solidFill>
              <a:highlight>
                <a:srgbClr val="FFFFFF"/>
              </a:highlight>
            </a:endParaRPr>
          </a:p>
          <a:p>
            <a:pPr indent="-293211" lvl="0" marL="457200" rtl="0" algn="l">
              <a:spcBef>
                <a:spcPts val="0"/>
              </a:spcBef>
              <a:spcAft>
                <a:spcPts val="0"/>
              </a:spcAft>
              <a:buClr>
                <a:schemeClr val="dk1"/>
              </a:buClr>
              <a:buSzPct val="81481"/>
              <a:buChar char="-"/>
            </a:pPr>
            <a:r>
              <a:rPr lang="en" sz="1350">
                <a:solidFill>
                  <a:srgbClr val="5C5C5C"/>
                </a:solidFill>
                <a:highlight>
                  <a:srgbClr val="FFFFFF"/>
                </a:highlight>
              </a:rPr>
              <a:t>Avoid Redirection - validate, communicate and be honest.  If you push away and try to redirect right that’s equally problematic.  Timing isn’t always great, but honesty is.  It’s okay to say I don’t know, but we can look together :).  Reaffirm and revisit.  </a:t>
            </a:r>
            <a:endParaRPr sz="1350">
              <a:solidFill>
                <a:srgbClr val="5C5C5C"/>
              </a:solidFill>
              <a:highlight>
                <a:srgbClr val="FFFFFF"/>
              </a:highlight>
            </a:endParaRPr>
          </a:p>
          <a:p>
            <a:pPr indent="-307896" lvl="0" marL="457200" rtl="0" algn="l">
              <a:spcBef>
                <a:spcPts val="0"/>
              </a:spcBef>
              <a:spcAft>
                <a:spcPts val="0"/>
              </a:spcAft>
              <a:buClr>
                <a:srgbClr val="5C5C5C"/>
              </a:buClr>
              <a:buSzPct val="100000"/>
              <a:buChar char="-"/>
            </a:pPr>
            <a:r>
              <a:rPr lang="en" sz="1350">
                <a:solidFill>
                  <a:srgbClr val="5C5C5C"/>
                </a:solidFill>
                <a:highlight>
                  <a:srgbClr val="FFFFFF"/>
                </a:highlight>
              </a:rPr>
              <a:t>Create Visuals - this can help your child keep track of and revisit.  Poster paper, books, notebooks, journals, or whatever appeals to your child.  </a:t>
            </a:r>
            <a:endParaRPr sz="1350">
              <a:solidFill>
                <a:srgbClr val="5C5C5C"/>
              </a:solidFill>
              <a:highlight>
                <a:srgbClr val="FFFFFF"/>
              </a:highlight>
            </a:endParaRPr>
          </a:p>
        </p:txBody>
      </p:sp>
      <p:pic>
        <p:nvPicPr>
          <p:cNvPr id="107" name="Google Shape;107;p18"/>
          <p:cNvPicPr preferRelativeResize="0"/>
          <p:nvPr/>
        </p:nvPicPr>
        <p:blipFill>
          <a:blip r:embed="rId3">
            <a:alphaModFix/>
          </a:blip>
          <a:stretch>
            <a:fillRect/>
          </a:stretch>
        </p:blipFill>
        <p:spPr>
          <a:xfrm>
            <a:off x="4978317" y="83225"/>
            <a:ext cx="4076058" cy="50602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200"/>
              </a:spcBef>
              <a:spcAft>
                <a:spcPts val="0"/>
              </a:spcAft>
              <a:buNone/>
            </a:pPr>
            <a:r>
              <a:rPr lang="en" sz="2500">
                <a:highlight>
                  <a:srgbClr val="FFFFFF"/>
                </a:highlight>
              </a:rPr>
              <a:t>Ask Your Child What They Know About the Disability</a:t>
            </a:r>
            <a:endParaRPr sz="1300">
              <a:highlight>
                <a:srgbClr val="FFFFFF"/>
              </a:highlight>
            </a:endParaRPr>
          </a:p>
          <a:p>
            <a:pPr indent="0" lvl="0" marL="0" rtl="0" algn="l">
              <a:lnSpc>
                <a:spcPct val="115000"/>
              </a:lnSpc>
              <a:spcBef>
                <a:spcPts val="1400"/>
              </a:spcBef>
              <a:spcAft>
                <a:spcPts val="400"/>
              </a:spcAft>
              <a:buNone/>
            </a:pPr>
            <a:r>
              <a:t/>
            </a:r>
            <a:endParaRPr sz="1300">
              <a:highlight>
                <a:srgbClr val="FFFFFF"/>
              </a:highlight>
            </a:endParaRPr>
          </a:p>
        </p:txBody>
      </p:sp>
      <p:sp>
        <p:nvSpPr>
          <p:cNvPr id="113" name="Google Shape;113;p19"/>
          <p:cNvSpPr txBox="1"/>
          <p:nvPr>
            <p:ph idx="1" type="body"/>
          </p:nvPr>
        </p:nvSpPr>
        <p:spPr>
          <a:xfrm>
            <a:off x="311700" y="1017725"/>
            <a:ext cx="8520600" cy="355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350">
                <a:solidFill>
                  <a:srgbClr val="5C5C5C"/>
                </a:solidFill>
                <a:highlight>
                  <a:srgbClr val="FFFFFF"/>
                </a:highlight>
              </a:rPr>
              <a:t>It’s a good idea to to get into their minds a bit - see the </a:t>
            </a:r>
            <a:r>
              <a:rPr lang="en" sz="1350">
                <a:solidFill>
                  <a:srgbClr val="5C5C5C"/>
                </a:solidFill>
                <a:highlight>
                  <a:srgbClr val="FFFFFF"/>
                </a:highlight>
              </a:rPr>
              <a:t>perspective and experiences they are bringing to the conversation.  </a:t>
            </a:r>
            <a:endParaRPr sz="1350">
              <a:solidFill>
                <a:srgbClr val="5C5C5C"/>
              </a:solidFill>
              <a:highlight>
                <a:srgbClr val="FFFFFF"/>
              </a:highlight>
            </a:endParaRPr>
          </a:p>
          <a:p>
            <a:pPr indent="0" lvl="0" marL="0" rtl="0" algn="l">
              <a:spcBef>
                <a:spcPts val="1200"/>
              </a:spcBef>
              <a:spcAft>
                <a:spcPts val="0"/>
              </a:spcAft>
              <a:buNone/>
            </a:pPr>
            <a:r>
              <a:rPr lang="en" sz="1350">
                <a:solidFill>
                  <a:srgbClr val="5C5C5C"/>
                </a:solidFill>
                <a:highlight>
                  <a:srgbClr val="FFFFFF"/>
                </a:highlight>
              </a:rPr>
              <a:t>Use starters such as</a:t>
            </a:r>
            <a:endParaRPr sz="1350">
              <a:solidFill>
                <a:srgbClr val="5C5C5C"/>
              </a:solidFill>
              <a:highlight>
                <a:srgbClr val="FFFFFF"/>
              </a:highlight>
            </a:endParaRPr>
          </a:p>
          <a:p>
            <a:pPr indent="-314325" lvl="0" marL="457200" rtl="0" algn="l">
              <a:spcBef>
                <a:spcPts val="1200"/>
              </a:spcBef>
              <a:spcAft>
                <a:spcPts val="0"/>
              </a:spcAft>
              <a:buClr>
                <a:srgbClr val="5C5C5C"/>
              </a:buClr>
              <a:buSzPts val="1350"/>
              <a:buChar char="-"/>
            </a:pPr>
            <a:r>
              <a:rPr lang="en" sz="1350">
                <a:solidFill>
                  <a:srgbClr val="5C5C5C"/>
                </a:solidFill>
                <a:highlight>
                  <a:srgbClr val="FFFFFF"/>
                </a:highlight>
              </a:rPr>
              <a:t>L</a:t>
            </a:r>
            <a:r>
              <a:rPr lang="en" sz="1350">
                <a:solidFill>
                  <a:srgbClr val="5C5C5C"/>
                </a:solidFill>
                <a:highlight>
                  <a:srgbClr val="FFFFFF"/>
                </a:highlight>
              </a:rPr>
              <a:t>et’s talk about that.</a:t>
            </a:r>
            <a:endParaRPr sz="1350">
              <a:solidFill>
                <a:srgbClr val="5C5C5C"/>
              </a:solidFill>
              <a:highlight>
                <a:srgbClr val="FFFFFF"/>
              </a:highlight>
            </a:endParaRPr>
          </a:p>
          <a:p>
            <a:pPr indent="-314325" lvl="0" marL="457200" rtl="0" algn="l">
              <a:spcBef>
                <a:spcPts val="0"/>
              </a:spcBef>
              <a:spcAft>
                <a:spcPts val="0"/>
              </a:spcAft>
              <a:buClr>
                <a:srgbClr val="5C5C5C"/>
              </a:buClr>
              <a:buSzPts val="1350"/>
              <a:buChar char="-"/>
            </a:pPr>
            <a:r>
              <a:rPr lang="en" sz="1350">
                <a:solidFill>
                  <a:srgbClr val="5C5C5C"/>
                </a:solidFill>
                <a:highlight>
                  <a:srgbClr val="FFFFFF"/>
                </a:highlight>
              </a:rPr>
              <a:t>What do you know about Autism or _________?</a:t>
            </a:r>
            <a:endParaRPr sz="1350">
              <a:solidFill>
                <a:srgbClr val="5C5C5C"/>
              </a:solidFill>
              <a:highlight>
                <a:srgbClr val="FFFFFF"/>
              </a:highlight>
            </a:endParaRPr>
          </a:p>
          <a:p>
            <a:pPr indent="-314325" lvl="0" marL="457200" rtl="0" algn="l">
              <a:spcBef>
                <a:spcPts val="0"/>
              </a:spcBef>
              <a:spcAft>
                <a:spcPts val="0"/>
              </a:spcAft>
              <a:buClr>
                <a:srgbClr val="5C5C5C"/>
              </a:buClr>
              <a:buSzPts val="1350"/>
              <a:buChar char="-"/>
            </a:pPr>
            <a:r>
              <a:rPr lang="en" sz="1350">
                <a:solidFill>
                  <a:srgbClr val="5C5C5C"/>
                </a:solidFill>
                <a:highlight>
                  <a:srgbClr val="FFFFFF"/>
                </a:highlight>
              </a:rPr>
              <a:t>Tell me what you see/feel/do (could be describing behaviors, learning, communication or social experiences)</a:t>
            </a:r>
            <a:endParaRPr sz="1350">
              <a:solidFill>
                <a:srgbClr val="5C5C5C"/>
              </a:solidFill>
              <a:highlight>
                <a:srgbClr val="FFFFFF"/>
              </a:highlight>
            </a:endParaRPr>
          </a:p>
          <a:p>
            <a:pPr indent="-314325" lvl="0" marL="457200" rtl="0" algn="l">
              <a:spcBef>
                <a:spcPts val="0"/>
              </a:spcBef>
              <a:spcAft>
                <a:spcPts val="0"/>
              </a:spcAft>
              <a:buClr>
                <a:srgbClr val="5C5C5C"/>
              </a:buClr>
              <a:buSzPts val="1350"/>
              <a:buChar char="-"/>
            </a:pPr>
            <a:r>
              <a:rPr lang="en" sz="1350">
                <a:solidFill>
                  <a:srgbClr val="5C5C5C"/>
                </a:solidFill>
                <a:highlight>
                  <a:srgbClr val="FFFFFF"/>
                </a:highlight>
              </a:rPr>
              <a:t>What have others told you about _____________?</a:t>
            </a:r>
            <a:endParaRPr sz="1350">
              <a:solidFill>
                <a:srgbClr val="5C5C5C"/>
              </a:solidFill>
              <a:highlight>
                <a:srgbClr val="FFFFFF"/>
              </a:highlight>
            </a:endParaRPr>
          </a:p>
          <a:p>
            <a:pPr indent="0" lvl="0" marL="0" rtl="0" algn="l">
              <a:spcBef>
                <a:spcPts val="1200"/>
              </a:spcBef>
              <a:spcAft>
                <a:spcPts val="1200"/>
              </a:spcAft>
              <a:buNone/>
            </a:pPr>
            <a:r>
              <a:rPr lang="en" sz="1350">
                <a:solidFill>
                  <a:srgbClr val="5C5C5C"/>
                </a:solidFill>
                <a:highlight>
                  <a:srgbClr val="FFFFFF"/>
                </a:highlight>
              </a:rPr>
              <a:t>Take the opportunity to explain what the disorder is and how it affects the way they learn, act, move or interact. Clear up any misconceptions that your child may have about the diagnosis, for example, “I’m stupid,” or “Dysgraphia or Downs or xyz will go away when I get older.”</a:t>
            </a:r>
            <a:endParaRPr sz="1350">
              <a:solidFill>
                <a:srgbClr val="5C5C5C"/>
              </a:solidFill>
              <a:highlight>
                <a:srgbClr val="FFFFFF"/>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0"/>
          <p:cNvSpPr txBox="1"/>
          <p:nvPr>
            <p:ph type="title"/>
          </p:nvPr>
        </p:nvSpPr>
        <p:spPr>
          <a:xfrm>
            <a:off x="311700" y="166450"/>
            <a:ext cx="8520600" cy="6159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400"/>
              </a:spcBef>
              <a:spcAft>
                <a:spcPts val="0"/>
              </a:spcAft>
              <a:buNone/>
            </a:pPr>
            <a:r>
              <a:rPr lang="en" sz="2500">
                <a:highlight>
                  <a:srgbClr val="FFFFFF"/>
                </a:highlight>
              </a:rPr>
              <a:t>A changing perspective for Social Emotional Learning</a:t>
            </a:r>
            <a:endParaRPr sz="13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400"/>
              </a:spcAft>
              <a:buNone/>
            </a:pPr>
            <a:r>
              <a:t/>
            </a:r>
            <a:endParaRPr sz="1300">
              <a:highlight>
                <a:srgbClr val="FFFFFF"/>
              </a:highlight>
            </a:endParaRPr>
          </a:p>
        </p:txBody>
      </p:sp>
      <p:pic>
        <p:nvPicPr>
          <p:cNvPr id="119" name="Google Shape;119;p20"/>
          <p:cNvPicPr preferRelativeResize="0"/>
          <p:nvPr/>
        </p:nvPicPr>
        <p:blipFill>
          <a:blip r:embed="rId3">
            <a:alphaModFix/>
          </a:blip>
          <a:stretch>
            <a:fillRect/>
          </a:stretch>
        </p:blipFill>
        <p:spPr>
          <a:xfrm>
            <a:off x="1128062" y="687763"/>
            <a:ext cx="6804675" cy="3851175"/>
          </a:xfrm>
          <a:prstGeom prst="rect">
            <a:avLst/>
          </a:prstGeom>
          <a:noFill/>
          <a:ln>
            <a:noFill/>
          </a:ln>
        </p:spPr>
      </p:pic>
      <p:sp>
        <p:nvSpPr>
          <p:cNvPr id="120" name="Google Shape;120;p20"/>
          <p:cNvSpPr txBox="1"/>
          <p:nvPr/>
        </p:nvSpPr>
        <p:spPr>
          <a:xfrm>
            <a:off x="1356625" y="4523525"/>
            <a:ext cx="6858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https://changingperspectivesnow.org/social-emotional-learning/</a:t>
            </a:r>
            <a:endParaRPr sz="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1"/>
          <p:cNvSpPr txBox="1"/>
          <p:nvPr>
            <p:ph type="title"/>
          </p:nvPr>
        </p:nvSpPr>
        <p:spPr>
          <a:xfrm>
            <a:off x="311700" y="282975"/>
            <a:ext cx="8520600" cy="5658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200"/>
              </a:spcBef>
              <a:spcAft>
                <a:spcPts val="0"/>
              </a:spcAft>
              <a:buNone/>
            </a:pPr>
            <a:r>
              <a:rPr lang="en" sz="2500">
                <a:highlight>
                  <a:srgbClr val="FFFFFF"/>
                </a:highlight>
              </a:rPr>
              <a:t>Have Statements and Examples Ready</a:t>
            </a:r>
            <a:endParaRPr sz="1100">
              <a:highlight>
                <a:srgbClr val="FFFFFF"/>
              </a:highlight>
            </a:endParaRPr>
          </a:p>
          <a:p>
            <a:pPr indent="0" lvl="0" marL="0" rtl="0" algn="l">
              <a:lnSpc>
                <a:spcPct val="115000"/>
              </a:lnSpc>
              <a:spcBef>
                <a:spcPts val="1400"/>
              </a:spcBef>
              <a:spcAft>
                <a:spcPts val="400"/>
              </a:spcAft>
              <a:buNone/>
            </a:pPr>
            <a:r>
              <a:t/>
            </a:r>
            <a:endParaRPr sz="1300">
              <a:highlight>
                <a:srgbClr val="FFFFFF"/>
              </a:highlight>
            </a:endParaRPr>
          </a:p>
        </p:txBody>
      </p:sp>
      <p:sp>
        <p:nvSpPr>
          <p:cNvPr id="126" name="Google Shape;126;p21"/>
          <p:cNvSpPr txBox="1"/>
          <p:nvPr>
            <p:ph idx="1" type="body"/>
          </p:nvPr>
        </p:nvSpPr>
        <p:spPr>
          <a:xfrm>
            <a:off x="311700" y="848775"/>
            <a:ext cx="8520600" cy="372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350">
                <a:solidFill>
                  <a:srgbClr val="5C5C5C"/>
                </a:solidFill>
                <a:highlight>
                  <a:srgbClr val="FFFFFF"/>
                </a:highlight>
              </a:rPr>
              <a:t>Practice some statements that you could make and have ready to go if your child is asking questions or if they’re making statements about themselves right in the moment.  </a:t>
            </a:r>
            <a:endParaRPr sz="1350">
              <a:solidFill>
                <a:srgbClr val="5C5C5C"/>
              </a:solidFill>
              <a:highlight>
                <a:srgbClr val="FFFFFF"/>
              </a:highlight>
            </a:endParaRPr>
          </a:p>
          <a:p>
            <a:pPr indent="0" lvl="0" marL="0" rtl="0" algn="l">
              <a:spcBef>
                <a:spcPts val="1200"/>
              </a:spcBef>
              <a:spcAft>
                <a:spcPts val="0"/>
              </a:spcAft>
              <a:buNone/>
            </a:pPr>
            <a:r>
              <a:rPr lang="en" sz="1350">
                <a:solidFill>
                  <a:srgbClr val="5C5C5C"/>
                </a:solidFill>
                <a:highlight>
                  <a:srgbClr val="FFFFFF"/>
                </a:highlight>
              </a:rPr>
              <a:t>Develop affirmations:</a:t>
            </a:r>
            <a:endParaRPr sz="1350">
              <a:solidFill>
                <a:srgbClr val="5C5C5C"/>
              </a:solidFill>
              <a:highlight>
                <a:srgbClr val="FFFFFF"/>
              </a:highlight>
            </a:endParaRPr>
          </a:p>
          <a:p>
            <a:pPr indent="-314325" lvl="0" marL="457200" rtl="0" algn="l">
              <a:spcBef>
                <a:spcPts val="1200"/>
              </a:spcBef>
              <a:spcAft>
                <a:spcPts val="0"/>
              </a:spcAft>
              <a:buClr>
                <a:srgbClr val="5C5C5C"/>
              </a:buClr>
              <a:buSzPts val="1350"/>
              <a:buChar char="-"/>
            </a:pPr>
            <a:r>
              <a:rPr lang="en" sz="1350">
                <a:solidFill>
                  <a:srgbClr val="5C5C5C"/>
                </a:solidFill>
                <a:highlight>
                  <a:srgbClr val="FFFFFF"/>
                </a:highlight>
              </a:rPr>
              <a:t>“you think differently” right? That’s not good, that’s not bad, it’s just thinking differently. </a:t>
            </a:r>
            <a:endParaRPr sz="1350">
              <a:solidFill>
                <a:srgbClr val="5C5C5C"/>
              </a:solidFill>
              <a:highlight>
                <a:srgbClr val="FFFFFF"/>
              </a:highlight>
            </a:endParaRPr>
          </a:p>
          <a:p>
            <a:pPr indent="-314325" lvl="0" marL="457200" rtl="0" algn="l">
              <a:spcBef>
                <a:spcPts val="0"/>
              </a:spcBef>
              <a:spcAft>
                <a:spcPts val="0"/>
              </a:spcAft>
              <a:buClr>
                <a:srgbClr val="5C5C5C"/>
              </a:buClr>
              <a:buSzPts val="1350"/>
              <a:buChar char="-"/>
            </a:pPr>
            <a:r>
              <a:rPr lang="en" sz="1350">
                <a:solidFill>
                  <a:srgbClr val="5C5C5C"/>
                </a:solidFill>
                <a:highlight>
                  <a:srgbClr val="FFFFFF"/>
                </a:highlight>
              </a:rPr>
              <a:t>“your challenges don’t define you,  everyone has strengths, everyone has challenges.” </a:t>
            </a:r>
            <a:endParaRPr sz="1350">
              <a:solidFill>
                <a:srgbClr val="5C5C5C"/>
              </a:solidFill>
              <a:highlight>
                <a:srgbClr val="FFFFFF"/>
              </a:highlight>
            </a:endParaRPr>
          </a:p>
          <a:p>
            <a:pPr indent="-314325" lvl="0" marL="457200" rtl="0" algn="l">
              <a:spcBef>
                <a:spcPts val="0"/>
              </a:spcBef>
              <a:spcAft>
                <a:spcPts val="0"/>
              </a:spcAft>
              <a:buClr>
                <a:srgbClr val="5C5C5C"/>
              </a:buClr>
              <a:buSzPts val="1350"/>
              <a:buChar char="-"/>
            </a:pPr>
            <a:r>
              <a:rPr lang="en" sz="1350">
                <a:solidFill>
                  <a:srgbClr val="5C5C5C"/>
                </a:solidFill>
                <a:highlight>
                  <a:srgbClr val="FFFFFF"/>
                </a:highlight>
              </a:rPr>
              <a:t>“a disability is a difference that makes it harder for others to do something that others may be able to do easily.  It’s a difference but it doesn’t mean it’s good or bad.”  </a:t>
            </a:r>
            <a:endParaRPr sz="1350">
              <a:solidFill>
                <a:srgbClr val="5C5C5C"/>
              </a:solidFill>
              <a:highlight>
                <a:srgbClr val="FFFFFF"/>
              </a:highlight>
            </a:endParaRPr>
          </a:p>
          <a:p>
            <a:pPr indent="-314325" lvl="0" marL="457200" rtl="0" algn="l">
              <a:spcBef>
                <a:spcPts val="0"/>
              </a:spcBef>
              <a:spcAft>
                <a:spcPts val="0"/>
              </a:spcAft>
              <a:buClr>
                <a:srgbClr val="5C5C5C"/>
              </a:buClr>
              <a:buSzPts val="1350"/>
              <a:buChar char="-"/>
            </a:pPr>
            <a:r>
              <a:rPr lang="en" sz="1350">
                <a:solidFill>
                  <a:srgbClr val="5C5C5C"/>
                </a:solidFill>
                <a:highlight>
                  <a:srgbClr val="FFFFFF"/>
                </a:highlight>
              </a:rPr>
              <a:t>“remember that time when we were….and you had to do it differently from your </a:t>
            </a:r>
            <a:r>
              <a:rPr lang="en" sz="1350">
                <a:solidFill>
                  <a:srgbClr val="5C5C5C"/>
                </a:solidFill>
                <a:highlight>
                  <a:srgbClr val="FFFFFF"/>
                </a:highlight>
              </a:rPr>
              <a:t>friends</a:t>
            </a:r>
            <a:r>
              <a:rPr lang="en" sz="1350">
                <a:solidFill>
                  <a:srgbClr val="5C5C5C"/>
                </a:solidFill>
                <a:highlight>
                  <a:srgbClr val="FFFFFF"/>
                </a:highlight>
              </a:rPr>
              <a:t> but you all had fun and laughed and played.  It was different and fun.”  </a:t>
            </a:r>
            <a:endParaRPr sz="1350">
              <a:solidFill>
                <a:srgbClr val="5C5C5C"/>
              </a:solidFill>
              <a:highlight>
                <a:srgbClr val="FFFFFF"/>
              </a:highlight>
            </a:endParaRPr>
          </a:p>
          <a:p>
            <a:pPr indent="0" lvl="0" marL="0" rtl="0" algn="l">
              <a:spcBef>
                <a:spcPts val="1200"/>
              </a:spcBef>
              <a:spcAft>
                <a:spcPts val="1200"/>
              </a:spcAft>
              <a:buNone/>
            </a:pPr>
            <a:r>
              <a:rPr lang="en" sz="1350">
                <a:solidFill>
                  <a:srgbClr val="5C5C5C"/>
                </a:solidFill>
                <a:highlight>
                  <a:srgbClr val="FFFFFF"/>
                </a:highlight>
              </a:rPr>
              <a:t>Think about ways to keep it age-appropriate.  Your statements will need to change as your child grows and changes.  I would encourage you to ask, to encourage them to ask questions as you establish yourself as a trusted partner in this journey of understanding.  </a:t>
            </a:r>
            <a:endParaRPr sz="1350">
              <a:solidFill>
                <a:srgbClr val="5C5C5C"/>
              </a:solidFill>
              <a:highlight>
                <a:srgbClr val="FFFFFF"/>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311700" y="199750"/>
            <a:ext cx="8520600" cy="5742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200"/>
              </a:spcBef>
              <a:spcAft>
                <a:spcPts val="0"/>
              </a:spcAft>
              <a:buNone/>
            </a:pPr>
            <a:r>
              <a:rPr lang="en" sz="2500">
                <a:highlight>
                  <a:srgbClr val="FFFFFF"/>
                </a:highlight>
              </a:rPr>
              <a:t>Identify What to Say to Others While Empowering Your Child</a:t>
            </a:r>
            <a:endParaRPr sz="11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400"/>
              </a:spcAft>
              <a:buNone/>
            </a:pPr>
            <a:r>
              <a:t/>
            </a:r>
            <a:endParaRPr sz="1300">
              <a:highlight>
                <a:srgbClr val="FFFFFF"/>
              </a:highlight>
            </a:endParaRPr>
          </a:p>
        </p:txBody>
      </p:sp>
      <p:sp>
        <p:nvSpPr>
          <p:cNvPr id="132" name="Google Shape;132;p22"/>
          <p:cNvSpPr txBox="1"/>
          <p:nvPr>
            <p:ph idx="1" type="body"/>
          </p:nvPr>
        </p:nvSpPr>
        <p:spPr>
          <a:xfrm>
            <a:off x="311700" y="715750"/>
            <a:ext cx="4307400" cy="38532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sz="1350">
                <a:solidFill>
                  <a:srgbClr val="5C5C5C"/>
                </a:solidFill>
                <a:highlight>
                  <a:srgbClr val="FFFFFF"/>
                </a:highlight>
              </a:rPr>
              <a:t>This goes along with having a plan. It’s important to identify what to say to others and it’s also important to think about empowering your child because this is the first </a:t>
            </a:r>
            <a:r>
              <a:rPr lang="en" sz="1350">
                <a:solidFill>
                  <a:srgbClr val="5C5C5C"/>
                </a:solidFill>
                <a:highlight>
                  <a:srgbClr val="FFFFFF"/>
                </a:highlight>
              </a:rPr>
              <a:t>experience</a:t>
            </a:r>
            <a:r>
              <a:rPr lang="en" sz="1350">
                <a:solidFill>
                  <a:srgbClr val="5C5C5C"/>
                </a:solidFill>
                <a:highlight>
                  <a:srgbClr val="FFFFFF"/>
                </a:highlight>
              </a:rPr>
              <a:t> they will have with </a:t>
            </a:r>
            <a:r>
              <a:rPr lang="en" sz="1350">
                <a:solidFill>
                  <a:srgbClr val="5C5C5C"/>
                </a:solidFill>
                <a:highlight>
                  <a:srgbClr val="FFFFFF"/>
                </a:highlight>
              </a:rPr>
              <a:t>advocacy</a:t>
            </a:r>
            <a:r>
              <a:rPr lang="en" sz="1350">
                <a:solidFill>
                  <a:srgbClr val="5C5C5C"/>
                </a:solidFill>
                <a:highlight>
                  <a:srgbClr val="FFFFFF"/>
                </a:highlight>
              </a:rPr>
              <a:t>.  Truthful, direct and matter of fact statements can provide the roadmap for your child to follow.  </a:t>
            </a:r>
            <a:endParaRPr sz="1350">
              <a:solidFill>
                <a:srgbClr val="5C5C5C"/>
              </a:solidFill>
              <a:highlight>
                <a:srgbClr val="FFFFFF"/>
              </a:highlight>
            </a:endParaRPr>
          </a:p>
          <a:p>
            <a:pPr indent="0" lvl="0" marL="0" rtl="0" algn="l">
              <a:spcBef>
                <a:spcPts val="1200"/>
              </a:spcBef>
              <a:spcAft>
                <a:spcPts val="0"/>
              </a:spcAft>
              <a:buNone/>
            </a:pPr>
            <a:r>
              <a:rPr lang="en" sz="1350">
                <a:solidFill>
                  <a:srgbClr val="5C5C5C"/>
                </a:solidFill>
                <a:highlight>
                  <a:srgbClr val="FFFFFF"/>
                </a:highlight>
              </a:rPr>
              <a:t>Practice and roleplay this with your child. You can roleplay it in different ways and different scenarios whether it’s just a curious peer or adult in the community.  </a:t>
            </a:r>
            <a:endParaRPr sz="1350">
              <a:solidFill>
                <a:srgbClr val="5C5C5C"/>
              </a:solidFill>
              <a:highlight>
                <a:srgbClr val="FFFFFF"/>
              </a:highlight>
            </a:endParaRPr>
          </a:p>
          <a:p>
            <a:pPr indent="0" lvl="0" marL="0" rtl="0" algn="l">
              <a:spcBef>
                <a:spcPts val="1200"/>
              </a:spcBef>
              <a:spcAft>
                <a:spcPts val="0"/>
              </a:spcAft>
              <a:buNone/>
            </a:pPr>
            <a:r>
              <a:rPr lang="en" sz="1350">
                <a:solidFill>
                  <a:srgbClr val="5C5C5C"/>
                </a:solidFill>
                <a:highlight>
                  <a:srgbClr val="FFFFFF"/>
                </a:highlight>
              </a:rPr>
              <a:t>Be proactive and help your child brainstorm what they’re feeling, what they’re comfortable saying to help make it an empowering process.  Give them the words.  </a:t>
            </a:r>
            <a:endParaRPr sz="1350">
              <a:solidFill>
                <a:srgbClr val="5C5C5C"/>
              </a:solidFill>
              <a:highlight>
                <a:srgbClr val="FFFFFF"/>
              </a:highlight>
            </a:endParaRPr>
          </a:p>
          <a:p>
            <a:pPr indent="0" lvl="0" marL="0" rtl="0" algn="l">
              <a:spcBef>
                <a:spcPts val="1200"/>
              </a:spcBef>
              <a:spcAft>
                <a:spcPts val="0"/>
              </a:spcAft>
              <a:buNone/>
            </a:pPr>
            <a:r>
              <a:rPr lang="en" sz="1350">
                <a:solidFill>
                  <a:srgbClr val="5C5C5C"/>
                </a:solidFill>
                <a:highlight>
                  <a:srgbClr val="FFFFFF"/>
                </a:highlight>
              </a:rPr>
              <a:t>Discuss self-disclosure and the pros/cons of sharing disability and information with others in age appropriate terms.  Give them the words and power to own and share what they choose. This can help them make the best decision for them.</a:t>
            </a:r>
            <a:endParaRPr sz="1350">
              <a:solidFill>
                <a:srgbClr val="5C5C5C"/>
              </a:solidFill>
              <a:highlight>
                <a:srgbClr val="FFFFFF"/>
              </a:highlight>
            </a:endParaRPr>
          </a:p>
          <a:p>
            <a:pPr indent="0" lvl="0" marL="0" rtl="0" algn="l">
              <a:spcBef>
                <a:spcPts val="1200"/>
              </a:spcBef>
              <a:spcAft>
                <a:spcPts val="0"/>
              </a:spcAft>
              <a:buClr>
                <a:schemeClr val="dk1"/>
              </a:buClr>
              <a:buSzPct val="81481"/>
              <a:buFont typeface="Arial"/>
              <a:buNone/>
            </a:pPr>
            <a:r>
              <a:rPr lang="en" sz="1350">
                <a:solidFill>
                  <a:srgbClr val="5C5C5C"/>
                </a:solidFill>
                <a:highlight>
                  <a:srgbClr val="FFFFFF"/>
                </a:highlight>
              </a:rPr>
              <a:t>Think long term but don’t jump to far ahead.  Live in the now, but think long term, </a:t>
            </a:r>
            <a:r>
              <a:rPr lang="en" sz="1350">
                <a:solidFill>
                  <a:srgbClr val="5C5C5C"/>
                </a:solidFill>
                <a:highlight>
                  <a:srgbClr val="FFFFFF"/>
                </a:highlight>
              </a:rPr>
              <a:t>because</a:t>
            </a:r>
            <a:r>
              <a:rPr lang="en" sz="1350">
                <a:solidFill>
                  <a:srgbClr val="5C5C5C"/>
                </a:solidFill>
                <a:highlight>
                  <a:srgbClr val="FFFFFF"/>
                </a:highlight>
              </a:rPr>
              <a:t> knowledge and information changes as children grow and </a:t>
            </a:r>
            <a:r>
              <a:rPr lang="en" sz="1350">
                <a:solidFill>
                  <a:srgbClr val="5C5C5C"/>
                </a:solidFill>
                <a:highlight>
                  <a:srgbClr val="FFFFFF"/>
                </a:highlight>
              </a:rPr>
              <a:t>change</a:t>
            </a:r>
            <a:r>
              <a:rPr lang="en" sz="1350">
                <a:solidFill>
                  <a:srgbClr val="5C5C5C"/>
                </a:solidFill>
                <a:highlight>
                  <a:srgbClr val="FFFFFF"/>
                </a:highlight>
              </a:rPr>
              <a:t>.   </a:t>
            </a:r>
            <a:endParaRPr sz="1350">
              <a:solidFill>
                <a:srgbClr val="5C5C5C"/>
              </a:solidFill>
              <a:highlight>
                <a:srgbClr val="FFFFFF"/>
              </a:highlight>
            </a:endParaRPr>
          </a:p>
          <a:p>
            <a:pPr indent="0" lvl="0" marL="0" rtl="0" algn="l">
              <a:spcBef>
                <a:spcPts val="1100"/>
              </a:spcBef>
              <a:spcAft>
                <a:spcPts val="1200"/>
              </a:spcAft>
              <a:buNone/>
            </a:pPr>
            <a:r>
              <a:t/>
            </a:r>
            <a:endParaRPr sz="1350">
              <a:solidFill>
                <a:srgbClr val="5C5C5C"/>
              </a:solidFill>
              <a:highlight>
                <a:srgbClr val="FFFFFF"/>
              </a:highlight>
            </a:endParaRPr>
          </a:p>
        </p:txBody>
      </p:sp>
      <p:pic>
        <p:nvPicPr>
          <p:cNvPr id="133" name="Google Shape;133;p22"/>
          <p:cNvPicPr preferRelativeResize="0"/>
          <p:nvPr/>
        </p:nvPicPr>
        <p:blipFill>
          <a:blip r:embed="rId3">
            <a:alphaModFix/>
          </a:blip>
          <a:stretch>
            <a:fillRect/>
          </a:stretch>
        </p:blipFill>
        <p:spPr>
          <a:xfrm>
            <a:off x="4572000" y="1185275"/>
            <a:ext cx="4530902" cy="2211826"/>
          </a:xfrm>
          <a:prstGeom prst="rect">
            <a:avLst/>
          </a:prstGeom>
          <a:noFill/>
          <a:ln>
            <a:noFill/>
          </a:ln>
          <a:effectLst>
            <a:outerShdw blurRad="57150" rotWithShape="0" algn="bl" dir="5400000" dist="19050">
              <a:srgbClr val="000000">
                <a:alpha val="19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400"/>
              </a:spcBef>
              <a:spcAft>
                <a:spcPts val="0"/>
              </a:spcAft>
              <a:buNone/>
            </a:pPr>
            <a:r>
              <a:rPr lang="en" sz="2500">
                <a:highlight>
                  <a:srgbClr val="FFFFFF"/>
                </a:highlight>
              </a:rPr>
              <a:t>Talking about Disability with a Positive Mindset</a:t>
            </a:r>
            <a:endParaRPr sz="13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400"/>
              </a:spcAft>
              <a:buNone/>
            </a:pPr>
            <a:r>
              <a:t/>
            </a:r>
            <a:endParaRPr sz="1300">
              <a:highlight>
                <a:srgbClr val="FFFFFF"/>
              </a:highlight>
            </a:endParaRPr>
          </a:p>
        </p:txBody>
      </p:sp>
      <p:sp>
        <p:nvSpPr>
          <p:cNvPr id="139" name="Google Shape;139;p23"/>
          <p:cNvSpPr txBox="1"/>
          <p:nvPr>
            <p:ph idx="1" type="body"/>
          </p:nvPr>
        </p:nvSpPr>
        <p:spPr>
          <a:xfrm>
            <a:off x="366200" y="957125"/>
            <a:ext cx="8466000" cy="361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350">
                <a:solidFill>
                  <a:srgbClr val="5C5C5C"/>
                </a:solidFill>
                <a:highlight>
                  <a:srgbClr val="FFFFFF"/>
                </a:highlight>
              </a:rPr>
              <a:t>Telling your child that </a:t>
            </a:r>
            <a:r>
              <a:rPr lang="en" sz="1350">
                <a:solidFill>
                  <a:srgbClr val="5C5C5C"/>
                </a:solidFill>
                <a:highlight>
                  <a:srgbClr val="FFFFFF"/>
                </a:highlight>
              </a:rPr>
              <a:t>their</a:t>
            </a:r>
            <a:r>
              <a:rPr lang="en" sz="1350">
                <a:solidFill>
                  <a:srgbClr val="5C5C5C"/>
                </a:solidFill>
                <a:highlight>
                  <a:srgbClr val="FFFFFF"/>
                </a:highlight>
              </a:rPr>
              <a:t> disability can influence behavior, learning, academics, social, or make it </a:t>
            </a:r>
            <a:r>
              <a:rPr lang="en" sz="1350">
                <a:solidFill>
                  <a:srgbClr val="5C5C5C"/>
                </a:solidFill>
                <a:highlight>
                  <a:srgbClr val="FFFFFF"/>
                </a:highlight>
              </a:rPr>
              <a:t>a little bit </a:t>
            </a:r>
            <a:r>
              <a:rPr lang="en" sz="1350">
                <a:solidFill>
                  <a:srgbClr val="5C5C5C"/>
                </a:solidFill>
                <a:highlight>
                  <a:srgbClr val="FFFFFF"/>
                </a:highlight>
              </a:rPr>
              <a:t>harder for them in other ways also means telling them that </a:t>
            </a:r>
            <a:r>
              <a:rPr b="1" lang="en" sz="1350">
                <a:solidFill>
                  <a:srgbClr val="5C5C5C"/>
                </a:solidFill>
                <a:highlight>
                  <a:srgbClr val="FFFFFF"/>
                </a:highlight>
              </a:rPr>
              <a:t>it’s okay to think </a:t>
            </a:r>
            <a:r>
              <a:rPr b="1" lang="en" sz="1350">
                <a:solidFill>
                  <a:srgbClr val="5C5C5C"/>
                </a:solidFill>
                <a:highlight>
                  <a:srgbClr val="FFFFFF"/>
                </a:highlight>
              </a:rPr>
              <a:t>differently</a:t>
            </a:r>
            <a:r>
              <a:rPr b="1" lang="en" sz="1350">
                <a:solidFill>
                  <a:srgbClr val="5C5C5C"/>
                </a:solidFill>
                <a:highlight>
                  <a:srgbClr val="FFFFFF"/>
                </a:highlight>
              </a:rPr>
              <a:t> when </a:t>
            </a:r>
            <a:r>
              <a:rPr b="1" lang="en" sz="1350">
                <a:solidFill>
                  <a:srgbClr val="5C5C5C"/>
                </a:solidFill>
                <a:highlight>
                  <a:srgbClr val="FFFFFF"/>
                </a:highlight>
              </a:rPr>
              <a:t>approaching</a:t>
            </a:r>
            <a:r>
              <a:rPr b="1" lang="en" sz="1350">
                <a:solidFill>
                  <a:srgbClr val="5C5C5C"/>
                </a:solidFill>
                <a:highlight>
                  <a:srgbClr val="FFFFFF"/>
                </a:highlight>
              </a:rPr>
              <a:t> learning and engaging in all different kinds of ways.</a:t>
            </a:r>
            <a:r>
              <a:rPr lang="en" sz="1350">
                <a:solidFill>
                  <a:srgbClr val="5C5C5C"/>
                </a:solidFill>
                <a:highlight>
                  <a:srgbClr val="FFFFFF"/>
                </a:highlight>
              </a:rPr>
              <a:t>  Using a </a:t>
            </a:r>
            <a:r>
              <a:rPr lang="en" sz="1350">
                <a:solidFill>
                  <a:srgbClr val="5C5C5C"/>
                </a:solidFill>
                <a:highlight>
                  <a:srgbClr val="FFFFFF"/>
                </a:highlight>
              </a:rPr>
              <a:t>strength</a:t>
            </a:r>
            <a:r>
              <a:rPr lang="en" sz="1350">
                <a:solidFill>
                  <a:srgbClr val="5C5C5C"/>
                </a:solidFill>
                <a:highlight>
                  <a:srgbClr val="FFFFFF"/>
                </a:highlight>
              </a:rPr>
              <a:t> based approach talks with the child about looking for solutions, finding </a:t>
            </a:r>
            <a:r>
              <a:rPr lang="en" sz="1350">
                <a:solidFill>
                  <a:srgbClr val="5C5C5C"/>
                </a:solidFill>
                <a:highlight>
                  <a:srgbClr val="FFFFFF"/>
                </a:highlight>
              </a:rPr>
              <a:t>supports</a:t>
            </a:r>
            <a:r>
              <a:rPr lang="en" sz="1350">
                <a:solidFill>
                  <a:srgbClr val="5C5C5C"/>
                </a:solidFill>
                <a:highlight>
                  <a:srgbClr val="FFFFFF"/>
                </a:highlight>
              </a:rPr>
              <a:t> and viewing others who are role models and have disability in a positive lens.  A sense of sameness and ability to learn, achieve and live (self-determination) can contribute to this mindset.  </a:t>
            </a:r>
            <a:endParaRPr sz="1350">
              <a:solidFill>
                <a:srgbClr val="5C5C5C"/>
              </a:solidFill>
              <a:highlight>
                <a:srgbClr val="FFFFFF"/>
              </a:highlight>
            </a:endParaRPr>
          </a:p>
          <a:p>
            <a:pPr indent="0" lvl="0" marL="0" rtl="0" algn="l">
              <a:spcBef>
                <a:spcPts val="1200"/>
              </a:spcBef>
              <a:spcAft>
                <a:spcPts val="0"/>
              </a:spcAft>
              <a:buNone/>
            </a:pPr>
            <a:r>
              <a:rPr lang="en" sz="1350">
                <a:solidFill>
                  <a:srgbClr val="5C5C5C"/>
                </a:solidFill>
                <a:highlight>
                  <a:srgbClr val="FFFFFF"/>
                </a:highlight>
              </a:rPr>
              <a:t>Talk to your child’s teacher about what is being said at school.  See if there are natural conversations or partners that can help make the conversation more relaxed.  See if there are sentiments or </a:t>
            </a:r>
            <a:r>
              <a:rPr lang="en" sz="1350">
                <a:solidFill>
                  <a:srgbClr val="5C5C5C"/>
                </a:solidFill>
                <a:highlight>
                  <a:srgbClr val="FFFFFF"/>
                </a:highlight>
              </a:rPr>
              <a:t>conversations</a:t>
            </a:r>
            <a:r>
              <a:rPr lang="en" sz="1350">
                <a:solidFill>
                  <a:srgbClr val="5C5C5C"/>
                </a:solidFill>
                <a:highlight>
                  <a:srgbClr val="FFFFFF"/>
                </a:highlight>
              </a:rPr>
              <a:t> that can be supported in the home school conversations that may occur.  </a:t>
            </a:r>
            <a:endParaRPr sz="1350">
              <a:solidFill>
                <a:srgbClr val="5C5C5C"/>
              </a:solidFill>
              <a:highlight>
                <a:srgbClr val="FFFFFF"/>
              </a:highlight>
            </a:endParaRPr>
          </a:p>
          <a:p>
            <a:pPr indent="0" lvl="0" marL="0" rtl="0" algn="l">
              <a:spcBef>
                <a:spcPts val="1200"/>
              </a:spcBef>
              <a:spcAft>
                <a:spcPts val="1200"/>
              </a:spcAft>
              <a:buNone/>
            </a:pPr>
            <a:r>
              <a:rPr lang="en" sz="1350">
                <a:solidFill>
                  <a:srgbClr val="5C5C5C"/>
                </a:solidFill>
                <a:highlight>
                  <a:srgbClr val="FFFFFF"/>
                </a:highlight>
              </a:rPr>
              <a:t>Talk to other trusted individuals about what they may know or think about what is happening with your child.  This can include siblings, </a:t>
            </a:r>
            <a:r>
              <a:rPr lang="en" sz="1350">
                <a:solidFill>
                  <a:srgbClr val="5C5C5C"/>
                </a:solidFill>
                <a:highlight>
                  <a:srgbClr val="FFFFFF"/>
                </a:highlight>
              </a:rPr>
              <a:t>friends</a:t>
            </a:r>
            <a:r>
              <a:rPr lang="en" sz="1350">
                <a:solidFill>
                  <a:srgbClr val="5C5C5C"/>
                </a:solidFill>
                <a:highlight>
                  <a:srgbClr val="FFFFFF"/>
                </a:highlight>
              </a:rPr>
              <a:t>, caregivers or </a:t>
            </a:r>
            <a:r>
              <a:rPr lang="en" sz="1350">
                <a:solidFill>
                  <a:srgbClr val="5C5C5C"/>
                </a:solidFill>
                <a:highlight>
                  <a:srgbClr val="FFFFFF"/>
                </a:highlight>
              </a:rPr>
              <a:t>others</a:t>
            </a:r>
            <a:r>
              <a:rPr lang="en" sz="1350">
                <a:solidFill>
                  <a:srgbClr val="5C5C5C"/>
                </a:solidFill>
                <a:highlight>
                  <a:srgbClr val="FFFFFF"/>
                </a:highlight>
              </a:rPr>
              <a:t>.  </a:t>
            </a:r>
            <a:endParaRPr sz="1350">
              <a:solidFill>
                <a:srgbClr val="5C5C5C"/>
              </a:solidFill>
              <a:highlight>
                <a:srgbClr val="FFFFFF"/>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400"/>
              </a:spcBef>
              <a:spcAft>
                <a:spcPts val="0"/>
              </a:spcAft>
              <a:buNone/>
            </a:pPr>
            <a:r>
              <a:rPr lang="en" sz="2500">
                <a:highlight>
                  <a:srgbClr val="FFFFFF"/>
                </a:highlight>
              </a:rPr>
              <a:t>Find Healthy Role Models with Similar Experiences for Your Kids</a:t>
            </a:r>
            <a:endParaRPr sz="13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0"/>
              </a:spcAft>
              <a:buNone/>
            </a:pPr>
            <a:r>
              <a:t/>
            </a:r>
            <a:endParaRPr sz="13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400"/>
              </a:spcAft>
              <a:buNone/>
            </a:pPr>
            <a:r>
              <a:t/>
            </a:r>
            <a:endParaRPr sz="1300">
              <a:highlight>
                <a:srgbClr val="FFFFFF"/>
              </a:highlight>
            </a:endParaRPr>
          </a:p>
        </p:txBody>
      </p:sp>
      <p:sp>
        <p:nvSpPr>
          <p:cNvPr id="145" name="Google Shape;145;p24"/>
          <p:cNvSpPr txBox="1"/>
          <p:nvPr>
            <p:ph idx="1" type="body"/>
          </p:nvPr>
        </p:nvSpPr>
        <p:spPr>
          <a:xfrm>
            <a:off x="311700" y="1017725"/>
            <a:ext cx="8520600" cy="355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350">
                <a:solidFill>
                  <a:srgbClr val="5C5C5C"/>
                </a:solidFill>
                <a:highlight>
                  <a:srgbClr val="FFFFFF"/>
                </a:highlight>
              </a:rPr>
              <a:t>See if you can find somebody that has experienced the sense of sameness your child may be experiencing.  It may come up more often with our teenagers </a:t>
            </a:r>
            <a:endParaRPr sz="1350">
              <a:solidFill>
                <a:srgbClr val="5C5C5C"/>
              </a:solidFill>
              <a:highlight>
                <a:srgbClr val="FFFFFF"/>
              </a:highlight>
            </a:endParaRPr>
          </a:p>
          <a:p>
            <a:pPr indent="-314325" lvl="0" marL="457200" rtl="0" algn="l">
              <a:spcBef>
                <a:spcPts val="1200"/>
              </a:spcBef>
              <a:spcAft>
                <a:spcPts val="0"/>
              </a:spcAft>
              <a:buClr>
                <a:srgbClr val="5C5C5C"/>
              </a:buClr>
              <a:buSzPts val="1350"/>
              <a:buChar char="-"/>
            </a:pPr>
            <a:r>
              <a:rPr lang="en" sz="1350">
                <a:solidFill>
                  <a:srgbClr val="5C5C5C"/>
                </a:solidFill>
                <a:highlight>
                  <a:srgbClr val="FFFFFF"/>
                </a:highlight>
              </a:rPr>
              <a:t>Finding someone with similar experience so they can relate to one another. </a:t>
            </a:r>
            <a:endParaRPr sz="1350">
              <a:solidFill>
                <a:srgbClr val="5C5C5C"/>
              </a:solidFill>
              <a:highlight>
                <a:srgbClr val="FFFFFF"/>
              </a:highlight>
            </a:endParaRPr>
          </a:p>
          <a:p>
            <a:pPr indent="-314325" lvl="0" marL="457200" rtl="0" algn="l">
              <a:spcBef>
                <a:spcPts val="0"/>
              </a:spcBef>
              <a:spcAft>
                <a:spcPts val="0"/>
              </a:spcAft>
              <a:buClr>
                <a:srgbClr val="5C5C5C"/>
              </a:buClr>
              <a:buSzPts val="1350"/>
              <a:buChar char="-"/>
            </a:pPr>
            <a:r>
              <a:rPr lang="en" sz="1350">
                <a:solidFill>
                  <a:srgbClr val="5C5C5C"/>
                </a:solidFill>
                <a:highlight>
                  <a:srgbClr val="FFFFFF"/>
                </a:highlight>
              </a:rPr>
              <a:t>Someone who has overcome similar challenges. </a:t>
            </a:r>
            <a:endParaRPr sz="1350">
              <a:solidFill>
                <a:srgbClr val="5C5C5C"/>
              </a:solidFill>
              <a:highlight>
                <a:srgbClr val="FFFFFF"/>
              </a:highlight>
            </a:endParaRPr>
          </a:p>
          <a:p>
            <a:pPr indent="-314325" lvl="0" marL="457200" rtl="0" algn="l">
              <a:spcBef>
                <a:spcPts val="0"/>
              </a:spcBef>
              <a:spcAft>
                <a:spcPts val="0"/>
              </a:spcAft>
              <a:buClr>
                <a:srgbClr val="5C5C5C"/>
              </a:buClr>
              <a:buSzPts val="1350"/>
              <a:buChar char="-"/>
            </a:pPr>
            <a:r>
              <a:rPr lang="en" sz="1350">
                <a:solidFill>
                  <a:srgbClr val="5C5C5C"/>
                </a:solidFill>
                <a:highlight>
                  <a:srgbClr val="FFFFFF"/>
                </a:highlight>
              </a:rPr>
              <a:t>A group of </a:t>
            </a:r>
            <a:r>
              <a:rPr lang="en" sz="1350">
                <a:solidFill>
                  <a:srgbClr val="5C5C5C"/>
                </a:solidFill>
                <a:highlight>
                  <a:srgbClr val="FFFFFF"/>
                </a:highlight>
              </a:rPr>
              <a:t>people</a:t>
            </a:r>
            <a:r>
              <a:rPr lang="en" sz="1350">
                <a:solidFill>
                  <a:srgbClr val="5C5C5C"/>
                </a:solidFill>
                <a:highlight>
                  <a:srgbClr val="FFFFFF"/>
                </a:highlight>
              </a:rPr>
              <a:t> who share, socially or otherwise, a common bond and can provide support</a:t>
            </a:r>
            <a:endParaRPr sz="1350">
              <a:solidFill>
                <a:srgbClr val="5C5C5C"/>
              </a:solidFill>
              <a:highlight>
                <a:srgbClr val="FFFFFF"/>
              </a:highlight>
            </a:endParaRPr>
          </a:p>
          <a:p>
            <a:pPr indent="-314325" lvl="0" marL="457200" rtl="0" algn="l">
              <a:spcBef>
                <a:spcPts val="0"/>
              </a:spcBef>
              <a:spcAft>
                <a:spcPts val="0"/>
              </a:spcAft>
              <a:buClr>
                <a:srgbClr val="5C5C5C"/>
              </a:buClr>
              <a:buSzPts val="1350"/>
              <a:buChar char="-"/>
            </a:pPr>
            <a:r>
              <a:rPr lang="en" sz="1350">
                <a:solidFill>
                  <a:srgbClr val="5C5C5C"/>
                </a:solidFill>
                <a:highlight>
                  <a:srgbClr val="FFFFFF"/>
                </a:highlight>
              </a:rPr>
              <a:t>Use media forms to access role </a:t>
            </a:r>
            <a:r>
              <a:rPr lang="en" sz="1350">
                <a:solidFill>
                  <a:srgbClr val="5C5C5C"/>
                </a:solidFill>
                <a:highlight>
                  <a:srgbClr val="FFFFFF"/>
                </a:highlight>
              </a:rPr>
              <a:t>models</a:t>
            </a:r>
            <a:r>
              <a:rPr lang="en" sz="1350">
                <a:solidFill>
                  <a:srgbClr val="5C5C5C"/>
                </a:solidFill>
                <a:highlight>
                  <a:srgbClr val="FFFFFF"/>
                </a:highlight>
              </a:rPr>
              <a:t> (books, videos, online support groups)</a:t>
            </a:r>
            <a:endParaRPr sz="1350">
              <a:solidFill>
                <a:srgbClr val="5C5C5C"/>
              </a:solidFill>
              <a:highlight>
                <a:srgbClr val="FFFFFF"/>
              </a:highlight>
            </a:endParaRPr>
          </a:p>
          <a:p>
            <a:pPr indent="0" lvl="0" marL="0" rtl="0" algn="ctr">
              <a:spcBef>
                <a:spcPts val="1200"/>
              </a:spcBef>
              <a:spcAft>
                <a:spcPts val="1200"/>
              </a:spcAft>
              <a:buNone/>
            </a:pPr>
            <a:r>
              <a:rPr lang="en" sz="1350">
                <a:solidFill>
                  <a:srgbClr val="5C5C5C"/>
                </a:solidFill>
                <a:highlight>
                  <a:srgbClr val="FFFFFF"/>
                </a:highlight>
              </a:rPr>
              <a:t>Share the joy - </a:t>
            </a:r>
            <a:r>
              <a:rPr lang="en" sz="1200" u="sng">
                <a:solidFill>
                  <a:schemeClr val="hlink"/>
                </a:solidFill>
                <a:highlight>
                  <a:srgbClr val="FFFFFF"/>
                </a:highlight>
                <a:hlinkClick r:id="rId3"/>
              </a:rPr>
              <a:t>https://www.youtube.com/watch?v=oteVypkM3Pg</a:t>
            </a:r>
            <a:endParaRPr sz="1350">
              <a:solidFill>
                <a:srgbClr val="5C5C5C"/>
              </a:solidFill>
              <a:highlight>
                <a:srgbClr val="FFFFFF"/>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400"/>
              </a:spcBef>
              <a:spcAft>
                <a:spcPts val="0"/>
              </a:spcAft>
              <a:buNone/>
            </a:pPr>
            <a:r>
              <a:rPr lang="en" sz="2500">
                <a:highlight>
                  <a:srgbClr val="FFFFFF"/>
                </a:highlight>
              </a:rPr>
              <a:t>Find a Support Network of Other Parents/Caregivers With Similar Experiences</a:t>
            </a:r>
            <a:endParaRPr sz="1300">
              <a:highlight>
                <a:srgbClr val="FFFFFF"/>
              </a:highlight>
            </a:endParaRPr>
          </a:p>
          <a:p>
            <a:pPr indent="0" lvl="0" marL="0" rtl="0" algn="l">
              <a:lnSpc>
                <a:spcPct val="115000"/>
              </a:lnSpc>
              <a:spcBef>
                <a:spcPts val="1400"/>
              </a:spcBef>
              <a:spcAft>
                <a:spcPts val="0"/>
              </a:spcAft>
              <a:buNone/>
            </a:pPr>
            <a:r>
              <a:t/>
            </a:r>
            <a:endParaRPr sz="13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0"/>
              </a:spcAft>
              <a:buNone/>
            </a:pPr>
            <a:r>
              <a:t/>
            </a:r>
            <a:endParaRPr sz="13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400"/>
              </a:spcAft>
              <a:buNone/>
            </a:pPr>
            <a:r>
              <a:t/>
            </a:r>
            <a:endParaRPr sz="1300">
              <a:highlight>
                <a:srgbClr val="FFFFFF"/>
              </a:highlight>
            </a:endParaRPr>
          </a:p>
        </p:txBody>
      </p:sp>
      <p:sp>
        <p:nvSpPr>
          <p:cNvPr id="151" name="Google Shape;151;p25"/>
          <p:cNvSpPr txBox="1"/>
          <p:nvPr>
            <p:ph idx="1" type="body"/>
          </p:nvPr>
        </p:nvSpPr>
        <p:spPr>
          <a:xfrm>
            <a:off x="311700" y="1281725"/>
            <a:ext cx="8520600" cy="3287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350">
                <a:solidFill>
                  <a:srgbClr val="5C5C5C"/>
                </a:solidFill>
                <a:highlight>
                  <a:srgbClr val="FFFFFF"/>
                </a:highlight>
              </a:rPr>
              <a:t>It’s important for parents or caregivers  to find a network of others who have similar experiences to share information, share resources, share experiences. You can also read articles or watch videos of adults who have a disability and have and talk about what they wish their parent knew what they wanted their parent to say or to do when they’re kids. </a:t>
            </a:r>
            <a:endParaRPr sz="1350">
              <a:solidFill>
                <a:srgbClr val="5C5C5C"/>
              </a:solidFill>
              <a:highlight>
                <a:srgbClr val="FFFFFF"/>
              </a:highlight>
            </a:endParaRPr>
          </a:p>
          <a:p>
            <a:pPr indent="0" lvl="0" marL="0" rtl="0" algn="l">
              <a:spcBef>
                <a:spcPts val="1200"/>
              </a:spcBef>
              <a:spcAft>
                <a:spcPts val="1200"/>
              </a:spcAft>
              <a:buNone/>
            </a:pPr>
            <a:r>
              <a:rPr lang="en" sz="1350">
                <a:solidFill>
                  <a:srgbClr val="5C5C5C"/>
                </a:solidFill>
                <a:highlight>
                  <a:srgbClr val="FFFFFF"/>
                </a:highlight>
              </a:rPr>
              <a:t>One helpful article called </a:t>
            </a:r>
            <a:r>
              <a:rPr lang="en" sz="1350" u="sng">
                <a:solidFill>
                  <a:srgbClr val="007E94"/>
                </a:solidFill>
                <a:highlight>
                  <a:srgbClr val="FFFFFF"/>
                </a:highlight>
                <a:hlinkClick r:id="rId3">
                  <a:extLst>
                    <a:ext uri="{A12FA001-AC4F-418D-AE19-62706E023703}">
                      <ahyp:hlinkClr val="tx"/>
                    </a:ext>
                  </a:extLst>
                </a:hlinkClick>
              </a:rPr>
              <a:t>The Mighty</a:t>
            </a:r>
            <a:r>
              <a:rPr lang="en" sz="1350">
                <a:solidFill>
                  <a:srgbClr val="5C5C5C"/>
                </a:solidFill>
                <a:highlight>
                  <a:srgbClr val="FFFFFF"/>
                </a:highlight>
              </a:rPr>
              <a:t>. </a:t>
            </a:r>
            <a:endParaRPr sz="1350">
              <a:solidFill>
                <a:srgbClr val="5C5C5C"/>
              </a:solidFill>
              <a:highlight>
                <a:srgbClr val="FFFFFF"/>
              </a:high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400"/>
              </a:spcBef>
              <a:spcAft>
                <a:spcPts val="0"/>
              </a:spcAft>
              <a:buNone/>
            </a:pPr>
            <a:r>
              <a:rPr lang="en" sz="2500">
                <a:highlight>
                  <a:srgbClr val="FFFFFF"/>
                </a:highlight>
              </a:rPr>
              <a:t>Help Your Child Find Their Disability Culture</a:t>
            </a:r>
            <a:endParaRPr sz="1300">
              <a:highlight>
                <a:srgbClr val="FFFFFF"/>
              </a:highlight>
            </a:endParaRPr>
          </a:p>
          <a:p>
            <a:pPr indent="0" lvl="0" marL="0" rtl="0" algn="l">
              <a:lnSpc>
                <a:spcPct val="115000"/>
              </a:lnSpc>
              <a:spcBef>
                <a:spcPts val="1400"/>
              </a:spcBef>
              <a:spcAft>
                <a:spcPts val="0"/>
              </a:spcAft>
              <a:buNone/>
            </a:pPr>
            <a:r>
              <a:t/>
            </a:r>
            <a:endParaRPr sz="1300">
              <a:highlight>
                <a:srgbClr val="FFFFFF"/>
              </a:highlight>
            </a:endParaRPr>
          </a:p>
          <a:p>
            <a:pPr indent="0" lvl="0" marL="0" rtl="0" algn="l">
              <a:lnSpc>
                <a:spcPct val="115000"/>
              </a:lnSpc>
              <a:spcBef>
                <a:spcPts val="1400"/>
              </a:spcBef>
              <a:spcAft>
                <a:spcPts val="0"/>
              </a:spcAft>
              <a:buNone/>
            </a:pPr>
            <a:r>
              <a:t/>
            </a:r>
            <a:endParaRPr sz="13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0"/>
              </a:spcAft>
              <a:buNone/>
            </a:pPr>
            <a:r>
              <a:t/>
            </a:r>
            <a:endParaRPr sz="13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400"/>
              </a:spcAft>
              <a:buNone/>
            </a:pPr>
            <a:r>
              <a:t/>
            </a:r>
            <a:endParaRPr sz="1300">
              <a:highlight>
                <a:srgbClr val="FFFFFF"/>
              </a:highlight>
            </a:endParaRPr>
          </a:p>
        </p:txBody>
      </p:sp>
      <p:sp>
        <p:nvSpPr>
          <p:cNvPr id="157" name="Google Shape;157;p26"/>
          <p:cNvSpPr txBox="1"/>
          <p:nvPr>
            <p:ph idx="1" type="body"/>
          </p:nvPr>
        </p:nvSpPr>
        <p:spPr>
          <a:xfrm>
            <a:off x="311700" y="1017725"/>
            <a:ext cx="8520600" cy="355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350">
                <a:solidFill>
                  <a:srgbClr val="5C5C5C"/>
                </a:solidFill>
                <a:highlight>
                  <a:srgbClr val="FFFFFF"/>
                </a:highlight>
              </a:rPr>
              <a:t>Introduce them to like-minded people so they don’t feel alone.</a:t>
            </a:r>
            <a:endParaRPr sz="1350">
              <a:solidFill>
                <a:srgbClr val="5C5C5C"/>
              </a:solidFill>
              <a:highlight>
                <a:srgbClr val="FFFFFF"/>
              </a:highlight>
            </a:endParaRPr>
          </a:p>
          <a:p>
            <a:pPr indent="0" lvl="0" marL="0" rtl="0" algn="l">
              <a:spcBef>
                <a:spcPts val="1200"/>
              </a:spcBef>
              <a:spcAft>
                <a:spcPts val="0"/>
              </a:spcAft>
              <a:buNone/>
            </a:pPr>
            <a:r>
              <a:rPr lang="en" sz="1350">
                <a:solidFill>
                  <a:srgbClr val="5C5C5C"/>
                </a:solidFill>
                <a:highlight>
                  <a:srgbClr val="FFFFFF"/>
                </a:highlight>
              </a:rPr>
              <a:t>Allow them to kind of come together with somebody where it might not naturally be there.</a:t>
            </a:r>
            <a:endParaRPr sz="1350">
              <a:solidFill>
                <a:srgbClr val="5C5C5C"/>
              </a:solidFill>
              <a:highlight>
                <a:srgbClr val="FFFFFF"/>
              </a:highlight>
            </a:endParaRPr>
          </a:p>
          <a:p>
            <a:pPr indent="0" lvl="0" marL="0" rtl="0" algn="l">
              <a:spcBef>
                <a:spcPts val="1200"/>
              </a:spcBef>
              <a:spcAft>
                <a:spcPts val="1200"/>
              </a:spcAft>
              <a:buNone/>
            </a:pPr>
            <a:r>
              <a:rPr lang="en" sz="1350">
                <a:solidFill>
                  <a:srgbClr val="5C5C5C"/>
                </a:solidFill>
                <a:highlight>
                  <a:srgbClr val="FFFFFF"/>
                </a:highlight>
              </a:rPr>
              <a:t>Culture is all around them in activities that are typically occurring and those that are more structured.  </a:t>
            </a:r>
            <a:endParaRPr sz="1350">
              <a:solidFill>
                <a:srgbClr val="5C5C5C"/>
              </a:solidFill>
              <a:highlight>
                <a:srgbClr val="FFFFFF"/>
              </a:high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7"/>
          <p:cNvSpPr txBox="1"/>
          <p:nvPr>
            <p:ph type="title"/>
          </p:nvPr>
        </p:nvSpPr>
        <p:spPr>
          <a:xfrm>
            <a:off x="274650" y="445025"/>
            <a:ext cx="8557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400"/>
              </a:spcBef>
              <a:spcAft>
                <a:spcPts val="0"/>
              </a:spcAft>
              <a:buNone/>
            </a:pPr>
            <a:r>
              <a:rPr lang="en" sz="2500">
                <a:highlight>
                  <a:srgbClr val="FFFFFF"/>
                </a:highlight>
              </a:rPr>
              <a:t> Self-Determination</a:t>
            </a:r>
            <a:endParaRPr sz="1300">
              <a:highlight>
                <a:srgbClr val="FFFFFF"/>
              </a:highlight>
            </a:endParaRPr>
          </a:p>
          <a:p>
            <a:pPr indent="0" lvl="0" marL="0" rtl="0" algn="l">
              <a:lnSpc>
                <a:spcPct val="115000"/>
              </a:lnSpc>
              <a:spcBef>
                <a:spcPts val="1400"/>
              </a:spcBef>
              <a:spcAft>
                <a:spcPts val="0"/>
              </a:spcAft>
              <a:buNone/>
            </a:pPr>
            <a:r>
              <a:t/>
            </a:r>
            <a:endParaRPr sz="1300">
              <a:highlight>
                <a:srgbClr val="FFFFFF"/>
              </a:highlight>
            </a:endParaRPr>
          </a:p>
          <a:p>
            <a:pPr indent="0" lvl="0" marL="0" rtl="0" algn="l">
              <a:lnSpc>
                <a:spcPct val="115000"/>
              </a:lnSpc>
              <a:spcBef>
                <a:spcPts val="1400"/>
              </a:spcBef>
              <a:spcAft>
                <a:spcPts val="0"/>
              </a:spcAft>
              <a:buNone/>
            </a:pPr>
            <a:r>
              <a:t/>
            </a:r>
            <a:endParaRPr sz="13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0"/>
              </a:spcAft>
              <a:buNone/>
            </a:pPr>
            <a:r>
              <a:t/>
            </a:r>
            <a:endParaRPr sz="13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200"/>
              </a:spcBef>
              <a:spcAft>
                <a:spcPts val="0"/>
              </a:spcAft>
              <a:buNone/>
            </a:pPr>
            <a:r>
              <a:t/>
            </a:r>
            <a:endParaRPr sz="1100">
              <a:highlight>
                <a:srgbClr val="FFFFFF"/>
              </a:highlight>
            </a:endParaRPr>
          </a:p>
          <a:p>
            <a:pPr indent="0" lvl="0" marL="0" rtl="0" algn="l">
              <a:lnSpc>
                <a:spcPct val="115000"/>
              </a:lnSpc>
              <a:spcBef>
                <a:spcPts val="1400"/>
              </a:spcBef>
              <a:spcAft>
                <a:spcPts val="400"/>
              </a:spcAft>
              <a:buNone/>
            </a:pPr>
            <a:r>
              <a:t/>
            </a:r>
            <a:endParaRPr sz="1300">
              <a:highlight>
                <a:srgbClr val="FFFFFF"/>
              </a:highlight>
            </a:endParaRPr>
          </a:p>
        </p:txBody>
      </p:sp>
      <p:sp>
        <p:nvSpPr>
          <p:cNvPr id="163" name="Google Shape;163;p27"/>
          <p:cNvSpPr txBox="1"/>
          <p:nvPr>
            <p:ph idx="1" type="body"/>
          </p:nvPr>
        </p:nvSpPr>
        <p:spPr>
          <a:xfrm>
            <a:off x="311700" y="907175"/>
            <a:ext cx="8520600" cy="3661800"/>
          </a:xfrm>
          <a:prstGeom prst="rect">
            <a:avLst/>
          </a:prstGeom>
        </p:spPr>
        <p:txBody>
          <a:bodyPr anchorCtr="0" anchor="t" bIns="91425" lIns="91425" spcFirstLastPara="1" rIns="91425" wrap="square" tIns="91425">
            <a:normAutofit/>
          </a:bodyPr>
          <a:lstStyle/>
          <a:p>
            <a:pPr indent="0" lvl="0" marL="0" rtl="0" algn="l">
              <a:spcBef>
                <a:spcPts val="1400"/>
              </a:spcBef>
              <a:spcAft>
                <a:spcPts val="0"/>
              </a:spcAft>
              <a:buClr>
                <a:schemeClr val="dk1"/>
              </a:buClr>
              <a:buSzPts val="1100"/>
              <a:buFont typeface="Arial"/>
              <a:buNone/>
            </a:pPr>
            <a:r>
              <a:rPr lang="en" sz="1350">
                <a:solidFill>
                  <a:srgbClr val="5C5C5C"/>
                </a:solidFill>
                <a:highlight>
                  <a:srgbClr val="FFFFFF"/>
                </a:highlight>
              </a:rPr>
              <a:t>This refers to both the right and the capacity for individuals to exert control over their own lives and direct their lives. It’s really about kind of controlling your own destiny.  </a:t>
            </a:r>
            <a:r>
              <a:rPr lang="en" sz="1350" u="sng">
                <a:solidFill>
                  <a:srgbClr val="007E94"/>
                </a:solidFill>
                <a:highlight>
                  <a:srgbClr val="FFFFFF"/>
                </a:highlight>
                <a:hlinkClick r:id="rId3">
                  <a:extLst>
                    <a:ext uri="{A12FA001-AC4F-418D-AE19-62706E023703}">
                      <ahyp:hlinkClr val="tx"/>
                    </a:ext>
                  </a:extLst>
                </a:hlinkClick>
              </a:rPr>
              <a:t>PACER</a:t>
            </a:r>
            <a:r>
              <a:rPr lang="en" sz="1350">
                <a:solidFill>
                  <a:srgbClr val="5C5C5C"/>
                </a:solidFill>
                <a:highlight>
                  <a:srgbClr val="FFFFFF"/>
                </a:highlight>
              </a:rPr>
              <a:t> has a lot of good information, especially around the areas of </a:t>
            </a:r>
            <a:r>
              <a:rPr lang="en" sz="1350" u="sng">
                <a:solidFill>
                  <a:srgbClr val="007E94"/>
                </a:solidFill>
                <a:highlight>
                  <a:srgbClr val="FFFFFF"/>
                </a:highlight>
                <a:hlinkClick r:id="rId4">
                  <a:extLst>
                    <a:ext uri="{A12FA001-AC4F-418D-AE19-62706E023703}">
                      <ahyp:hlinkClr val="tx"/>
                    </a:ext>
                  </a:extLst>
                </a:hlinkClick>
              </a:rPr>
              <a:t>transitions to adulthood</a:t>
            </a:r>
            <a:r>
              <a:rPr lang="en" sz="1350">
                <a:solidFill>
                  <a:srgbClr val="5C5C5C"/>
                </a:solidFill>
                <a:highlight>
                  <a:srgbClr val="FFFFFF"/>
                </a:highlight>
              </a:rPr>
              <a:t>. </a:t>
            </a:r>
            <a:r>
              <a:rPr lang="en" sz="1350" u="sng">
                <a:solidFill>
                  <a:schemeClr val="hlink"/>
                </a:solidFill>
                <a:highlight>
                  <a:srgbClr val="FFFFFF"/>
                </a:highlight>
                <a:hlinkClick r:id="rId5"/>
              </a:rPr>
              <a:t>Ten Sigma</a:t>
            </a:r>
            <a:r>
              <a:rPr lang="en" sz="1350">
                <a:solidFill>
                  <a:srgbClr val="5C5C5C"/>
                </a:solidFill>
                <a:highlight>
                  <a:srgbClr val="FFFFFF"/>
                </a:highlight>
              </a:rPr>
              <a:t> also has great resources for all stages of transition.  </a:t>
            </a:r>
            <a:endParaRPr sz="1350">
              <a:solidFill>
                <a:srgbClr val="5C5C5C"/>
              </a:solidFill>
              <a:highlight>
                <a:srgbClr val="FFFFFF"/>
              </a:highlight>
            </a:endParaRPr>
          </a:p>
          <a:p>
            <a:pPr indent="0" lvl="0" marL="0" rtl="0" algn="l">
              <a:spcBef>
                <a:spcPts val="1400"/>
              </a:spcBef>
              <a:spcAft>
                <a:spcPts val="0"/>
              </a:spcAft>
              <a:buClr>
                <a:schemeClr val="dk1"/>
              </a:buClr>
              <a:buSzPts val="1100"/>
              <a:buFont typeface="Arial"/>
              <a:buNone/>
            </a:pPr>
            <a:r>
              <a:rPr lang="en" sz="1350">
                <a:solidFill>
                  <a:srgbClr val="5C5C5C"/>
                </a:solidFill>
                <a:highlight>
                  <a:srgbClr val="FFFFFF"/>
                </a:highlight>
              </a:rPr>
              <a:t>When kids are younger, it’s important to think about allowing your child to make decisions, give them opportunities to have choices, and practice self-advocacy. We might have an inclination to jump in there and protect our kids and save our kids, but at the end of the day you’ve got to think long term. They need to have practice with those skills to practice the self-determination to make choices and experience consequences and navigate difficulty.  </a:t>
            </a:r>
            <a:endParaRPr sz="1350">
              <a:solidFill>
                <a:srgbClr val="5C5C5C"/>
              </a:solidFill>
              <a:highlight>
                <a:srgbClr val="FFFFFF"/>
              </a:highlight>
            </a:endParaRPr>
          </a:p>
          <a:p>
            <a:pPr indent="0" lvl="0" marL="0" rtl="0" algn="l">
              <a:spcBef>
                <a:spcPts val="1400"/>
              </a:spcBef>
              <a:spcAft>
                <a:spcPts val="400"/>
              </a:spcAft>
              <a:buClr>
                <a:schemeClr val="dk1"/>
              </a:buClr>
              <a:buSzPts val="1100"/>
              <a:buFont typeface="Arial"/>
              <a:buNone/>
            </a:pPr>
            <a:r>
              <a:rPr lang="en" sz="1350">
                <a:solidFill>
                  <a:srgbClr val="5C5C5C"/>
                </a:solidFill>
                <a:highlight>
                  <a:srgbClr val="FFFFFF"/>
                </a:highlight>
              </a:rPr>
              <a:t>Allow your child to do some decision making, problem solving with you, coaching and fading back is going to be important because you have to learn from consequences. It’s part of this process.</a:t>
            </a:r>
            <a:endParaRPr sz="1350">
              <a:solidFill>
                <a:srgbClr val="5C5C5C"/>
              </a:solidFill>
              <a:highlight>
                <a:srgbClr val="FFFFFF"/>
              </a:high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1200"/>
              </a:spcBef>
              <a:spcAft>
                <a:spcPts val="0"/>
              </a:spcAft>
              <a:buNone/>
            </a:pPr>
            <a:r>
              <a:rPr lang="en" sz="2500">
                <a:highlight>
                  <a:srgbClr val="FFFFFF"/>
                </a:highlight>
              </a:rPr>
              <a:t>Teach Your Child It’s OK to Ask For Help</a:t>
            </a:r>
            <a:endParaRPr sz="2500">
              <a:highlight>
                <a:srgbClr val="FFFFFF"/>
              </a:highlight>
            </a:endParaRPr>
          </a:p>
          <a:p>
            <a:pPr indent="0" lvl="0" marL="0" rtl="0" algn="l">
              <a:lnSpc>
                <a:spcPct val="115000"/>
              </a:lnSpc>
              <a:spcBef>
                <a:spcPts val="1400"/>
              </a:spcBef>
              <a:spcAft>
                <a:spcPts val="0"/>
              </a:spcAft>
              <a:buNone/>
            </a:pPr>
            <a:r>
              <a:t/>
            </a:r>
            <a:endParaRPr sz="2500">
              <a:highlight>
                <a:srgbClr val="FFFFFF"/>
              </a:highlight>
            </a:endParaRPr>
          </a:p>
          <a:p>
            <a:pPr indent="0" lvl="0" marL="0" rtl="0" algn="l">
              <a:lnSpc>
                <a:spcPct val="115000"/>
              </a:lnSpc>
              <a:spcBef>
                <a:spcPts val="1400"/>
              </a:spcBef>
              <a:spcAft>
                <a:spcPts val="0"/>
              </a:spcAft>
              <a:buNone/>
            </a:pPr>
            <a:r>
              <a:t/>
            </a:r>
            <a:endParaRPr sz="2500">
              <a:highlight>
                <a:srgbClr val="FFFFFF"/>
              </a:highlight>
            </a:endParaRPr>
          </a:p>
          <a:p>
            <a:pPr indent="0" lvl="0" marL="0" rtl="0" algn="l">
              <a:lnSpc>
                <a:spcPct val="115000"/>
              </a:lnSpc>
              <a:spcBef>
                <a:spcPts val="1400"/>
              </a:spcBef>
              <a:spcAft>
                <a:spcPts val="0"/>
              </a:spcAft>
              <a:buNone/>
            </a:pPr>
            <a:r>
              <a:t/>
            </a:r>
            <a:endParaRPr sz="2500">
              <a:highlight>
                <a:srgbClr val="FFFFFF"/>
              </a:highlight>
            </a:endParaRPr>
          </a:p>
          <a:p>
            <a:pPr indent="0" lvl="0" marL="0" rtl="0" algn="l">
              <a:lnSpc>
                <a:spcPct val="115000"/>
              </a:lnSpc>
              <a:spcBef>
                <a:spcPts val="1200"/>
              </a:spcBef>
              <a:spcAft>
                <a:spcPts val="0"/>
              </a:spcAft>
              <a:buNone/>
            </a:pPr>
            <a:r>
              <a:t/>
            </a:r>
            <a:endParaRPr sz="2500">
              <a:highlight>
                <a:srgbClr val="FFFFFF"/>
              </a:highlight>
            </a:endParaRPr>
          </a:p>
          <a:p>
            <a:pPr indent="0" lvl="0" marL="0" rtl="0" algn="l">
              <a:lnSpc>
                <a:spcPct val="115000"/>
              </a:lnSpc>
              <a:spcBef>
                <a:spcPts val="1400"/>
              </a:spcBef>
              <a:spcAft>
                <a:spcPts val="0"/>
              </a:spcAft>
              <a:buNone/>
            </a:pPr>
            <a:r>
              <a:t/>
            </a:r>
            <a:endParaRPr sz="2500">
              <a:highlight>
                <a:srgbClr val="FFFFFF"/>
              </a:highlight>
            </a:endParaRPr>
          </a:p>
          <a:p>
            <a:pPr indent="0" lvl="0" marL="0" rtl="0" algn="l">
              <a:lnSpc>
                <a:spcPct val="115000"/>
              </a:lnSpc>
              <a:spcBef>
                <a:spcPts val="1200"/>
              </a:spcBef>
              <a:spcAft>
                <a:spcPts val="0"/>
              </a:spcAft>
              <a:buNone/>
            </a:pPr>
            <a:r>
              <a:t/>
            </a:r>
            <a:endParaRPr sz="2500">
              <a:highlight>
                <a:srgbClr val="FFFFFF"/>
              </a:highlight>
            </a:endParaRPr>
          </a:p>
          <a:p>
            <a:pPr indent="0" lvl="0" marL="0" rtl="0" algn="l">
              <a:lnSpc>
                <a:spcPct val="115000"/>
              </a:lnSpc>
              <a:spcBef>
                <a:spcPts val="1200"/>
              </a:spcBef>
              <a:spcAft>
                <a:spcPts val="0"/>
              </a:spcAft>
              <a:buNone/>
            </a:pPr>
            <a:r>
              <a:t/>
            </a:r>
            <a:endParaRPr sz="2500">
              <a:highlight>
                <a:srgbClr val="FFFFFF"/>
              </a:highlight>
            </a:endParaRPr>
          </a:p>
          <a:p>
            <a:pPr indent="0" lvl="0" marL="0" rtl="0" algn="l">
              <a:lnSpc>
                <a:spcPct val="115000"/>
              </a:lnSpc>
              <a:spcBef>
                <a:spcPts val="1400"/>
              </a:spcBef>
              <a:spcAft>
                <a:spcPts val="400"/>
              </a:spcAft>
              <a:buNone/>
            </a:pPr>
            <a:r>
              <a:t/>
            </a:r>
            <a:endParaRPr sz="2500">
              <a:highlight>
                <a:srgbClr val="FFFFFF"/>
              </a:highlight>
            </a:endParaRPr>
          </a:p>
        </p:txBody>
      </p:sp>
      <p:sp>
        <p:nvSpPr>
          <p:cNvPr id="169" name="Google Shape;169;p28"/>
          <p:cNvSpPr txBox="1"/>
          <p:nvPr>
            <p:ph idx="1" type="body"/>
          </p:nvPr>
        </p:nvSpPr>
        <p:spPr>
          <a:xfrm>
            <a:off x="311700" y="965450"/>
            <a:ext cx="8520600" cy="360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350">
                <a:solidFill>
                  <a:srgbClr val="5C5C5C"/>
                </a:solidFill>
                <a:highlight>
                  <a:srgbClr val="FFFFFF"/>
                </a:highlight>
              </a:rPr>
              <a:t>Teach your child  “if you didn’t understand something that I said or your teacher said, it’s okay to ask for help” and pair it with “you’re not going to get in trouble, I’m not going to be mad at you.”</a:t>
            </a:r>
            <a:endParaRPr sz="1350">
              <a:solidFill>
                <a:srgbClr val="5C5C5C"/>
              </a:solidFill>
              <a:highlight>
                <a:srgbClr val="FFFFFF"/>
              </a:highlight>
            </a:endParaRPr>
          </a:p>
          <a:p>
            <a:pPr indent="0" lvl="0" marL="0" rtl="0" algn="l">
              <a:spcBef>
                <a:spcPts val="1100"/>
              </a:spcBef>
              <a:spcAft>
                <a:spcPts val="0"/>
              </a:spcAft>
              <a:buNone/>
            </a:pPr>
            <a:r>
              <a:rPr lang="en" sz="1350">
                <a:solidFill>
                  <a:srgbClr val="5C5C5C"/>
                </a:solidFill>
                <a:highlight>
                  <a:srgbClr val="FFFFFF"/>
                </a:highlight>
              </a:rPr>
              <a:t>That is a great tool to take it into the life, relationships and the workplace as well. Talk about ways to make sure your environment is safe.  This place is one where they aren’t going to be criticized or punished for saying “I don’t understand.” Practice with your child what the plan is (this might be easier when your child is younger versus in the workplace) but that is also a strategy like “okay can you tell me what the plan is?”  and How I can support you and help prepare?” </a:t>
            </a:r>
            <a:endParaRPr sz="1350">
              <a:solidFill>
                <a:srgbClr val="5C5C5C"/>
              </a:solidFill>
              <a:highlight>
                <a:srgbClr val="FFFFFF"/>
              </a:highlight>
            </a:endParaRPr>
          </a:p>
          <a:p>
            <a:pPr indent="0" lvl="0" marL="0" rtl="0" algn="l">
              <a:spcBef>
                <a:spcPts val="1100"/>
              </a:spcBef>
              <a:spcAft>
                <a:spcPts val="1100"/>
              </a:spcAft>
              <a:buClr>
                <a:schemeClr val="dk1"/>
              </a:buClr>
              <a:buSzPts val="1100"/>
              <a:buFont typeface="Arial"/>
              <a:buNone/>
            </a:pPr>
            <a:r>
              <a:rPr lang="en" sz="1350">
                <a:solidFill>
                  <a:srgbClr val="5C5C5C"/>
                </a:solidFill>
                <a:highlight>
                  <a:srgbClr val="FFFFFF"/>
                </a:highlight>
              </a:rPr>
              <a:t>Create openness so you have a good connection point back to self-determination and really giving your child control over their lives, making sure they understand and have what they need to pursue what they want.  </a:t>
            </a:r>
            <a:endParaRPr sz="1350">
              <a:solidFill>
                <a:srgbClr val="5C5C5C"/>
              </a:solidFill>
              <a:highlight>
                <a:srgbClr val="FFFFFF"/>
              </a:high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9"/>
          <p:cNvSpPr txBox="1"/>
          <p:nvPr>
            <p:ph type="title"/>
          </p:nvPr>
        </p:nvSpPr>
        <p:spPr>
          <a:xfrm>
            <a:off x="311700" y="99875"/>
            <a:ext cx="8520600" cy="552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Resources to support</a:t>
            </a:r>
            <a:endParaRPr/>
          </a:p>
        </p:txBody>
      </p:sp>
      <p:sp>
        <p:nvSpPr>
          <p:cNvPr id="175" name="Google Shape;175;p29"/>
          <p:cNvSpPr txBox="1"/>
          <p:nvPr>
            <p:ph idx="1" type="body"/>
          </p:nvPr>
        </p:nvSpPr>
        <p:spPr>
          <a:xfrm>
            <a:off x="507700" y="652475"/>
            <a:ext cx="8324400" cy="41211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1300">
                <a:solidFill>
                  <a:schemeClr val="dk1"/>
                </a:solidFill>
                <a:highlight>
                  <a:srgbClr val="FFFFFF"/>
                </a:highlight>
              </a:rPr>
              <a:t>Truly, these conversations will evolve as you parent your child.  They are family based, school practiced and student led as your child grows and matures.  These are not all inclusive so networking </a:t>
            </a:r>
            <a:r>
              <a:rPr lang="en" sz="1300">
                <a:solidFill>
                  <a:schemeClr val="dk1"/>
                </a:solidFill>
                <a:highlight>
                  <a:srgbClr val="FFFFFF"/>
                </a:highlight>
              </a:rPr>
              <a:t>with</a:t>
            </a:r>
            <a:r>
              <a:rPr lang="en" sz="1300">
                <a:solidFill>
                  <a:schemeClr val="dk1"/>
                </a:solidFill>
                <a:highlight>
                  <a:srgbClr val="FFFFFF"/>
                </a:highlight>
              </a:rPr>
              <a:t> others can also provide great resources. </a:t>
            </a:r>
            <a:endParaRPr sz="1300">
              <a:solidFill>
                <a:schemeClr val="dk1"/>
              </a:solidFill>
              <a:highlight>
                <a:srgbClr val="FFFFFF"/>
              </a:highlight>
            </a:endParaRPr>
          </a:p>
          <a:p>
            <a:pPr indent="0" lvl="0" marL="0" rtl="0" algn="l">
              <a:spcBef>
                <a:spcPts val="1200"/>
              </a:spcBef>
              <a:spcAft>
                <a:spcPts val="0"/>
              </a:spcAft>
              <a:buNone/>
            </a:pPr>
            <a:r>
              <a:rPr lang="en" sz="1300">
                <a:solidFill>
                  <a:schemeClr val="dk1"/>
                </a:solidFill>
                <a:highlight>
                  <a:srgbClr val="FFFFFF"/>
                </a:highlight>
              </a:rPr>
              <a:t>Books -  </a:t>
            </a:r>
            <a:r>
              <a:rPr lang="en" sz="1300" u="sng">
                <a:solidFill>
                  <a:schemeClr val="hlink"/>
                </a:solidFill>
                <a:highlight>
                  <a:srgbClr val="FFFFFF"/>
                </a:highlight>
                <a:hlinkClick r:id="rId3"/>
              </a:rPr>
              <a:t>HERE</a:t>
            </a:r>
            <a:r>
              <a:rPr lang="en" sz="1300">
                <a:solidFill>
                  <a:schemeClr val="dk1"/>
                </a:solidFill>
                <a:highlight>
                  <a:srgbClr val="FFFFFF"/>
                </a:highlight>
              </a:rPr>
              <a:t> and </a:t>
            </a:r>
            <a:r>
              <a:rPr lang="en" sz="1300" u="sng">
                <a:solidFill>
                  <a:schemeClr val="hlink"/>
                </a:solidFill>
                <a:highlight>
                  <a:srgbClr val="FFFFFF"/>
                </a:highlight>
                <a:hlinkClick r:id="rId4"/>
              </a:rPr>
              <a:t>HERE</a:t>
            </a:r>
            <a:r>
              <a:rPr lang="en" sz="1300">
                <a:solidFill>
                  <a:schemeClr val="dk1"/>
                </a:solidFill>
                <a:highlight>
                  <a:srgbClr val="FFFFFF"/>
                </a:highlight>
              </a:rPr>
              <a:t> and </a:t>
            </a:r>
            <a:r>
              <a:rPr lang="en" sz="1300" u="sng">
                <a:solidFill>
                  <a:schemeClr val="hlink"/>
                </a:solidFill>
                <a:highlight>
                  <a:srgbClr val="FFFFFF"/>
                </a:highlight>
                <a:hlinkClick r:id="rId5"/>
              </a:rPr>
              <a:t>HERE</a:t>
            </a:r>
            <a:r>
              <a:rPr lang="en"/>
              <a:t> </a:t>
            </a:r>
            <a:r>
              <a:rPr lang="en" sz="1300">
                <a:solidFill>
                  <a:schemeClr val="dk1"/>
                </a:solidFill>
                <a:highlight>
                  <a:srgbClr val="FFFFFF"/>
                </a:highlight>
              </a:rPr>
              <a:t>and </a:t>
            </a:r>
            <a:r>
              <a:rPr lang="en" sz="1300" u="sng">
                <a:solidFill>
                  <a:schemeClr val="hlink"/>
                </a:solidFill>
                <a:highlight>
                  <a:srgbClr val="FFFFFF"/>
                </a:highlight>
                <a:hlinkClick r:id="rId6"/>
              </a:rPr>
              <a:t>HERE</a:t>
            </a:r>
            <a:r>
              <a:rPr lang="en" sz="1300">
                <a:solidFill>
                  <a:schemeClr val="dk1"/>
                </a:solidFill>
                <a:highlight>
                  <a:srgbClr val="FFFFFF"/>
                </a:highlight>
              </a:rPr>
              <a:t> and </a:t>
            </a:r>
            <a:r>
              <a:rPr lang="en" sz="1300" u="sng">
                <a:solidFill>
                  <a:schemeClr val="hlink"/>
                </a:solidFill>
                <a:highlight>
                  <a:srgbClr val="FFFFFF"/>
                </a:highlight>
                <a:hlinkClick r:id="rId7"/>
              </a:rPr>
              <a:t>HERE</a:t>
            </a:r>
            <a:endParaRPr sz="1300">
              <a:solidFill>
                <a:schemeClr val="dk1"/>
              </a:solidFill>
              <a:highlight>
                <a:srgbClr val="FFFFFF"/>
              </a:highlight>
            </a:endParaRPr>
          </a:p>
          <a:p>
            <a:pPr indent="0" lvl="0" marL="0" rtl="0" algn="l">
              <a:spcBef>
                <a:spcPts val="1200"/>
              </a:spcBef>
              <a:spcAft>
                <a:spcPts val="0"/>
              </a:spcAft>
              <a:buNone/>
            </a:pPr>
            <a:r>
              <a:rPr lang="en" sz="1300">
                <a:solidFill>
                  <a:schemeClr val="dk1"/>
                </a:solidFill>
                <a:highlight>
                  <a:srgbClr val="FFFFFF"/>
                </a:highlight>
              </a:rPr>
              <a:t>Websites - </a:t>
            </a:r>
            <a:r>
              <a:rPr lang="en" sz="1300" u="sng">
                <a:solidFill>
                  <a:schemeClr val="hlink"/>
                </a:solidFill>
                <a:highlight>
                  <a:srgbClr val="FFFFFF"/>
                </a:highlight>
                <a:hlinkClick r:id="rId8"/>
              </a:rPr>
              <a:t>HERE</a:t>
            </a:r>
            <a:r>
              <a:rPr lang="en" sz="1300">
                <a:solidFill>
                  <a:schemeClr val="dk1"/>
                </a:solidFill>
                <a:highlight>
                  <a:srgbClr val="FFFFFF"/>
                </a:highlight>
              </a:rPr>
              <a:t> and </a:t>
            </a:r>
            <a:r>
              <a:rPr lang="en" sz="1300" u="sng">
                <a:solidFill>
                  <a:schemeClr val="hlink"/>
                </a:solidFill>
                <a:highlight>
                  <a:srgbClr val="FFFFFF"/>
                </a:highlight>
                <a:hlinkClick r:id="rId9"/>
              </a:rPr>
              <a:t>HERE</a:t>
            </a:r>
            <a:r>
              <a:rPr lang="en" sz="1300">
                <a:solidFill>
                  <a:schemeClr val="dk1"/>
                </a:solidFill>
                <a:highlight>
                  <a:srgbClr val="FFFFFF"/>
                </a:highlight>
              </a:rPr>
              <a:t> and </a:t>
            </a:r>
            <a:r>
              <a:rPr lang="en" sz="1300" u="sng">
                <a:solidFill>
                  <a:schemeClr val="hlink"/>
                </a:solidFill>
                <a:highlight>
                  <a:srgbClr val="FFFFFF"/>
                </a:highlight>
                <a:hlinkClick r:id="rId10"/>
              </a:rPr>
              <a:t>HERE</a:t>
            </a:r>
            <a:r>
              <a:rPr lang="en" sz="1300">
                <a:solidFill>
                  <a:schemeClr val="dk1"/>
                </a:solidFill>
                <a:highlight>
                  <a:srgbClr val="FFFFFF"/>
                </a:highlight>
              </a:rPr>
              <a:t> and </a:t>
            </a:r>
            <a:r>
              <a:rPr lang="en" sz="1300" u="sng">
                <a:solidFill>
                  <a:schemeClr val="hlink"/>
                </a:solidFill>
                <a:highlight>
                  <a:srgbClr val="FFFFFF"/>
                </a:highlight>
                <a:hlinkClick r:id="rId11"/>
              </a:rPr>
              <a:t>HERE</a:t>
            </a:r>
            <a:r>
              <a:rPr lang="en" sz="1300">
                <a:solidFill>
                  <a:schemeClr val="dk1"/>
                </a:solidFill>
                <a:highlight>
                  <a:srgbClr val="FFFFFF"/>
                </a:highlight>
              </a:rPr>
              <a:t> and </a:t>
            </a:r>
            <a:r>
              <a:rPr lang="en" sz="1300" u="sng">
                <a:solidFill>
                  <a:schemeClr val="hlink"/>
                </a:solidFill>
                <a:highlight>
                  <a:srgbClr val="FFFFFF"/>
                </a:highlight>
                <a:hlinkClick r:id="rId12"/>
              </a:rPr>
              <a:t>HERE</a:t>
            </a:r>
            <a:endParaRPr sz="1300">
              <a:solidFill>
                <a:schemeClr val="dk1"/>
              </a:solidFill>
              <a:highlight>
                <a:srgbClr val="FFFFFF"/>
              </a:highlight>
            </a:endParaRPr>
          </a:p>
          <a:p>
            <a:pPr indent="0" lvl="0" marL="0" rtl="0" algn="l">
              <a:spcBef>
                <a:spcPts val="1200"/>
              </a:spcBef>
              <a:spcAft>
                <a:spcPts val="0"/>
              </a:spcAft>
              <a:buNone/>
            </a:pPr>
            <a:r>
              <a:rPr lang="en" sz="1300">
                <a:solidFill>
                  <a:schemeClr val="dk1"/>
                </a:solidFill>
                <a:highlight>
                  <a:srgbClr val="FFFFFF"/>
                </a:highlight>
              </a:rPr>
              <a:t>Handouts - </a:t>
            </a:r>
            <a:r>
              <a:rPr lang="en" sz="1300" u="sng">
                <a:solidFill>
                  <a:schemeClr val="hlink"/>
                </a:solidFill>
                <a:highlight>
                  <a:srgbClr val="FFFFFF"/>
                </a:highlight>
                <a:hlinkClick r:id="rId13"/>
              </a:rPr>
              <a:t>HERE</a:t>
            </a:r>
            <a:r>
              <a:rPr lang="en" sz="1300">
                <a:solidFill>
                  <a:schemeClr val="dk1"/>
                </a:solidFill>
                <a:highlight>
                  <a:srgbClr val="FFFFFF"/>
                </a:highlight>
              </a:rPr>
              <a:t> and </a:t>
            </a:r>
            <a:r>
              <a:rPr lang="en" sz="1300" u="sng">
                <a:solidFill>
                  <a:schemeClr val="hlink"/>
                </a:solidFill>
                <a:highlight>
                  <a:srgbClr val="FFFFFF"/>
                </a:highlight>
                <a:hlinkClick r:id="rId14"/>
              </a:rPr>
              <a:t>HERE</a:t>
            </a:r>
            <a:r>
              <a:rPr lang="en" sz="1300">
                <a:solidFill>
                  <a:schemeClr val="dk1"/>
                </a:solidFill>
                <a:highlight>
                  <a:srgbClr val="FFFFFF"/>
                </a:highlight>
              </a:rPr>
              <a:t> and </a:t>
            </a:r>
            <a:r>
              <a:rPr lang="en" sz="1300" u="sng">
                <a:solidFill>
                  <a:schemeClr val="hlink"/>
                </a:solidFill>
                <a:highlight>
                  <a:srgbClr val="FFFFFF"/>
                </a:highlight>
                <a:hlinkClick r:id="rId15"/>
              </a:rPr>
              <a:t>HERE</a:t>
            </a:r>
            <a:r>
              <a:rPr lang="en" sz="1300">
                <a:solidFill>
                  <a:schemeClr val="dk1"/>
                </a:solidFill>
                <a:highlight>
                  <a:srgbClr val="FFFFFF"/>
                </a:highlight>
              </a:rPr>
              <a:t> and </a:t>
            </a:r>
            <a:r>
              <a:rPr lang="en" sz="1300" u="sng">
                <a:solidFill>
                  <a:schemeClr val="hlink"/>
                </a:solidFill>
                <a:highlight>
                  <a:srgbClr val="FFFFFF"/>
                </a:highlight>
                <a:hlinkClick r:id="rId16"/>
              </a:rPr>
              <a:t>HERE</a:t>
            </a:r>
            <a:endParaRPr sz="1300">
              <a:solidFill>
                <a:schemeClr val="dk1"/>
              </a:solidFill>
              <a:highlight>
                <a:srgbClr val="FFFFFF"/>
              </a:highlight>
            </a:endParaRPr>
          </a:p>
          <a:p>
            <a:pPr indent="0" lvl="0" marL="0" rtl="0" algn="l">
              <a:spcBef>
                <a:spcPts val="1200"/>
              </a:spcBef>
              <a:spcAft>
                <a:spcPts val="0"/>
              </a:spcAft>
              <a:buNone/>
            </a:pPr>
            <a:r>
              <a:rPr lang="en" sz="1300">
                <a:solidFill>
                  <a:schemeClr val="dk1"/>
                </a:solidFill>
                <a:highlight>
                  <a:srgbClr val="FFFFFF"/>
                </a:highlight>
              </a:rPr>
              <a:t>Organizations - </a:t>
            </a:r>
            <a:endParaRPr sz="1300">
              <a:solidFill>
                <a:schemeClr val="dk1"/>
              </a:solidFill>
              <a:highlight>
                <a:srgbClr val="FFFFFF"/>
              </a:highlight>
            </a:endParaRPr>
          </a:p>
          <a:p>
            <a:pPr indent="-311150" lvl="0" marL="914400" rtl="0" algn="l">
              <a:spcBef>
                <a:spcPts val="1200"/>
              </a:spcBef>
              <a:spcAft>
                <a:spcPts val="0"/>
              </a:spcAft>
              <a:buSzPts val="1300"/>
              <a:buChar char="●"/>
            </a:pPr>
            <a:r>
              <a:rPr lang="en" sz="1300" u="sng">
                <a:solidFill>
                  <a:schemeClr val="hlink"/>
                </a:solidFill>
                <a:highlight>
                  <a:srgbClr val="FFFFFF"/>
                </a:highlight>
                <a:hlinkClick r:id="rId17"/>
              </a:rPr>
              <a:t>https://pti-nebraska.org/</a:t>
            </a:r>
            <a:endParaRPr sz="1300">
              <a:solidFill>
                <a:schemeClr val="dk1"/>
              </a:solidFill>
              <a:highlight>
                <a:srgbClr val="FFFFFF"/>
              </a:highlight>
            </a:endParaRPr>
          </a:p>
          <a:p>
            <a:pPr indent="-311150" lvl="0" marL="914400" rtl="0" algn="l">
              <a:spcBef>
                <a:spcPts val="0"/>
              </a:spcBef>
              <a:spcAft>
                <a:spcPts val="0"/>
              </a:spcAft>
              <a:buSzPts val="1300"/>
              <a:buChar char="●"/>
            </a:pPr>
            <a:r>
              <a:rPr lang="en" sz="1300" u="sng">
                <a:solidFill>
                  <a:schemeClr val="hlink"/>
                </a:solidFill>
                <a:highlight>
                  <a:srgbClr val="FFFFFF"/>
                </a:highlight>
                <a:hlinkClick r:id="rId18"/>
              </a:rPr>
              <a:t>https://thearc.org/chapter/the-arc-of-nebraska/</a:t>
            </a:r>
            <a:endParaRPr sz="1300">
              <a:solidFill>
                <a:schemeClr val="dk1"/>
              </a:solidFill>
              <a:highlight>
                <a:srgbClr val="FFFFFF"/>
              </a:highlight>
            </a:endParaRPr>
          </a:p>
          <a:p>
            <a:pPr indent="-311150" lvl="0" marL="914400" rtl="0" algn="l">
              <a:spcBef>
                <a:spcPts val="0"/>
              </a:spcBef>
              <a:spcAft>
                <a:spcPts val="0"/>
              </a:spcAft>
              <a:buSzPts val="1300"/>
              <a:buChar char="●"/>
            </a:pPr>
            <a:r>
              <a:rPr lang="en" sz="1300" u="sng">
                <a:solidFill>
                  <a:schemeClr val="hlink"/>
                </a:solidFill>
                <a:highlight>
                  <a:srgbClr val="FFFFFF"/>
                </a:highlight>
                <a:hlinkClick r:id="rId19"/>
              </a:rPr>
              <a:t>https://www.dsafnebraska.org</a:t>
            </a:r>
            <a:r>
              <a:rPr lang="en" sz="1300" u="sng">
                <a:solidFill>
                  <a:schemeClr val="hlink"/>
                </a:solidFill>
                <a:highlight>
                  <a:srgbClr val="FFFFFF"/>
                </a:highlight>
                <a:hlinkClick r:id="rId20"/>
              </a:rPr>
              <a:t>/</a:t>
            </a:r>
            <a:endParaRPr sz="1300">
              <a:solidFill>
                <a:schemeClr val="dk1"/>
              </a:solidFill>
              <a:highlight>
                <a:srgbClr val="FFFFFF"/>
              </a:highlight>
            </a:endParaRPr>
          </a:p>
          <a:p>
            <a:pPr indent="-311150" lvl="0" marL="914400" rtl="0" algn="l">
              <a:spcBef>
                <a:spcPts val="0"/>
              </a:spcBef>
              <a:spcAft>
                <a:spcPts val="0"/>
              </a:spcAft>
              <a:buSzPts val="1300"/>
              <a:buChar char="●"/>
            </a:pPr>
            <a:r>
              <a:rPr lang="en" sz="1300" u="sng">
                <a:solidFill>
                  <a:schemeClr val="hlink"/>
                </a:solidFill>
                <a:highlight>
                  <a:srgbClr val="FFFFFF"/>
                </a:highlight>
                <a:hlinkClick r:id="rId21"/>
              </a:rPr>
              <a:t>https://asdnetwork.unl.edu/spectrum-voices-listening-young-adults-asd/</a:t>
            </a:r>
            <a:endParaRPr sz="1300">
              <a:solidFill>
                <a:schemeClr val="dk1"/>
              </a:solidFill>
              <a:highlight>
                <a:srgbClr val="FFFFFF"/>
              </a:highlight>
            </a:endParaRPr>
          </a:p>
          <a:p>
            <a:pPr indent="-311150" lvl="0" marL="914400" rtl="0" algn="l">
              <a:spcBef>
                <a:spcPts val="0"/>
              </a:spcBef>
              <a:spcAft>
                <a:spcPts val="0"/>
              </a:spcAft>
              <a:buSzPts val="1300"/>
              <a:buChar char="●"/>
            </a:pPr>
            <a:r>
              <a:rPr lang="en" sz="1300" u="sng">
                <a:solidFill>
                  <a:schemeClr val="hlink"/>
                </a:solidFill>
                <a:highlight>
                  <a:srgbClr val="FFFFFF"/>
                </a:highlight>
                <a:hlinkClick r:id="rId22"/>
              </a:rPr>
              <a:t>https://www.easterseals.com/ne/</a:t>
            </a:r>
            <a:endParaRPr sz="1300">
              <a:solidFill>
                <a:schemeClr val="dk1"/>
              </a:solidFill>
              <a:highlight>
                <a:srgbClr val="FFFFFF"/>
              </a:highlight>
            </a:endParaRPr>
          </a:p>
          <a:p>
            <a:pPr indent="-311150" lvl="0" marL="914400" rtl="0" algn="l">
              <a:spcBef>
                <a:spcPts val="0"/>
              </a:spcBef>
              <a:spcAft>
                <a:spcPts val="0"/>
              </a:spcAft>
              <a:buSzPts val="1300"/>
              <a:buChar char="●"/>
            </a:pPr>
            <a:r>
              <a:rPr lang="en" sz="1300" u="sng">
                <a:solidFill>
                  <a:schemeClr val="hlink"/>
                </a:solidFill>
                <a:highlight>
                  <a:srgbClr val="FFFFFF"/>
                </a:highlight>
                <a:hlinkClick r:id="rId23"/>
              </a:rPr>
              <a:t>https://www.disabilityrightsnebraska.org/about_us/index.html</a:t>
            </a:r>
            <a:endParaRPr sz="1300">
              <a:solidFill>
                <a:schemeClr val="dk1"/>
              </a:solidFill>
              <a:highlight>
                <a:srgbClr val="FFFFFF"/>
              </a:highlight>
            </a:endParaRPr>
          </a:p>
          <a:p>
            <a:pPr indent="-311150" lvl="0" marL="914400" rtl="0" algn="l">
              <a:spcBef>
                <a:spcPts val="0"/>
              </a:spcBef>
              <a:spcAft>
                <a:spcPts val="0"/>
              </a:spcAft>
              <a:buSzPts val="1300"/>
              <a:buChar char="●"/>
            </a:pPr>
            <a:r>
              <a:rPr lang="en" sz="1300" u="sng">
                <a:solidFill>
                  <a:schemeClr val="hlink"/>
                </a:solidFill>
                <a:highlight>
                  <a:srgbClr val="FFFFFF"/>
                </a:highlight>
                <a:hlinkClick r:id="rId24"/>
              </a:rPr>
              <a:t>https://www.answers4families.org/categories-and-topics/parenting/children-disabilities-and-special-needs</a:t>
            </a:r>
            <a:endParaRPr sz="1300">
              <a:solidFill>
                <a:schemeClr val="dk1"/>
              </a:solidFill>
              <a:highlight>
                <a:srgbClr val="FFFFFF"/>
              </a:highlight>
            </a:endParaRPr>
          </a:p>
          <a:p>
            <a:pPr indent="-314325" lvl="0" marL="914400" rtl="0" algn="l">
              <a:spcBef>
                <a:spcPts val="0"/>
              </a:spcBef>
              <a:spcAft>
                <a:spcPts val="0"/>
              </a:spcAft>
              <a:buSzPts val="1350"/>
              <a:buChar char="●"/>
            </a:pPr>
            <a:r>
              <a:rPr lang="en" sz="1350" u="sng">
                <a:solidFill>
                  <a:schemeClr val="accent5"/>
                </a:solidFill>
                <a:highlight>
                  <a:srgbClr val="FFFFFF"/>
                </a:highlight>
                <a:hlinkClick r:id="rId25">
                  <a:extLst>
                    <a:ext uri="{A12FA001-AC4F-418D-AE19-62706E023703}">
                      <ahyp:hlinkClr val="tx"/>
                    </a:ext>
                  </a:extLst>
                </a:hlinkClick>
              </a:rPr>
              <a:t>Nebraska Youth Leadership Council</a:t>
            </a:r>
            <a:endParaRPr sz="1300">
              <a:solidFill>
                <a:schemeClr val="dk1"/>
              </a:solidFill>
              <a:highlight>
                <a:srgbClr val="FFFFFF"/>
              </a:highlight>
            </a:endParaRPr>
          </a:p>
        </p:txBody>
      </p:sp>
      <p:sp>
        <p:nvSpPr>
          <p:cNvPr id="176" name="Google Shape;176;p29"/>
          <p:cNvSpPr/>
          <p:nvPr/>
        </p:nvSpPr>
        <p:spPr>
          <a:xfrm>
            <a:off x="0" y="4928450"/>
            <a:ext cx="9144000" cy="2151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 name="Google Shape;177;p29"/>
          <p:cNvSpPr/>
          <p:nvPr/>
        </p:nvSpPr>
        <p:spPr>
          <a:xfrm>
            <a:off x="0" y="4773350"/>
            <a:ext cx="9144000" cy="104700"/>
          </a:xfrm>
          <a:prstGeom prst="rect">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78" name="Google Shape;178;p29"/>
          <p:cNvPicPr preferRelativeResize="0"/>
          <p:nvPr/>
        </p:nvPicPr>
        <p:blipFill rotWithShape="1">
          <a:blip r:embed="rId26">
            <a:alphaModFix/>
          </a:blip>
          <a:srcRect b="0" l="-22639" r="0" t="-25518"/>
          <a:stretch/>
        </p:blipFill>
        <p:spPr>
          <a:xfrm>
            <a:off x="7905750" y="3971925"/>
            <a:ext cx="1238250" cy="1171575"/>
          </a:xfrm>
          <a:prstGeom prst="rect">
            <a:avLst/>
          </a:prstGeom>
          <a:noFill/>
          <a:ln>
            <a:noFill/>
          </a:ln>
        </p:spPr>
      </p:pic>
      <p:pic>
        <p:nvPicPr>
          <p:cNvPr id="179" name="Google Shape;179;p29"/>
          <p:cNvPicPr preferRelativeResize="0"/>
          <p:nvPr/>
        </p:nvPicPr>
        <p:blipFill>
          <a:blip r:embed="rId27">
            <a:alphaModFix/>
          </a:blip>
          <a:stretch>
            <a:fillRect/>
          </a:stretch>
        </p:blipFill>
        <p:spPr>
          <a:xfrm>
            <a:off x="0" y="4174125"/>
            <a:ext cx="1238250" cy="969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311700" y="199750"/>
            <a:ext cx="8520600" cy="607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Resources to support</a:t>
            </a:r>
            <a:endParaRPr/>
          </a:p>
        </p:txBody>
      </p:sp>
      <p:sp>
        <p:nvSpPr>
          <p:cNvPr id="185" name="Google Shape;185;p30"/>
          <p:cNvSpPr txBox="1"/>
          <p:nvPr>
            <p:ph idx="1" type="body"/>
          </p:nvPr>
        </p:nvSpPr>
        <p:spPr>
          <a:xfrm>
            <a:off x="474400" y="807250"/>
            <a:ext cx="8358000" cy="396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300">
                <a:solidFill>
                  <a:schemeClr val="dk1"/>
                </a:solidFill>
                <a:highlight>
                  <a:srgbClr val="FFFFFF"/>
                </a:highlight>
              </a:rPr>
              <a:t>Tools and trainings to use:</a:t>
            </a:r>
            <a:endParaRPr sz="1300">
              <a:solidFill>
                <a:schemeClr val="dk1"/>
              </a:solidFill>
              <a:highlight>
                <a:srgbClr val="FFFFFF"/>
              </a:highlight>
            </a:endParaRPr>
          </a:p>
          <a:p>
            <a:pPr indent="0" lvl="0" marL="0" rtl="0" algn="l">
              <a:spcBef>
                <a:spcPts val="1200"/>
              </a:spcBef>
              <a:spcAft>
                <a:spcPts val="0"/>
              </a:spcAft>
              <a:buNone/>
            </a:pPr>
            <a:r>
              <a:rPr lang="en" sz="1300">
                <a:solidFill>
                  <a:schemeClr val="dk1"/>
                </a:solidFill>
                <a:highlight>
                  <a:srgbClr val="FFFFFF"/>
                </a:highlight>
              </a:rPr>
              <a:t>Charting the Life Course - </a:t>
            </a:r>
            <a:r>
              <a:rPr lang="en" sz="1300" u="sng">
                <a:solidFill>
                  <a:schemeClr val="hlink"/>
                </a:solidFill>
                <a:highlight>
                  <a:srgbClr val="FFFFFF"/>
                </a:highlight>
                <a:hlinkClick r:id="rId3"/>
              </a:rPr>
              <a:t>HERE</a:t>
            </a:r>
            <a:endParaRPr sz="1300">
              <a:solidFill>
                <a:schemeClr val="dk1"/>
              </a:solidFill>
              <a:highlight>
                <a:srgbClr val="FFFFFF"/>
              </a:highlight>
            </a:endParaRPr>
          </a:p>
          <a:p>
            <a:pPr indent="0" lvl="0" marL="0" rtl="0" algn="l">
              <a:spcBef>
                <a:spcPts val="1200"/>
              </a:spcBef>
              <a:spcAft>
                <a:spcPts val="0"/>
              </a:spcAft>
              <a:buNone/>
            </a:pPr>
            <a:r>
              <a:rPr lang="en" sz="1300">
                <a:solidFill>
                  <a:schemeClr val="dk1"/>
                </a:solidFill>
                <a:highlight>
                  <a:srgbClr val="FFFFFF"/>
                </a:highlight>
              </a:rPr>
              <a:t>Person Centered Planning - </a:t>
            </a:r>
            <a:r>
              <a:rPr lang="en" sz="1300" u="sng">
                <a:solidFill>
                  <a:schemeClr val="hlink"/>
                </a:solidFill>
                <a:highlight>
                  <a:srgbClr val="FFFFFF"/>
                </a:highlight>
                <a:hlinkClick r:id="rId4"/>
              </a:rPr>
              <a:t>HERE</a:t>
            </a:r>
            <a:endParaRPr sz="1300">
              <a:solidFill>
                <a:schemeClr val="dk1"/>
              </a:solidFill>
              <a:highlight>
                <a:srgbClr val="FFFFFF"/>
              </a:highlight>
            </a:endParaRPr>
          </a:p>
          <a:p>
            <a:pPr indent="0" lvl="0" marL="0" rtl="0" algn="l">
              <a:spcBef>
                <a:spcPts val="1200"/>
              </a:spcBef>
              <a:spcAft>
                <a:spcPts val="0"/>
              </a:spcAft>
              <a:buNone/>
            </a:pPr>
            <a:r>
              <a:rPr lang="en" sz="1300">
                <a:solidFill>
                  <a:schemeClr val="dk1"/>
                </a:solidFill>
                <a:highlight>
                  <a:srgbClr val="FFFFFF"/>
                </a:highlight>
              </a:rPr>
              <a:t>Self-Determination - </a:t>
            </a:r>
            <a:r>
              <a:rPr lang="en" sz="1300" u="sng">
                <a:solidFill>
                  <a:schemeClr val="hlink"/>
                </a:solidFill>
                <a:highlight>
                  <a:srgbClr val="FFFFFF"/>
                </a:highlight>
                <a:hlinkClick r:id="rId5"/>
              </a:rPr>
              <a:t>HERE</a:t>
            </a:r>
            <a:endParaRPr sz="1300">
              <a:solidFill>
                <a:schemeClr val="dk1"/>
              </a:solidFill>
              <a:highlight>
                <a:srgbClr val="FFFFFF"/>
              </a:highlight>
            </a:endParaRPr>
          </a:p>
          <a:p>
            <a:pPr indent="0" lvl="0" marL="0" rtl="0" algn="l">
              <a:spcBef>
                <a:spcPts val="1200"/>
              </a:spcBef>
              <a:spcAft>
                <a:spcPts val="0"/>
              </a:spcAft>
              <a:buNone/>
            </a:pPr>
            <a:r>
              <a:rPr lang="en" sz="1300">
                <a:solidFill>
                  <a:schemeClr val="dk1"/>
                </a:solidFill>
                <a:highlight>
                  <a:srgbClr val="FFFFFF"/>
                </a:highlight>
              </a:rPr>
              <a:t>Nebraska Youth Leadership Council - </a:t>
            </a:r>
            <a:r>
              <a:rPr lang="en" sz="1300" u="sng">
                <a:solidFill>
                  <a:schemeClr val="hlink"/>
                </a:solidFill>
                <a:highlight>
                  <a:srgbClr val="FFFFFF"/>
                </a:highlight>
                <a:hlinkClick r:id="rId6"/>
              </a:rPr>
              <a:t>HERE</a:t>
            </a:r>
            <a:endParaRPr sz="1300">
              <a:solidFill>
                <a:schemeClr val="dk1"/>
              </a:solidFill>
              <a:highlight>
                <a:srgbClr val="FFFFFF"/>
              </a:highlight>
            </a:endParaRPr>
          </a:p>
          <a:p>
            <a:pPr indent="0" lvl="0" marL="0" rtl="0" algn="l">
              <a:spcBef>
                <a:spcPts val="1200"/>
              </a:spcBef>
              <a:spcAft>
                <a:spcPts val="0"/>
              </a:spcAft>
              <a:buNone/>
            </a:pPr>
            <a:r>
              <a:t/>
            </a:r>
            <a:endParaRPr sz="1300">
              <a:solidFill>
                <a:schemeClr val="dk1"/>
              </a:solidFill>
              <a:highlight>
                <a:srgbClr val="FFFFFF"/>
              </a:highlight>
            </a:endParaRPr>
          </a:p>
          <a:p>
            <a:pPr indent="0" lvl="0" marL="0" rtl="0" algn="l">
              <a:spcBef>
                <a:spcPts val="1200"/>
              </a:spcBef>
              <a:spcAft>
                <a:spcPts val="0"/>
              </a:spcAft>
              <a:buNone/>
            </a:pPr>
            <a:r>
              <a:t/>
            </a:r>
            <a:endParaRPr sz="1300">
              <a:solidFill>
                <a:schemeClr val="dk1"/>
              </a:solidFill>
              <a:highlight>
                <a:srgbClr val="FFFFFF"/>
              </a:highlight>
            </a:endParaRPr>
          </a:p>
          <a:p>
            <a:pPr indent="0" lvl="0" marL="0" rtl="0" algn="l">
              <a:spcBef>
                <a:spcPts val="1200"/>
              </a:spcBef>
              <a:spcAft>
                <a:spcPts val="1200"/>
              </a:spcAft>
              <a:buNone/>
            </a:pPr>
            <a:r>
              <a:t/>
            </a:r>
            <a:endParaRPr sz="1300">
              <a:solidFill>
                <a:schemeClr val="dk1"/>
              </a:solidFill>
              <a:highlight>
                <a:srgbClr val="FFFFFF"/>
              </a:highlight>
            </a:endParaRPr>
          </a:p>
        </p:txBody>
      </p:sp>
      <p:sp>
        <p:nvSpPr>
          <p:cNvPr id="186" name="Google Shape;186;p30"/>
          <p:cNvSpPr/>
          <p:nvPr/>
        </p:nvSpPr>
        <p:spPr>
          <a:xfrm>
            <a:off x="0" y="4928450"/>
            <a:ext cx="9144000" cy="2151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 name="Google Shape;187;p30"/>
          <p:cNvSpPr/>
          <p:nvPr/>
        </p:nvSpPr>
        <p:spPr>
          <a:xfrm>
            <a:off x="0" y="4773350"/>
            <a:ext cx="9144000" cy="104700"/>
          </a:xfrm>
          <a:prstGeom prst="rect">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88" name="Google Shape;188;p30"/>
          <p:cNvPicPr preferRelativeResize="0"/>
          <p:nvPr/>
        </p:nvPicPr>
        <p:blipFill rotWithShape="1">
          <a:blip r:embed="rId7">
            <a:alphaModFix/>
          </a:blip>
          <a:srcRect b="0" l="-22639" r="0" t="-25518"/>
          <a:stretch/>
        </p:blipFill>
        <p:spPr>
          <a:xfrm>
            <a:off x="7905750" y="3971925"/>
            <a:ext cx="1238250" cy="1171575"/>
          </a:xfrm>
          <a:prstGeom prst="rect">
            <a:avLst/>
          </a:prstGeom>
          <a:noFill/>
          <a:ln>
            <a:noFill/>
          </a:ln>
        </p:spPr>
      </p:pic>
      <p:pic>
        <p:nvPicPr>
          <p:cNvPr id="189" name="Google Shape;189;p30"/>
          <p:cNvPicPr preferRelativeResize="0"/>
          <p:nvPr/>
        </p:nvPicPr>
        <p:blipFill>
          <a:blip r:embed="rId8">
            <a:alphaModFix/>
          </a:blip>
          <a:stretch>
            <a:fillRect/>
          </a:stretch>
        </p:blipFill>
        <p:spPr>
          <a:xfrm>
            <a:off x="0" y="4174125"/>
            <a:ext cx="1238250" cy="9693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1"/>
          <p:cNvSpPr/>
          <p:nvPr/>
        </p:nvSpPr>
        <p:spPr>
          <a:xfrm>
            <a:off x="0" y="4928450"/>
            <a:ext cx="9144000" cy="215100"/>
          </a:xfrm>
          <a:prstGeom prst="rect">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 name="Google Shape;195;p31"/>
          <p:cNvSpPr/>
          <p:nvPr/>
        </p:nvSpPr>
        <p:spPr>
          <a:xfrm>
            <a:off x="0" y="4773350"/>
            <a:ext cx="9144000" cy="104700"/>
          </a:xfrm>
          <a:prstGeom prst="rect">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6" name="Google Shape;196;p31"/>
          <p:cNvPicPr preferRelativeResize="0"/>
          <p:nvPr/>
        </p:nvPicPr>
        <p:blipFill>
          <a:blip r:embed="rId3">
            <a:alphaModFix/>
          </a:blip>
          <a:stretch>
            <a:fillRect/>
          </a:stretch>
        </p:blipFill>
        <p:spPr>
          <a:xfrm>
            <a:off x="1365800" y="0"/>
            <a:ext cx="6660376" cy="5143499"/>
          </a:xfrm>
          <a:prstGeom prst="rect">
            <a:avLst/>
          </a:prstGeom>
          <a:noFill/>
          <a:ln>
            <a:noFill/>
          </a:ln>
        </p:spPr>
      </p:pic>
      <p:pic>
        <p:nvPicPr>
          <p:cNvPr id="197" name="Google Shape;197;p31"/>
          <p:cNvPicPr preferRelativeResize="0"/>
          <p:nvPr/>
        </p:nvPicPr>
        <p:blipFill rotWithShape="1">
          <a:blip r:embed="rId4">
            <a:alphaModFix/>
          </a:blip>
          <a:srcRect b="0" l="-22639" r="0" t="-25518"/>
          <a:stretch/>
        </p:blipFill>
        <p:spPr>
          <a:xfrm>
            <a:off x="7905750" y="3971925"/>
            <a:ext cx="1238250" cy="1171575"/>
          </a:xfrm>
          <a:prstGeom prst="rect">
            <a:avLst/>
          </a:prstGeom>
          <a:noFill/>
          <a:ln>
            <a:noFill/>
          </a:ln>
        </p:spPr>
      </p:pic>
      <p:pic>
        <p:nvPicPr>
          <p:cNvPr id="198" name="Google Shape;198;p31"/>
          <p:cNvPicPr preferRelativeResize="0"/>
          <p:nvPr/>
        </p:nvPicPr>
        <p:blipFill>
          <a:blip r:embed="rId5">
            <a:alphaModFix/>
          </a:blip>
          <a:stretch>
            <a:fillRect/>
          </a:stretch>
        </p:blipFill>
        <p:spPr>
          <a:xfrm>
            <a:off x="0" y="4174125"/>
            <a:ext cx="1238250" cy="969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5-26 Facilitator Slide Deck">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D16CA6EFE947448F4BE21A64E2DFA6" ma:contentTypeVersion="15" ma:contentTypeDescription="Create a new document." ma:contentTypeScope="" ma:versionID="0e6327468288f409a5e4031ed94629d4">
  <xsd:schema xmlns:xsd="http://www.w3.org/2001/XMLSchema" xmlns:xs="http://www.w3.org/2001/XMLSchema" xmlns:p="http://schemas.microsoft.com/office/2006/metadata/properties" xmlns:ns2="4a3599dc-ac3c-43be-ac04-75ee4cd29681" xmlns:ns3="14742bdd-914d-4524-a8eb-566b174a4291" targetNamespace="http://schemas.microsoft.com/office/2006/metadata/properties" ma:root="true" ma:fieldsID="1e57acc6099dde17d80b49f19c9136f1" ns2:_="" ns3:_="">
    <xsd:import namespace="4a3599dc-ac3c-43be-ac04-75ee4cd29681"/>
    <xsd:import namespace="14742bdd-914d-4524-a8eb-566b174a42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3599dc-ac3c-43be-ac04-75ee4cd296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7fa96fb-b0ee-4967-af60-c778f60915c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742bdd-914d-4524-a8eb-566b174a4291"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06279fe-ecc2-4529-880f-0a9a16949ae7}" ma:internalName="TaxCatchAll" ma:showField="CatchAllData" ma:web="14742bdd-914d-4524-a8eb-566b174a42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4742bdd-914d-4524-a8eb-566b174a4291" xsi:nil="true"/>
    <lcf76f155ced4ddcb4097134ff3c332f xmlns="4a3599dc-ac3c-43be-ac04-75ee4cd2968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78FA17-E8A4-441F-B250-A57B44DB7F53}"/>
</file>

<file path=customXml/itemProps2.xml><?xml version="1.0" encoding="utf-8"?>
<ds:datastoreItem xmlns:ds="http://schemas.openxmlformats.org/officeDocument/2006/customXml" ds:itemID="{5D99341C-CA21-42E3-AC84-A4A409F3BFCD}"/>
</file>

<file path=customXml/itemProps3.xml><?xml version="1.0" encoding="utf-8"?>
<ds:datastoreItem xmlns:ds="http://schemas.openxmlformats.org/officeDocument/2006/customXml" ds:itemID="{94E7CAE7-EBD2-46F9-9A0C-9A643AA549A8}"/>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0x01010066D16CA6EFE947448F4BE21A64E2DFA6</vt:lpwstr>
  </property>
</Properties>
</file>