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5143500" type="screen16x9"/>
  <p:notesSz cx="6858000" cy="9144000"/>
  <p:embeddedFontLst>
    <p:embeddedFont>
      <p:font typeface="Cherry Cream Soda" panose="020B0604020202020204" charset="0"/>
      <p:regular r:id="rId35"/>
    </p:embeddedFont>
    <p:embeddedFont>
      <p:font typeface="Roboto" panose="02000000000000000000" pitchFamily="2"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FFCC33-5D92-40C7-916E-2A57269A37E4}" v="1" dt="2026-11-03T16:35:52.679"/>
    <p1510:client id="{8AE128AA-0276-414A-8944-5DCDA0E9D602}" v="1" dt="2026-11-03T16:38:09.4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9" d="100"/>
          <a:sy n="89" d="100"/>
        </p:scale>
        <p:origin x="990" y="9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lie Lewis" userId="67983eee-8a5d-4fa0-bb7d-9d575271472a" providerId="ADAL" clId="{D4B3A08B-1A13-443A-90B8-2938083FDFB3}"/>
    <pc:docChg chg="custSel modSld">
      <pc:chgData name="Charlie Lewis" userId="67983eee-8a5d-4fa0-bb7d-9d575271472a" providerId="ADAL" clId="{D4B3A08B-1A13-443A-90B8-2938083FDFB3}" dt="2026-11-03T16:35:52.794" v="7" actId="27636"/>
      <pc:docMkLst>
        <pc:docMk/>
      </pc:docMkLst>
      <pc:sldChg chg="modSp mod">
        <pc:chgData name="Charlie Lewis" userId="67983eee-8a5d-4fa0-bb7d-9d575271472a" providerId="ADAL" clId="{D4B3A08B-1A13-443A-90B8-2938083FDFB3}" dt="2026-11-03T16:35:52.734" v="0" actId="27636"/>
        <pc:sldMkLst>
          <pc:docMk/>
          <pc:sldMk cId="0" sldId="263"/>
        </pc:sldMkLst>
        <pc:spChg chg="mod">
          <ac:chgData name="Charlie Lewis" userId="67983eee-8a5d-4fa0-bb7d-9d575271472a" providerId="ADAL" clId="{D4B3A08B-1A13-443A-90B8-2938083FDFB3}" dt="2026-11-03T16:35:52.734" v="0" actId="27636"/>
          <ac:spMkLst>
            <pc:docMk/>
            <pc:sldMk cId="0" sldId="263"/>
            <ac:spMk id="119" creationId="{00000000-0000-0000-0000-000000000000}"/>
          </ac:spMkLst>
        </pc:spChg>
      </pc:sldChg>
      <pc:sldChg chg="modSp mod">
        <pc:chgData name="Charlie Lewis" userId="67983eee-8a5d-4fa0-bb7d-9d575271472a" providerId="ADAL" clId="{D4B3A08B-1A13-443A-90B8-2938083FDFB3}" dt="2026-11-03T16:35:52.745" v="1" actId="27636"/>
        <pc:sldMkLst>
          <pc:docMk/>
          <pc:sldMk cId="0" sldId="267"/>
        </pc:sldMkLst>
        <pc:spChg chg="mod">
          <ac:chgData name="Charlie Lewis" userId="67983eee-8a5d-4fa0-bb7d-9d575271472a" providerId="ADAL" clId="{D4B3A08B-1A13-443A-90B8-2938083FDFB3}" dt="2026-11-03T16:35:52.745" v="1" actId="27636"/>
          <ac:spMkLst>
            <pc:docMk/>
            <pc:sldMk cId="0" sldId="267"/>
            <ac:spMk id="153" creationId="{00000000-0000-0000-0000-000000000000}"/>
          </ac:spMkLst>
        </pc:spChg>
      </pc:sldChg>
      <pc:sldChg chg="modSp mod">
        <pc:chgData name="Charlie Lewis" userId="67983eee-8a5d-4fa0-bb7d-9d575271472a" providerId="ADAL" clId="{D4B3A08B-1A13-443A-90B8-2938083FDFB3}" dt="2026-11-03T16:35:52.756" v="2" actId="27636"/>
        <pc:sldMkLst>
          <pc:docMk/>
          <pc:sldMk cId="0" sldId="269"/>
        </pc:sldMkLst>
        <pc:spChg chg="mod">
          <ac:chgData name="Charlie Lewis" userId="67983eee-8a5d-4fa0-bb7d-9d575271472a" providerId="ADAL" clId="{D4B3A08B-1A13-443A-90B8-2938083FDFB3}" dt="2026-11-03T16:35:52.756" v="2" actId="27636"/>
          <ac:spMkLst>
            <pc:docMk/>
            <pc:sldMk cId="0" sldId="269"/>
            <ac:spMk id="168" creationId="{00000000-0000-0000-0000-000000000000}"/>
          </ac:spMkLst>
        </pc:spChg>
      </pc:sldChg>
      <pc:sldChg chg="modSp mod">
        <pc:chgData name="Charlie Lewis" userId="67983eee-8a5d-4fa0-bb7d-9d575271472a" providerId="ADAL" clId="{D4B3A08B-1A13-443A-90B8-2938083FDFB3}" dt="2026-11-03T16:35:52.765" v="4" actId="27636"/>
        <pc:sldMkLst>
          <pc:docMk/>
          <pc:sldMk cId="0" sldId="271"/>
        </pc:sldMkLst>
        <pc:spChg chg="mod">
          <ac:chgData name="Charlie Lewis" userId="67983eee-8a5d-4fa0-bb7d-9d575271472a" providerId="ADAL" clId="{D4B3A08B-1A13-443A-90B8-2938083FDFB3}" dt="2026-11-03T16:35:52.759" v="3" actId="27636"/>
          <ac:spMkLst>
            <pc:docMk/>
            <pc:sldMk cId="0" sldId="271"/>
            <ac:spMk id="180" creationId="{00000000-0000-0000-0000-000000000000}"/>
          </ac:spMkLst>
        </pc:spChg>
        <pc:spChg chg="mod">
          <ac:chgData name="Charlie Lewis" userId="67983eee-8a5d-4fa0-bb7d-9d575271472a" providerId="ADAL" clId="{D4B3A08B-1A13-443A-90B8-2938083FDFB3}" dt="2026-11-03T16:35:52.765" v="4" actId="27636"/>
          <ac:spMkLst>
            <pc:docMk/>
            <pc:sldMk cId="0" sldId="271"/>
            <ac:spMk id="181" creationId="{00000000-0000-0000-0000-000000000000}"/>
          </ac:spMkLst>
        </pc:spChg>
      </pc:sldChg>
      <pc:sldChg chg="modSp mod">
        <pc:chgData name="Charlie Lewis" userId="67983eee-8a5d-4fa0-bb7d-9d575271472a" providerId="ADAL" clId="{D4B3A08B-1A13-443A-90B8-2938083FDFB3}" dt="2026-11-03T16:35:52.776" v="5" actId="27636"/>
        <pc:sldMkLst>
          <pc:docMk/>
          <pc:sldMk cId="0" sldId="277"/>
        </pc:sldMkLst>
        <pc:spChg chg="mod">
          <ac:chgData name="Charlie Lewis" userId="67983eee-8a5d-4fa0-bb7d-9d575271472a" providerId="ADAL" clId="{D4B3A08B-1A13-443A-90B8-2938083FDFB3}" dt="2026-11-03T16:35:52.776" v="5" actId="27636"/>
          <ac:spMkLst>
            <pc:docMk/>
            <pc:sldMk cId="0" sldId="277"/>
            <ac:spMk id="222" creationId="{00000000-0000-0000-0000-000000000000}"/>
          </ac:spMkLst>
        </pc:spChg>
      </pc:sldChg>
      <pc:sldChg chg="modSp mod">
        <pc:chgData name="Charlie Lewis" userId="67983eee-8a5d-4fa0-bb7d-9d575271472a" providerId="ADAL" clId="{D4B3A08B-1A13-443A-90B8-2938083FDFB3}" dt="2026-11-03T16:35:52.782" v="6" actId="27636"/>
        <pc:sldMkLst>
          <pc:docMk/>
          <pc:sldMk cId="0" sldId="279"/>
        </pc:sldMkLst>
        <pc:spChg chg="mod">
          <ac:chgData name="Charlie Lewis" userId="67983eee-8a5d-4fa0-bb7d-9d575271472a" providerId="ADAL" clId="{D4B3A08B-1A13-443A-90B8-2938083FDFB3}" dt="2026-11-03T16:35:52.782" v="6" actId="27636"/>
          <ac:spMkLst>
            <pc:docMk/>
            <pc:sldMk cId="0" sldId="279"/>
            <ac:spMk id="235" creationId="{00000000-0000-0000-0000-000000000000}"/>
          </ac:spMkLst>
        </pc:spChg>
      </pc:sldChg>
      <pc:sldChg chg="modSp mod">
        <pc:chgData name="Charlie Lewis" userId="67983eee-8a5d-4fa0-bb7d-9d575271472a" providerId="ADAL" clId="{D4B3A08B-1A13-443A-90B8-2938083FDFB3}" dt="2026-11-03T16:35:52.794" v="7" actId="27636"/>
        <pc:sldMkLst>
          <pc:docMk/>
          <pc:sldMk cId="0" sldId="285"/>
        </pc:sldMkLst>
        <pc:spChg chg="mod">
          <ac:chgData name="Charlie Lewis" userId="67983eee-8a5d-4fa0-bb7d-9d575271472a" providerId="ADAL" clId="{D4B3A08B-1A13-443A-90B8-2938083FDFB3}" dt="2026-11-03T16:35:52.794" v="7" actId="27636"/>
          <ac:spMkLst>
            <pc:docMk/>
            <pc:sldMk cId="0" sldId="285"/>
            <ac:spMk id="26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allaboutcookies.org/catfishing-scams-by-state"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edition.cnn.com/2024/01/29/tech/catfishing-explained-what-to-do-as-equals-intl-cmd"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32803917ad2_0_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32803917ad2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the Q &amp; A have your teacher put in how many of you have any of these accounts.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b1fb3111ae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b1fb3111ae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b1fb3111ae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b1fb3111ae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Discord–instant messaging and voiceover internet protocol social platform that allows communication through voice calls, video calls, text messaging, and media</a:t>
            </a:r>
            <a:endParaRPr/>
          </a:p>
          <a:p>
            <a:pPr marL="0" lvl="0" indent="0" algn="l" rtl="0">
              <a:spcBef>
                <a:spcPts val="0"/>
              </a:spcBef>
              <a:spcAft>
                <a:spcPts val="0"/>
              </a:spcAft>
              <a:buNone/>
            </a:pPr>
            <a:r>
              <a:rPr lang="en"/>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b6a5d72088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b6a5d72088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b1fb3111ae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3b1fb3111ae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spend almost half our lives online—gaming, scrolling, and hanging with friends. But how much of what you see is actually real? Between AI deepfakes, professional catfish, and sketchy DMs, the internet is getting weirder. Are you actually 'un-hackable,' or are you just one bad link away from a disaster?"</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b1fb3111ae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b1fb3111ae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b1fb3111ae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b1fb3111ae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b2ad9c5270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b2ad9c5270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200">
                <a:solidFill>
                  <a:srgbClr val="0A0A0A"/>
                </a:solidFill>
                <a:highlight>
                  <a:schemeClr val="lt1"/>
                </a:highlight>
                <a:latin typeface="Roboto"/>
                <a:ea typeface="Roboto"/>
                <a:cs typeface="Roboto"/>
                <a:sym typeface="Roboto"/>
              </a:rPr>
              <a:t>In 2022, about 30% of U.S. adults reported definitely or probably interacting with a catfish online.</a:t>
            </a:r>
            <a:endParaRPr sz="1200">
              <a:solidFill>
                <a:srgbClr val="0A0A0A"/>
              </a:solidFill>
              <a:highlight>
                <a:schemeClr val="lt1"/>
              </a:highlight>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en" sz="1200">
                <a:solidFill>
                  <a:srgbClr val="0A0A0A"/>
                </a:solidFill>
                <a:highlight>
                  <a:schemeClr val="lt1"/>
                </a:highlight>
                <a:latin typeface="Roboto"/>
                <a:ea typeface="Roboto"/>
                <a:cs typeface="Roboto"/>
                <a:sym typeface="Roboto"/>
              </a:rPr>
              <a:t>Gender: Men are slightly more likely to report definite interactions than women.</a:t>
            </a:r>
            <a:endParaRPr sz="1200">
              <a:solidFill>
                <a:srgbClr val="0A0A0A"/>
              </a:solidFill>
              <a:highlight>
                <a:schemeClr val="lt1"/>
              </a:highlight>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en" sz="1200">
                <a:solidFill>
                  <a:srgbClr val="0A0A0A"/>
                </a:solidFill>
                <a:highlight>
                  <a:schemeClr val="lt1"/>
                </a:highlight>
                <a:latin typeface="Roboto"/>
                <a:ea typeface="Roboto"/>
                <a:cs typeface="Roboto"/>
                <a:sym typeface="Roboto"/>
              </a:rPr>
              <a:t>Age &amp; Money: While younger people (18-29) show rising report rates, older victims (70+) suffer much larger financial losses, often over $30,000 per scam, according to </a:t>
            </a:r>
            <a:r>
              <a:rPr lang="en" sz="1200" u="sng">
                <a:solidFill>
                  <a:srgbClr val="1A0DAB"/>
                </a:solidFill>
                <a:highlight>
                  <a:schemeClr val="lt1"/>
                </a:highlight>
                <a:latin typeface="Roboto"/>
                <a:ea typeface="Roboto"/>
                <a:cs typeface="Roboto"/>
                <a:sym typeface="Roboto"/>
                <a:hlinkClick r:id="rId3">
                  <a:extLst>
                    <a:ext uri="{A12FA001-AC4F-418D-AE19-62706E023703}">
                      <ahyp:hlinkClr xmlns:ahyp="http://schemas.microsoft.com/office/drawing/2018/hyperlinkcolor" val="tx"/>
                    </a:ext>
                  </a:extLst>
                </a:hlinkClick>
              </a:rPr>
              <a:t>allaboutcookies.org</a:t>
            </a:r>
            <a:r>
              <a:rPr lang="en" sz="1200">
                <a:solidFill>
                  <a:srgbClr val="0A0A0A"/>
                </a:solidFill>
                <a:highlight>
                  <a:schemeClr val="lt1"/>
                </a:highlight>
                <a:latin typeface="Roboto"/>
                <a:ea typeface="Roboto"/>
                <a:cs typeface="Roboto"/>
                <a:sym typeface="Roboto"/>
              </a:rPr>
              <a:t> and </a:t>
            </a:r>
            <a:r>
              <a:rPr lang="en" sz="1200" u="sng">
                <a:solidFill>
                  <a:srgbClr val="1A0DAB"/>
                </a:solidFill>
                <a:highlight>
                  <a:schemeClr val="lt1"/>
                </a:highlight>
                <a:latin typeface="Roboto"/>
                <a:ea typeface="Roboto"/>
                <a:cs typeface="Roboto"/>
                <a:sym typeface="Roboto"/>
                <a:hlinkClick r:id="rId4">
                  <a:extLst>
                    <a:ext uri="{A12FA001-AC4F-418D-AE19-62706E023703}">
                      <ahyp:hlinkClr xmlns:ahyp="http://schemas.microsoft.com/office/drawing/2018/hyperlinkcolor" val="tx"/>
                    </a:ext>
                  </a:extLst>
                </a:hlinkClick>
              </a:rPr>
              <a:t>CNN</a:t>
            </a:r>
            <a:r>
              <a:rPr lang="en" sz="1200">
                <a:solidFill>
                  <a:srgbClr val="0A0A0A"/>
                </a:solidFill>
                <a:highlight>
                  <a:schemeClr val="lt1"/>
                </a:highlight>
                <a:latin typeface="Roboto"/>
                <a:ea typeface="Roboto"/>
                <a:cs typeface="Roboto"/>
                <a:sym typeface="Roboto"/>
              </a:rPr>
              <a:t>. </a:t>
            </a:r>
            <a:endParaRPr sz="1800">
              <a:solidFill>
                <a:srgbClr val="595959"/>
              </a:solidFill>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2803917ad2_0_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2803917ad2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b2ad9c5270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3b2ad9c5270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b2ad9c5270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b2ad9c5270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Discord Nitro is a real thing-but just because someone wants you to give them money to increase their Nitro doesn’t mean that you need to or should give them money–the request for Nitro is a scam, they can then access your account. </a:t>
            </a:r>
            <a:endParaRPr/>
          </a:p>
          <a:p>
            <a:pPr marL="0" lvl="0" indent="0" algn="l" rtl="0">
              <a:spcBef>
                <a:spcPts val="0"/>
              </a:spcBef>
              <a:spcAft>
                <a:spcPts val="0"/>
              </a:spcAft>
              <a:buNone/>
            </a:pPr>
            <a:r>
              <a:rPr lang="en"/>
              <a:t>–discord has a live video chat–if you are going to meet up with someone, your parents need to know and you should video call prior to know that who they say they are is who they are.</a:t>
            </a:r>
            <a:endParaRPr/>
          </a:p>
          <a:p>
            <a:pPr marL="0" lvl="0" indent="0" algn="l" rtl="0">
              <a:spcBef>
                <a:spcPts val="0"/>
              </a:spcBef>
              <a:spcAft>
                <a:spcPts val="0"/>
              </a:spcAft>
              <a:buNone/>
            </a:pPr>
            <a:r>
              <a:rPr lang="en"/>
              <a:t>NO need for card or bank account linked to your discord</a:t>
            </a:r>
            <a:endParaRPr/>
          </a:p>
          <a:p>
            <a:pPr marL="0" lvl="0" indent="0" algn="l" rtl="0">
              <a:spcBef>
                <a:spcPts val="0"/>
              </a:spcBef>
              <a:spcAft>
                <a:spcPts val="0"/>
              </a:spcAft>
              <a:buNone/>
            </a:pPr>
            <a:r>
              <a:rPr lang="en"/>
              <a:t>Be careful where you get “redeem” codes from</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b2ad9c5270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b2ad9c5270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2803917ad2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2803917ad2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b2ad9c5270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3b2ad9c5270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b2ad9c5270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3b2ad9c5270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b2ad9c5270_0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3b2ad9c5270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b1fb3111ae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3b1fb3111ae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b2a1d08a45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3b2a1d08a45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3b2a1d08a45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3b2a1d08a45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3b2ad9c5270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3b2ad9c5270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Discord also has gift links; might be profile effects </a:t>
            </a:r>
            <a:endParaRPr/>
          </a:p>
          <a:p>
            <a:pPr marL="0" lvl="0" indent="0" algn="l" rtl="0">
              <a:spcBef>
                <a:spcPts val="0"/>
              </a:spcBef>
              <a:spcAft>
                <a:spcPts val="0"/>
              </a:spcAft>
              <a:buNone/>
            </a:pPr>
            <a:r>
              <a:rPr lang="en"/>
              <a:t>Lots of Bots on discord that will send links into chats and servers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3b2a1d08a45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3b2a1d08a45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Blair Facebook Survey story</a:t>
            </a:r>
            <a:endParaRPr/>
          </a:p>
          <a:p>
            <a:pPr marL="0" lvl="0" indent="0" algn="l" rtl="0">
              <a:spcBef>
                <a:spcPts val="0"/>
              </a:spcBef>
              <a:spcAft>
                <a:spcPts val="0"/>
              </a:spcAft>
              <a:buNone/>
            </a:pPr>
            <a:r>
              <a:rPr lang="en"/>
              <a:t>Don’t post your house number, street name, etc in your public instagram story, people can easily track you</a:t>
            </a:r>
            <a:endParaRPr/>
          </a:p>
          <a:p>
            <a:pPr marL="0" lvl="0" indent="0" algn="l" rtl="0">
              <a:spcBef>
                <a:spcPts val="0"/>
              </a:spcBef>
              <a:spcAft>
                <a:spcPts val="0"/>
              </a:spcAft>
              <a:buNone/>
            </a:pPr>
            <a:r>
              <a:rPr lang="en"/>
              <a:t>If you are going on vacation, don’t share your hotel name</a:t>
            </a:r>
            <a:endParaRPr/>
          </a:p>
          <a:p>
            <a:pPr marL="0" lvl="0" indent="0" algn="l" rtl="0">
              <a:spcBef>
                <a:spcPts val="0"/>
              </a:spcBef>
              <a:spcAft>
                <a:spcPts val="0"/>
              </a:spcAft>
              <a:buNone/>
            </a:pPr>
            <a:r>
              <a:rPr lang="en"/>
              <a:t>Pay attention to has camera on and who doesn’t when on video call</a:t>
            </a:r>
            <a:endParaRPr/>
          </a:p>
          <a:p>
            <a:pPr marL="0" lvl="0" indent="0" algn="l" rtl="0">
              <a:spcBef>
                <a:spcPts val="0"/>
              </a:spcBef>
              <a:spcAft>
                <a:spcPts val="0"/>
              </a:spcAft>
              <a:buNone/>
            </a:pPr>
            <a:r>
              <a:rPr lang="en"/>
              <a:t>Don’t leave Discord DMs (instagram also) open to everyone–use the security settings to protect yourself. </a:t>
            </a:r>
            <a:endParaRPr/>
          </a:p>
          <a:p>
            <a:pPr marL="0" lvl="0" indent="0" algn="l" rtl="0">
              <a:spcBef>
                <a:spcPts val="0"/>
              </a:spcBef>
              <a:spcAft>
                <a:spcPts val="0"/>
              </a:spcAft>
              <a:buNone/>
            </a:pPr>
            <a:r>
              <a:rPr lang="en"/>
              <a:t>Don’t connect your other social media accounts to discord to lower your likelihood of having accounts hacked.</a:t>
            </a:r>
            <a:endParaRPr/>
          </a:p>
          <a:p>
            <a:pPr marL="0" lvl="0" indent="0" algn="l" rtl="0">
              <a:spcBef>
                <a:spcPts val="0"/>
              </a:spcBef>
              <a:spcAft>
                <a:spcPts val="0"/>
              </a:spcAft>
              <a:buNone/>
            </a:pPr>
            <a:r>
              <a:rPr lang="en"/>
              <a:t>Don’t accept invites to channels or threads from people you don’t know because they could be spams and then they will steal your data</a:t>
            </a:r>
            <a:endParaRPr/>
          </a:p>
          <a:p>
            <a:pPr marL="0" lvl="0" indent="0" algn="l" rtl="0">
              <a:spcBef>
                <a:spcPts val="0"/>
              </a:spcBef>
              <a:spcAft>
                <a:spcPts val="0"/>
              </a:spcAft>
              <a:buNone/>
            </a:pPr>
            <a:r>
              <a:rPr lang="en"/>
              <a:t>Use the block feature–don’t feel bad about blocking or ignoring the profiles that are bothering you</a:t>
            </a:r>
            <a:endParaRPr/>
          </a:p>
          <a:p>
            <a:pPr marL="0" lvl="0" indent="0" algn="l" rtl="0">
              <a:spcBef>
                <a:spcPts val="0"/>
              </a:spcBef>
              <a:spcAft>
                <a:spcPts val="0"/>
              </a:spcAft>
              <a:buNone/>
            </a:pPr>
            <a:r>
              <a:rPr lang="en"/>
              <a:t>Review settings frequently</a:t>
            </a:r>
            <a:endParaRPr/>
          </a:p>
          <a:p>
            <a:pPr marL="0" lvl="0" indent="0" algn="l" rtl="0">
              <a:spcBef>
                <a:spcPts val="0"/>
              </a:spcBef>
              <a:spcAft>
                <a:spcPts val="0"/>
              </a:spcAft>
              <a:buNone/>
            </a:pPr>
            <a:r>
              <a:rPr lang="en"/>
              <a:t>You can utilize the accessibility features of the apps to help you navigate the app. It is also important that you communicate with your parents about the social media accounts to help you stay safe and protect you from bad people on the internet.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b2a1d08a45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3b2a1d08a45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b2a1d08a45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3b2a1d08a45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3b2a1d08a45_0_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3b2a1d08a45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3b2a1d08a45_0_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3b2a1d08a45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3b2a1d08a45_0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3b2a1d08a45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3b2a1d08a45_0_1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3b2a1d08a45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b2a1d08a45_0_1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3b2a1d08a45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3b2a1d08a45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3b2a1d08a45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37201f47736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37201f47736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32803917ad2_0_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32803917ad2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311708" y="1743050"/>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3" name="Google Shape;13;p2"/>
          <p:cNvSpPr txBox="1">
            <a:spLocks noGrp="1"/>
          </p:cNvSpPr>
          <p:nvPr>
            <p:ph type="subTitle" idx="1"/>
          </p:nvPr>
        </p:nvSpPr>
        <p:spPr>
          <a:xfrm>
            <a:off x="218750" y="3930350"/>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4" name="Google Shape;14;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5" name="Google Shape;15;p2"/>
          <p:cNvSpPr/>
          <p:nvPr/>
        </p:nvSpPr>
        <p:spPr>
          <a:xfrm>
            <a:off x="0" y="4928450"/>
            <a:ext cx="9144000" cy="215100"/>
          </a:xfrm>
          <a:prstGeom prst="rect">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 name="Google Shape;16;p2"/>
          <p:cNvSpPr/>
          <p:nvPr/>
        </p:nvSpPr>
        <p:spPr>
          <a:xfrm>
            <a:off x="0" y="4773350"/>
            <a:ext cx="9144000" cy="104700"/>
          </a:xfrm>
          <a:prstGeom prst="rect">
            <a:avLst/>
          </a:prstGeom>
          <a:solidFill>
            <a:srgbClr val="F1C23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7" name="Google Shape;17;p2"/>
          <p:cNvPicPr preferRelativeResize="0"/>
          <p:nvPr/>
        </p:nvPicPr>
        <p:blipFill>
          <a:blip r:embed="rId2">
            <a:alphaModFix/>
          </a:blip>
          <a:stretch>
            <a:fillRect/>
          </a:stretch>
        </p:blipFill>
        <p:spPr>
          <a:xfrm>
            <a:off x="2120213" y="169525"/>
            <a:ext cx="4717675" cy="26591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8"/>
        <p:cNvGrpSpPr/>
        <p:nvPr/>
      </p:nvGrpSpPr>
      <p:grpSpPr>
        <a:xfrm>
          <a:off x="0" y="0"/>
          <a:ext cx="0" cy="0"/>
          <a:chOff x="0" y="0"/>
          <a:chExt cx="0" cy="0"/>
        </a:xfrm>
      </p:grpSpPr>
      <p:sp>
        <p:nvSpPr>
          <p:cNvPr id="19" name="Google Shape;19;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0" name="Google Shape;2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1" name="Google Shape;21;p3"/>
          <p:cNvSpPr/>
          <p:nvPr/>
        </p:nvSpPr>
        <p:spPr>
          <a:xfrm>
            <a:off x="0" y="4928450"/>
            <a:ext cx="9144000" cy="215100"/>
          </a:xfrm>
          <a:prstGeom prst="rect">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 name="Google Shape;22;p3"/>
          <p:cNvSpPr/>
          <p:nvPr/>
        </p:nvSpPr>
        <p:spPr>
          <a:xfrm>
            <a:off x="0" y="4773350"/>
            <a:ext cx="9144000" cy="104700"/>
          </a:xfrm>
          <a:prstGeom prst="rect">
            <a:avLst/>
          </a:prstGeom>
          <a:solidFill>
            <a:srgbClr val="F1C23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5" name="Google Shape;25;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6" name="Google Shape;26;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9" name="Google Shape;29;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4" name="Google Shape;34;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5"/>
        <p:cNvGrpSpPr/>
        <p:nvPr/>
      </p:nvGrpSpPr>
      <p:grpSpPr>
        <a:xfrm>
          <a:off x="0" y="0"/>
          <a:ext cx="0" cy="0"/>
          <a:chOff x="0" y="0"/>
          <a:chExt cx="0" cy="0"/>
        </a:xfrm>
      </p:grpSpPr>
      <p:sp>
        <p:nvSpPr>
          <p:cNvPr id="36" name="Google Shape;36;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7" name="Google Shape;37;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8" name="Google Shape;3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
        <p:cNvGrpSpPr/>
        <p:nvPr/>
      </p:nvGrpSpPr>
      <p:grpSpPr>
        <a:xfrm>
          <a:off x="0" y="0"/>
          <a:ext cx="0" cy="0"/>
          <a:chOff x="0" y="0"/>
          <a:chExt cx="0" cy="0"/>
        </a:xfrm>
      </p:grpSpPr>
      <p:sp>
        <p:nvSpPr>
          <p:cNvPr id="40" name="Google Shape;40;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1" name="Google Shape;41;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2"/>
        <p:cNvGrpSpPr/>
        <p:nvPr/>
      </p:nvGrpSpPr>
      <p:grpSpPr>
        <a:xfrm>
          <a:off x="0" y="0"/>
          <a:ext cx="0" cy="0"/>
          <a:chOff x="0" y="0"/>
          <a:chExt cx="0" cy="0"/>
        </a:xfrm>
      </p:grpSpPr>
      <p:sp>
        <p:nvSpPr>
          <p:cNvPr id="43" name="Google Shape;43;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5" name="Google Shape;45;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6" name="Google Shape;46;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7" name="Google Shape;47;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8"/>
        <p:cNvGrpSpPr/>
        <p:nvPr/>
      </p:nvGrpSpPr>
      <p:grpSpPr>
        <a:xfrm>
          <a:off x="0" y="0"/>
          <a:ext cx="0" cy="0"/>
          <a:chOff x="0" y="0"/>
          <a:chExt cx="0" cy="0"/>
        </a:xfrm>
      </p:grpSpPr>
      <p:sp>
        <p:nvSpPr>
          <p:cNvPr id="49" name="Google Shape;49;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50" name="Google Shape;50;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1"/>
        <p:cNvGrpSpPr/>
        <p:nvPr/>
      </p:nvGrpSpPr>
      <p:grpSpPr>
        <a:xfrm>
          <a:off x="0" y="0"/>
          <a:ext cx="0" cy="0"/>
          <a:chOff x="0" y="0"/>
          <a:chExt cx="0" cy="0"/>
        </a:xfrm>
      </p:grpSpPr>
      <p:sp>
        <p:nvSpPr>
          <p:cNvPr id="52" name="Google Shape;52;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3" name="Google Shape;53;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4" name="Google Shape;54;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5"/>
        <p:cNvGrpSpPr/>
        <p:nvPr/>
      </p:nvGrpSpPr>
      <p:grpSpPr>
        <a:xfrm>
          <a:off x="0" y="0"/>
          <a:ext cx="0" cy="0"/>
          <a:chOff x="0" y="0"/>
          <a:chExt cx="0" cy="0"/>
        </a:xfrm>
      </p:grpSpPr>
      <p:sp>
        <p:nvSpPr>
          <p:cNvPr id="56" name="Google Shape;56;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9" name="Google Shape;9;p1"/>
          <p:cNvSpPr/>
          <p:nvPr/>
        </p:nvSpPr>
        <p:spPr>
          <a:xfrm>
            <a:off x="0" y="4928450"/>
            <a:ext cx="9144000" cy="215100"/>
          </a:xfrm>
          <a:prstGeom prst="rect">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 name="Google Shape;10;p1"/>
          <p:cNvSpPr/>
          <p:nvPr/>
        </p:nvSpPr>
        <p:spPr>
          <a:xfrm>
            <a:off x="0" y="4773350"/>
            <a:ext cx="9144000" cy="104700"/>
          </a:xfrm>
          <a:prstGeom prst="rect">
            <a:avLst/>
          </a:prstGeom>
          <a:solidFill>
            <a:srgbClr val="F1C23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www.youtube.com/watch?v=2Pr0r0zLoq4"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23.jp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www.youtube.com/watch?v=Z3G_ocRkEkM"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24.jp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hyperlink" Target="http://www.youtube.com/watch?v=mUIMzTEANz4" TargetMode="External"/><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25.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https://docs.google.com/document/d/1OPPap-EE0wxPPC-PhJrLbJfAARIeiswCWGDy0ccZ2g8/edit?usp=sharing" TargetMode="External"/><Relationship Id="rId7" Type="http://schemas.openxmlformats.org/officeDocument/2006/relationships/hyperlink" Target="https://create.kahoot.it/details/internet-safety/dfd03fa2-1252-48dd-82b5-b8a0aa0b32b9"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hyperlink" Target="https://docs.google.com/document/d/1HqRMeGfnSXIR6OM3CN9qpNr_9spfs_vq/edit?usp=sharing&amp;ouid=113478624419079934509&amp;rtpof=true&amp;sd=true" TargetMode="External"/><Relationship Id="rId5" Type="http://schemas.openxmlformats.org/officeDocument/2006/relationships/hyperlink" Target="https://beinternetawesome.withgoogle.com/en_us" TargetMode="External"/><Relationship Id="rId4" Type="http://schemas.openxmlformats.org/officeDocument/2006/relationships/hyperlink" Target="https://sos.fbi.gov/en/"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s.esu10.org/ScamReal" TargetMode="External"/><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3"/>
          <p:cNvSpPr/>
          <p:nvPr/>
        </p:nvSpPr>
        <p:spPr>
          <a:xfrm>
            <a:off x="0" y="4928450"/>
            <a:ext cx="9144000" cy="215100"/>
          </a:xfrm>
          <a:prstGeom prst="rect">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2" name="Google Shape;62;p13"/>
          <p:cNvSpPr/>
          <p:nvPr/>
        </p:nvSpPr>
        <p:spPr>
          <a:xfrm>
            <a:off x="0" y="4773350"/>
            <a:ext cx="9144000" cy="104700"/>
          </a:xfrm>
          <a:prstGeom prst="rect">
            <a:avLst/>
          </a:prstGeom>
          <a:solidFill>
            <a:srgbClr val="F1C23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63" name="Google Shape;63;p13" descr="6+ Thousand Fraud Clip Arts Royalty ..."/>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47275" y="3028050"/>
            <a:ext cx="3305175" cy="1299275"/>
          </a:xfrm>
          <a:prstGeom prst="rect">
            <a:avLst/>
          </a:prstGeom>
          <a:noFill/>
          <a:ln>
            <a:noFill/>
          </a:ln>
        </p:spPr>
      </p:pic>
      <p:pic>
        <p:nvPicPr>
          <p:cNvPr id="64" name="Google Shape;64;p13" title="1a15362f8bb4d0bf2dcda09bdc82f41d.png"/>
          <p:cNvPicPr preferRelativeResize="0"/>
          <p:nvPr/>
        </p:nvPicPr>
        <p:blipFill>
          <a:blip r:embed="rId4" cstate="print">
            <a:alphaModFix/>
            <a:extLst>
              <a:ext uri="{28A0092B-C50C-407E-A947-70E740481C1C}">
                <a14:useLocalDpi xmlns:a14="http://schemas.microsoft.com/office/drawing/2010/main"/>
              </a:ext>
            </a:extLst>
          </a:blip>
          <a:stretch>
            <a:fillRect/>
          </a:stretch>
        </p:blipFill>
        <p:spPr>
          <a:xfrm>
            <a:off x="6006425" y="2264425"/>
            <a:ext cx="2562176" cy="25621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latin typeface="Cherry Cream Soda"/>
                <a:ea typeface="Cherry Cream Soda"/>
                <a:cs typeface="Cherry Cream Soda"/>
                <a:sym typeface="Cherry Cream Soda"/>
              </a:rPr>
              <a:t>Social Media????</a:t>
            </a:r>
            <a:endParaRPr>
              <a:latin typeface="Cherry Cream Soda"/>
              <a:ea typeface="Cherry Cream Soda"/>
              <a:cs typeface="Cherry Cream Soda"/>
              <a:sym typeface="Cherry Cream Soda"/>
            </a:endParaRPr>
          </a:p>
        </p:txBody>
      </p:sp>
      <p:sp>
        <p:nvSpPr>
          <p:cNvPr id="70" name="Google Shape;70;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71" name="Google Shape;71;p14"/>
          <p:cNvSpPr/>
          <p:nvPr/>
        </p:nvSpPr>
        <p:spPr>
          <a:xfrm>
            <a:off x="0" y="4928450"/>
            <a:ext cx="9144000" cy="215100"/>
          </a:xfrm>
          <a:prstGeom prst="rect">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 name="Google Shape;72;p14"/>
          <p:cNvSpPr/>
          <p:nvPr/>
        </p:nvSpPr>
        <p:spPr>
          <a:xfrm>
            <a:off x="0" y="4773350"/>
            <a:ext cx="9144000" cy="104700"/>
          </a:xfrm>
          <a:prstGeom prst="rect">
            <a:avLst/>
          </a:prstGeom>
          <a:solidFill>
            <a:srgbClr val="F1C23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73" name="Google Shape;73;p14" title="Screenshot 2025-12-22 at 8.02.54 AM.png"/>
          <p:cNvPicPr preferRelativeResize="0"/>
          <p:nvPr/>
        </p:nvPicPr>
        <p:blipFill>
          <a:blip r:embed="rId3">
            <a:alphaModFix/>
          </a:blip>
          <a:stretch>
            <a:fillRect/>
          </a:stretch>
        </p:blipFill>
        <p:spPr>
          <a:xfrm>
            <a:off x="2337100" y="843575"/>
            <a:ext cx="4613600" cy="38793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latin typeface="Cherry Cream Soda"/>
                <a:ea typeface="Cherry Cream Soda"/>
                <a:cs typeface="Cherry Cream Soda"/>
                <a:sym typeface="Cherry Cream Soda"/>
              </a:rPr>
              <a:t>The Internet?????</a:t>
            </a:r>
            <a:endParaRPr>
              <a:latin typeface="Cherry Cream Soda"/>
              <a:ea typeface="Cherry Cream Soda"/>
              <a:cs typeface="Cherry Cream Soda"/>
              <a:sym typeface="Cherry Cream Soda"/>
            </a:endParaRPr>
          </a:p>
        </p:txBody>
      </p:sp>
      <p:sp>
        <p:nvSpPr>
          <p:cNvPr id="79" name="Google Shape;79;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80" name="Google Shape;80;p15"/>
          <p:cNvSpPr/>
          <p:nvPr/>
        </p:nvSpPr>
        <p:spPr>
          <a:xfrm>
            <a:off x="0" y="4928450"/>
            <a:ext cx="9144000" cy="215100"/>
          </a:xfrm>
          <a:prstGeom prst="rect">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1" name="Google Shape;81;p15"/>
          <p:cNvSpPr/>
          <p:nvPr/>
        </p:nvSpPr>
        <p:spPr>
          <a:xfrm>
            <a:off x="0" y="4773350"/>
            <a:ext cx="9144000" cy="104700"/>
          </a:xfrm>
          <a:prstGeom prst="rect">
            <a:avLst/>
          </a:prstGeom>
          <a:solidFill>
            <a:srgbClr val="F1C23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82" name="Google Shape;82;p15" descr="8+1 Alternative Search Engines &amp; Their ..."/>
          <p:cNvPicPr preferRelativeResize="0"/>
          <p:nvPr/>
        </p:nvPicPr>
        <p:blipFill>
          <a:blip r:embed="rId3">
            <a:alphaModFix/>
          </a:blip>
          <a:stretch>
            <a:fillRect/>
          </a:stretch>
        </p:blipFill>
        <p:spPr>
          <a:xfrm>
            <a:off x="2067300" y="1152475"/>
            <a:ext cx="5604700" cy="29661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latin typeface="Cherry Cream Soda"/>
                <a:ea typeface="Cherry Cream Soda"/>
                <a:cs typeface="Cherry Cream Soda"/>
                <a:sym typeface="Cherry Cream Soda"/>
              </a:rPr>
              <a:t>Online gaming???</a:t>
            </a:r>
            <a:endParaRPr>
              <a:latin typeface="Cherry Cream Soda"/>
              <a:ea typeface="Cherry Cream Soda"/>
              <a:cs typeface="Cherry Cream Soda"/>
              <a:sym typeface="Cherry Cream Soda"/>
            </a:endParaRPr>
          </a:p>
        </p:txBody>
      </p:sp>
      <p:sp>
        <p:nvSpPr>
          <p:cNvPr id="88" name="Google Shape;88;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89" name="Google Shape;89;p16"/>
          <p:cNvSpPr/>
          <p:nvPr/>
        </p:nvSpPr>
        <p:spPr>
          <a:xfrm>
            <a:off x="0" y="4928450"/>
            <a:ext cx="9144000" cy="215100"/>
          </a:xfrm>
          <a:prstGeom prst="rect">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0" name="Google Shape;90;p16"/>
          <p:cNvSpPr/>
          <p:nvPr/>
        </p:nvSpPr>
        <p:spPr>
          <a:xfrm>
            <a:off x="0" y="4773350"/>
            <a:ext cx="9144000" cy="104700"/>
          </a:xfrm>
          <a:prstGeom prst="rect">
            <a:avLst/>
          </a:prstGeom>
          <a:solidFill>
            <a:srgbClr val="F1C23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91" name="Google Shape;91;p16" descr="Online games"/>
          <p:cNvPicPr preferRelativeResize="0"/>
          <p:nvPr/>
        </p:nvPicPr>
        <p:blipFill>
          <a:blip r:embed="rId3">
            <a:alphaModFix/>
          </a:blip>
          <a:stretch>
            <a:fillRect/>
          </a:stretch>
        </p:blipFill>
        <p:spPr>
          <a:xfrm>
            <a:off x="311698" y="1152475"/>
            <a:ext cx="4601725" cy="2576975"/>
          </a:xfrm>
          <a:prstGeom prst="rect">
            <a:avLst/>
          </a:prstGeom>
          <a:noFill/>
          <a:ln>
            <a:noFill/>
          </a:ln>
        </p:spPr>
      </p:pic>
      <p:pic>
        <p:nvPicPr>
          <p:cNvPr id="92" name="Google Shape;92;p16" descr="10 Best Online Games Websites"/>
          <p:cNvPicPr preferRelativeResize="0"/>
          <p:nvPr/>
        </p:nvPicPr>
        <p:blipFill>
          <a:blip r:embed="rId4">
            <a:alphaModFix/>
          </a:blip>
          <a:stretch>
            <a:fillRect/>
          </a:stretch>
        </p:blipFill>
        <p:spPr>
          <a:xfrm>
            <a:off x="4969850" y="1376532"/>
            <a:ext cx="4059815" cy="25769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How many accounts do you have?</a:t>
            </a:r>
            <a:endParaRPr b="1"/>
          </a:p>
        </p:txBody>
      </p:sp>
      <p:sp>
        <p:nvSpPr>
          <p:cNvPr id="98" name="Google Shape;98;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3600" b="1"/>
              <a:t>1-2</a:t>
            </a:r>
            <a:endParaRPr sz="3600" b="1"/>
          </a:p>
          <a:p>
            <a:pPr marL="0" lvl="0" indent="0" algn="ctr" rtl="0">
              <a:spcBef>
                <a:spcPts val="1200"/>
              </a:spcBef>
              <a:spcAft>
                <a:spcPts val="0"/>
              </a:spcAft>
              <a:buNone/>
            </a:pPr>
            <a:r>
              <a:rPr lang="en" sz="3600" b="1"/>
              <a:t>3-4</a:t>
            </a:r>
            <a:endParaRPr sz="3600" b="1"/>
          </a:p>
          <a:p>
            <a:pPr marL="0" lvl="0" indent="0" algn="ctr" rtl="0">
              <a:spcBef>
                <a:spcPts val="1200"/>
              </a:spcBef>
              <a:spcAft>
                <a:spcPts val="0"/>
              </a:spcAft>
              <a:buNone/>
            </a:pPr>
            <a:r>
              <a:rPr lang="en" sz="3600" b="1"/>
              <a:t>5-6</a:t>
            </a:r>
            <a:endParaRPr sz="3600" b="1"/>
          </a:p>
          <a:p>
            <a:pPr marL="0" lvl="0" indent="0" algn="ctr" rtl="0">
              <a:spcBef>
                <a:spcPts val="1200"/>
              </a:spcBef>
              <a:spcAft>
                <a:spcPts val="1200"/>
              </a:spcAft>
              <a:buNone/>
            </a:pPr>
            <a:r>
              <a:rPr lang="en" sz="3600" b="1"/>
              <a:t>7 or more</a:t>
            </a:r>
            <a:endParaRPr sz="3600"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8"/>
          <p:cNvSpPr/>
          <p:nvPr/>
        </p:nvSpPr>
        <p:spPr>
          <a:xfrm>
            <a:off x="0" y="4928450"/>
            <a:ext cx="9144000" cy="215100"/>
          </a:xfrm>
          <a:prstGeom prst="rect">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4" name="Google Shape;104;p18"/>
          <p:cNvSpPr/>
          <p:nvPr/>
        </p:nvSpPr>
        <p:spPr>
          <a:xfrm>
            <a:off x="0" y="4773350"/>
            <a:ext cx="9144000" cy="104700"/>
          </a:xfrm>
          <a:prstGeom prst="rect">
            <a:avLst/>
          </a:prstGeom>
          <a:solidFill>
            <a:srgbClr val="F1C23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05" name="Google Shape;105;p18" title="User Interests.png"/>
          <p:cNvPicPr preferRelativeResize="0"/>
          <p:nvPr/>
        </p:nvPicPr>
        <p:blipFill>
          <a:blip r:embed="rId3">
            <a:alphaModFix/>
          </a:blip>
          <a:stretch>
            <a:fillRect/>
          </a:stretch>
        </p:blipFill>
        <p:spPr>
          <a:xfrm>
            <a:off x="3174714" y="0"/>
            <a:ext cx="4938936" cy="4680424"/>
          </a:xfrm>
          <a:prstGeom prst="rect">
            <a:avLst/>
          </a:prstGeom>
          <a:noFill/>
          <a:ln>
            <a:noFill/>
          </a:ln>
        </p:spPr>
      </p:pic>
      <p:sp>
        <p:nvSpPr>
          <p:cNvPr id="106" name="Google Shape;106;p18"/>
          <p:cNvSpPr txBox="1"/>
          <p:nvPr/>
        </p:nvSpPr>
        <p:spPr>
          <a:xfrm>
            <a:off x="396925" y="661550"/>
            <a:ext cx="2530500" cy="2986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600" b="1">
                <a:solidFill>
                  <a:schemeClr val="dk1"/>
                </a:solidFill>
                <a:latin typeface="Cherry Cream Soda"/>
                <a:ea typeface="Cherry Cream Soda"/>
                <a:cs typeface="Cherry Cream Soda"/>
                <a:sym typeface="Cherry Cream Soda"/>
              </a:rPr>
              <a:t>What do you use various social media, internet and gaming platforms for?</a:t>
            </a:r>
            <a:endParaRPr sz="2600" b="1">
              <a:solidFill>
                <a:schemeClr val="dk1"/>
              </a:solidFill>
              <a:latin typeface="Cherry Cream Soda"/>
              <a:ea typeface="Cherry Cream Soda"/>
              <a:cs typeface="Cherry Cream Soda"/>
              <a:sym typeface="Cherry Cream Sod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9"/>
          <p:cNvSpPr txBox="1">
            <a:spLocks noGrp="1"/>
          </p:cNvSpPr>
          <p:nvPr>
            <p:ph type="title"/>
          </p:nvPr>
        </p:nvSpPr>
        <p:spPr>
          <a:xfrm>
            <a:off x="311700" y="231550"/>
            <a:ext cx="8520600" cy="620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 </a:t>
            </a:r>
            <a:r>
              <a:rPr lang="en" b="1"/>
              <a:t>Online Red Flags: How to Spot a Scam</a:t>
            </a:r>
            <a:endParaRPr b="1"/>
          </a:p>
        </p:txBody>
      </p:sp>
      <p:sp>
        <p:nvSpPr>
          <p:cNvPr id="112" name="Google Shape;112;p19"/>
          <p:cNvSpPr txBox="1">
            <a:spLocks noGrp="1"/>
          </p:cNvSpPr>
          <p:nvPr>
            <p:ph type="body" idx="1"/>
          </p:nvPr>
        </p:nvSpPr>
        <p:spPr>
          <a:xfrm>
            <a:off x="311700" y="851651"/>
            <a:ext cx="8520600" cy="3717600"/>
          </a:xfrm>
          <a:prstGeom prst="rect">
            <a:avLst/>
          </a:prstGeom>
        </p:spPr>
        <p:txBody>
          <a:bodyPr spcFirstLastPara="1" wrap="square" lIns="91425" tIns="91425" rIns="91425" bIns="91425" anchor="t" anchorCtr="0">
            <a:normAutofit/>
          </a:bodyPr>
          <a:lstStyle/>
          <a:p>
            <a:pPr marL="457200" lvl="0" indent="-387350" algn="l" rtl="0">
              <a:spcBef>
                <a:spcPts val="0"/>
              </a:spcBef>
              <a:spcAft>
                <a:spcPts val="0"/>
              </a:spcAft>
              <a:buClr>
                <a:schemeClr val="dk1"/>
              </a:buClr>
              <a:buSzPts val="2500"/>
              <a:buChar char="●"/>
            </a:pPr>
            <a:r>
              <a:rPr lang="en" sz="2500" b="1">
                <a:solidFill>
                  <a:schemeClr val="dk1"/>
                </a:solidFill>
              </a:rPr>
              <a:t>🎣 Phishing &amp; Catfishing (The Fake-Out)</a:t>
            </a:r>
            <a:r>
              <a:rPr lang="en" sz="2500">
                <a:solidFill>
                  <a:schemeClr val="dk1"/>
                </a:solidFill>
              </a:rPr>
              <a:t> </a:t>
            </a:r>
            <a:endParaRPr sz="2500">
              <a:solidFill>
                <a:schemeClr val="dk1"/>
              </a:solidFill>
            </a:endParaRPr>
          </a:p>
          <a:p>
            <a:pPr marL="457200" lvl="0" indent="-387350" algn="l" rtl="0">
              <a:spcBef>
                <a:spcPts val="0"/>
              </a:spcBef>
              <a:spcAft>
                <a:spcPts val="0"/>
              </a:spcAft>
              <a:buClr>
                <a:schemeClr val="dk1"/>
              </a:buClr>
              <a:buSzPts val="2500"/>
              <a:buChar char="●"/>
            </a:pPr>
            <a:r>
              <a:rPr lang="en" sz="2500" b="1">
                <a:solidFill>
                  <a:schemeClr val="dk1"/>
                </a:solidFill>
              </a:rPr>
              <a:t>💸 Fraud (The Rip-Off)</a:t>
            </a:r>
            <a:r>
              <a:rPr lang="en" sz="2500">
                <a:solidFill>
                  <a:schemeClr val="dk1"/>
                </a:solidFill>
              </a:rPr>
              <a:t> </a:t>
            </a:r>
            <a:endParaRPr sz="2500">
              <a:solidFill>
                <a:schemeClr val="dk1"/>
              </a:solidFill>
            </a:endParaRPr>
          </a:p>
          <a:p>
            <a:pPr marL="457200" lvl="0" indent="-387350" algn="l" rtl="0">
              <a:spcBef>
                <a:spcPts val="0"/>
              </a:spcBef>
              <a:spcAft>
                <a:spcPts val="0"/>
              </a:spcAft>
              <a:buClr>
                <a:schemeClr val="dk1"/>
              </a:buClr>
              <a:buSzPts val="2500"/>
              <a:buChar char="●"/>
            </a:pPr>
            <a:r>
              <a:rPr lang="en" sz="2500" b="1">
                <a:solidFill>
                  <a:schemeClr val="dk1"/>
                </a:solidFill>
              </a:rPr>
              <a:t>🦠 Malware (The Trojan Horse)</a:t>
            </a:r>
            <a:endParaRPr sz="2500">
              <a:solidFill>
                <a:schemeClr val="dk1"/>
              </a:solidFill>
            </a:endParaRPr>
          </a:p>
          <a:p>
            <a:pPr marL="457200" lvl="0" indent="-387350" algn="l" rtl="0">
              <a:spcBef>
                <a:spcPts val="0"/>
              </a:spcBef>
              <a:spcAft>
                <a:spcPts val="0"/>
              </a:spcAft>
              <a:buClr>
                <a:schemeClr val="dk1"/>
              </a:buClr>
              <a:buSzPts val="2500"/>
              <a:buChar char="●"/>
            </a:pPr>
            <a:r>
              <a:rPr lang="en" sz="2500" b="1">
                <a:solidFill>
                  <a:schemeClr val="dk1"/>
                </a:solidFill>
              </a:rPr>
              <a:t>🕵️ Privacy Violations (The Data Snatch)</a:t>
            </a:r>
            <a:r>
              <a:rPr lang="en" sz="2500">
                <a:solidFill>
                  <a:schemeClr val="dk1"/>
                </a:solidFill>
              </a:rPr>
              <a:t> </a:t>
            </a:r>
            <a:endParaRPr sz="2500">
              <a:solidFill>
                <a:schemeClr val="dk1"/>
              </a:solidFill>
            </a:endParaRPr>
          </a:p>
          <a:p>
            <a:pPr marL="457200" lvl="0" indent="-387350" algn="l" rtl="0">
              <a:spcBef>
                <a:spcPts val="0"/>
              </a:spcBef>
              <a:spcAft>
                <a:spcPts val="0"/>
              </a:spcAft>
              <a:buClr>
                <a:schemeClr val="dk1"/>
              </a:buClr>
              <a:buSzPts val="2500"/>
              <a:buChar char="●"/>
            </a:pPr>
            <a:r>
              <a:rPr lang="en" sz="2500" b="1">
                <a:solidFill>
                  <a:schemeClr val="dk1"/>
                </a:solidFill>
              </a:rPr>
              <a:t>🤖 Deepfakes (The Ai Lie)</a:t>
            </a:r>
            <a:r>
              <a:rPr lang="en" sz="2500">
                <a:solidFill>
                  <a:schemeClr val="dk1"/>
                </a:solidFill>
              </a:rPr>
              <a:t> </a:t>
            </a:r>
            <a:endParaRPr sz="3200"/>
          </a:p>
        </p:txBody>
      </p:sp>
      <p:sp>
        <p:nvSpPr>
          <p:cNvPr id="113" name="Google Shape;113;p19"/>
          <p:cNvSpPr/>
          <p:nvPr/>
        </p:nvSpPr>
        <p:spPr>
          <a:xfrm>
            <a:off x="0" y="4928450"/>
            <a:ext cx="9144000" cy="215100"/>
          </a:xfrm>
          <a:prstGeom prst="rect">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4" name="Google Shape;114;p19"/>
          <p:cNvSpPr/>
          <p:nvPr/>
        </p:nvSpPr>
        <p:spPr>
          <a:xfrm>
            <a:off x="0" y="4773350"/>
            <a:ext cx="9144000" cy="104700"/>
          </a:xfrm>
          <a:prstGeom prst="rect">
            <a:avLst/>
          </a:prstGeom>
          <a:solidFill>
            <a:srgbClr val="F1C23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0"/>
          <p:cNvSpPr txBox="1">
            <a:spLocks noGrp="1"/>
          </p:cNvSpPr>
          <p:nvPr>
            <p:ph type="title"/>
          </p:nvPr>
        </p:nvSpPr>
        <p:spPr>
          <a:xfrm>
            <a:off x="311700" y="181925"/>
            <a:ext cx="8520600" cy="5910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1400"/>
              </a:spcBef>
              <a:spcAft>
                <a:spcPts val="400"/>
              </a:spcAft>
              <a:buClr>
                <a:schemeClr val="dk1"/>
              </a:buClr>
              <a:buSzPts val="1100"/>
              <a:buFont typeface="Arial"/>
              <a:buNone/>
            </a:pPr>
            <a:r>
              <a:rPr lang="en" sz="2500" b="1"/>
              <a:t>🎣 Catfishing: Don’t Get Hooked</a:t>
            </a:r>
            <a:endParaRPr sz="4000"/>
          </a:p>
        </p:txBody>
      </p:sp>
      <p:sp>
        <p:nvSpPr>
          <p:cNvPr id="120" name="Google Shape;120;p20"/>
          <p:cNvSpPr txBox="1">
            <a:spLocks noGrp="1"/>
          </p:cNvSpPr>
          <p:nvPr>
            <p:ph type="body" idx="1"/>
          </p:nvPr>
        </p:nvSpPr>
        <p:spPr>
          <a:xfrm>
            <a:off x="311700" y="686350"/>
            <a:ext cx="8520600" cy="38826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0"/>
              </a:spcAft>
              <a:buSzPts val="935"/>
              <a:buNone/>
            </a:pPr>
            <a:r>
              <a:rPr lang="en" sz="1235" b="1">
                <a:solidFill>
                  <a:schemeClr val="dk1"/>
                </a:solidFill>
              </a:rPr>
              <a:t>The Lowdown:</a:t>
            </a:r>
            <a:r>
              <a:rPr lang="en" sz="1235">
                <a:solidFill>
                  <a:schemeClr val="dk1"/>
                </a:solidFill>
              </a:rPr>
              <a:t> Someone who creates a totally fake identity using stolen photos and a made-up life. They hang out on Discord, TikTok, or in games to build trust and get close to you.</a:t>
            </a:r>
            <a:endParaRPr sz="1235">
              <a:solidFill>
                <a:schemeClr val="dk1"/>
              </a:solidFill>
            </a:endParaRPr>
          </a:p>
          <a:p>
            <a:pPr marL="0" lvl="0" indent="0" algn="l" rtl="0">
              <a:lnSpc>
                <a:spcPct val="95000"/>
              </a:lnSpc>
              <a:spcBef>
                <a:spcPts val="0"/>
              </a:spcBef>
              <a:spcAft>
                <a:spcPts val="0"/>
              </a:spcAft>
              <a:buSzPts val="935"/>
              <a:buNone/>
            </a:pPr>
            <a:r>
              <a:rPr lang="en" sz="1235" b="1">
                <a:solidFill>
                  <a:schemeClr val="dk1"/>
                </a:solidFill>
              </a:rPr>
              <a:t>The Goal:</a:t>
            </a:r>
            <a:r>
              <a:rPr lang="en" sz="1235">
                <a:solidFill>
                  <a:schemeClr val="dk1"/>
                </a:solidFill>
              </a:rPr>
              <a:t> They aren't looking for a real friendship. They want to manipulate you for money (gift cards/crypto), get your private secrets, or "sextort" you (using your photos against you).</a:t>
            </a:r>
            <a:endParaRPr sz="1235">
              <a:solidFill>
                <a:schemeClr val="dk1"/>
              </a:solidFill>
            </a:endParaRPr>
          </a:p>
          <a:p>
            <a:pPr marL="0" lvl="0" indent="0" algn="l" rtl="0">
              <a:lnSpc>
                <a:spcPct val="95000"/>
              </a:lnSpc>
              <a:spcBef>
                <a:spcPts val="0"/>
              </a:spcBef>
              <a:spcAft>
                <a:spcPts val="0"/>
              </a:spcAft>
              <a:buSzPts val="935"/>
              <a:buNone/>
            </a:pPr>
            <a:endParaRPr sz="1235" b="1">
              <a:solidFill>
                <a:schemeClr val="dk1"/>
              </a:solidFill>
            </a:endParaRPr>
          </a:p>
          <a:p>
            <a:pPr marL="0" lvl="0" indent="0" algn="l" rtl="0">
              <a:lnSpc>
                <a:spcPct val="95000"/>
              </a:lnSpc>
              <a:spcBef>
                <a:spcPts val="0"/>
              </a:spcBef>
              <a:spcAft>
                <a:spcPts val="0"/>
              </a:spcAft>
              <a:buSzPts val="935"/>
              <a:buNone/>
            </a:pPr>
            <a:r>
              <a:rPr lang="en" sz="1235" b="1">
                <a:solidFill>
                  <a:schemeClr val="dk1"/>
                </a:solidFill>
              </a:rPr>
              <a:t>🚩 </a:t>
            </a:r>
            <a:r>
              <a:rPr lang="en" sz="1235">
                <a:solidFill>
                  <a:schemeClr val="dk1"/>
                </a:solidFill>
              </a:rPr>
              <a:t>If the person you're talking to does these things, </a:t>
            </a:r>
            <a:r>
              <a:rPr lang="en" sz="1235" b="1">
                <a:solidFill>
                  <a:schemeClr val="dk1"/>
                </a:solidFill>
              </a:rPr>
              <a:t>hit the block button:</a:t>
            </a:r>
            <a:endParaRPr sz="1235" b="1">
              <a:solidFill>
                <a:schemeClr val="dk1"/>
              </a:solidFill>
            </a:endParaRPr>
          </a:p>
          <a:p>
            <a:pPr marL="457200" lvl="0" indent="-307023" algn="l" rtl="0">
              <a:lnSpc>
                <a:spcPct val="95000"/>
              </a:lnSpc>
              <a:spcBef>
                <a:spcPts val="0"/>
              </a:spcBef>
              <a:spcAft>
                <a:spcPts val="0"/>
              </a:spcAft>
              <a:buClr>
                <a:schemeClr val="dk1"/>
              </a:buClr>
              <a:buSzPts val="1235"/>
              <a:buChar char="●"/>
            </a:pPr>
            <a:r>
              <a:rPr lang="en" sz="1235" b="1">
                <a:solidFill>
                  <a:schemeClr val="dk1"/>
                </a:solidFill>
              </a:rPr>
              <a:t>The "Broken Camera" Excuse:</a:t>
            </a:r>
            <a:r>
              <a:rPr lang="en" sz="1235">
                <a:solidFill>
                  <a:schemeClr val="dk1"/>
                </a:solidFill>
              </a:rPr>
              <a:t> They always have a reason why they can't FaceTime or video chat. Their camera is "broken," their "internet is bad," or they are "just too shy."</a:t>
            </a:r>
            <a:endParaRPr sz="1235">
              <a:solidFill>
                <a:schemeClr val="dk1"/>
              </a:solidFill>
            </a:endParaRPr>
          </a:p>
          <a:p>
            <a:pPr marL="457200" lvl="0" indent="-307023" algn="l" rtl="0">
              <a:lnSpc>
                <a:spcPct val="95000"/>
              </a:lnSpc>
              <a:spcBef>
                <a:spcPts val="0"/>
              </a:spcBef>
              <a:spcAft>
                <a:spcPts val="0"/>
              </a:spcAft>
              <a:buClr>
                <a:schemeClr val="dk1"/>
              </a:buClr>
              <a:buSzPts val="1235"/>
              <a:buChar char="●"/>
            </a:pPr>
            <a:r>
              <a:rPr lang="en" sz="1235" b="1">
                <a:solidFill>
                  <a:schemeClr val="dk1"/>
                </a:solidFill>
              </a:rPr>
              <a:t>Too Good to Be True:</a:t>
            </a:r>
            <a:r>
              <a:rPr lang="en" sz="1235">
                <a:solidFill>
                  <a:schemeClr val="dk1"/>
                </a:solidFill>
              </a:rPr>
              <a:t> Their photos look like professional models or influencers. If they look like a 10/10 and their life seems perfect, it’s probably a stolen gallery.</a:t>
            </a:r>
            <a:endParaRPr sz="1235">
              <a:solidFill>
                <a:schemeClr val="dk1"/>
              </a:solidFill>
            </a:endParaRPr>
          </a:p>
          <a:p>
            <a:pPr marL="457200" lvl="0" indent="-307023" algn="l" rtl="0">
              <a:lnSpc>
                <a:spcPct val="95000"/>
              </a:lnSpc>
              <a:spcBef>
                <a:spcPts val="0"/>
              </a:spcBef>
              <a:spcAft>
                <a:spcPts val="0"/>
              </a:spcAft>
              <a:buClr>
                <a:schemeClr val="dk1"/>
              </a:buClr>
              <a:buSzPts val="1235"/>
              <a:buChar char="●"/>
            </a:pPr>
            <a:r>
              <a:rPr lang="en" sz="1235" b="1">
                <a:solidFill>
                  <a:schemeClr val="dk1"/>
                </a:solidFill>
              </a:rPr>
              <a:t>Love Bombing:</a:t>
            </a:r>
            <a:r>
              <a:rPr lang="en" sz="1235">
                <a:solidFill>
                  <a:schemeClr val="dk1"/>
                </a:solidFill>
              </a:rPr>
              <a:t> They move </a:t>
            </a:r>
            <a:r>
              <a:rPr lang="en" sz="1235" i="1">
                <a:solidFill>
                  <a:schemeClr val="dk1"/>
                </a:solidFill>
              </a:rPr>
              <a:t>way</a:t>
            </a:r>
            <a:r>
              <a:rPr lang="en" sz="1235">
                <a:solidFill>
                  <a:schemeClr val="dk1"/>
                </a:solidFill>
              </a:rPr>
              <a:t> too fast. They’ll tell you they love you, you're their soulmate, or you're the only one who understands them after only a few days.</a:t>
            </a:r>
            <a:endParaRPr sz="1235">
              <a:solidFill>
                <a:schemeClr val="dk1"/>
              </a:solidFill>
            </a:endParaRPr>
          </a:p>
          <a:p>
            <a:pPr marL="457200" lvl="0" indent="-307023" algn="l" rtl="0">
              <a:lnSpc>
                <a:spcPct val="95000"/>
              </a:lnSpc>
              <a:spcBef>
                <a:spcPts val="0"/>
              </a:spcBef>
              <a:spcAft>
                <a:spcPts val="0"/>
              </a:spcAft>
              <a:buClr>
                <a:schemeClr val="dk1"/>
              </a:buClr>
              <a:buSzPts val="1235"/>
              <a:buChar char="●"/>
            </a:pPr>
            <a:r>
              <a:rPr lang="en" sz="1235" b="1">
                <a:solidFill>
                  <a:schemeClr val="dk1"/>
                </a:solidFill>
              </a:rPr>
              <a:t>The "Secret" Club:</a:t>
            </a:r>
            <a:r>
              <a:rPr lang="en" sz="1235">
                <a:solidFill>
                  <a:schemeClr val="dk1"/>
                </a:solidFill>
              </a:rPr>
              <a:t> They constantly tell you to </a:t>
            </a:r>
            <a:r>
              <a:rPr lang="en" sz="1235" i="1">
                <a:solidFill>
                  <a:schemeClr val="dk1"/>
                </a:solidFill>
              </a:rPr>
              <a:t>"keep this just between us"</a:t>
            </a:r>
            <a:r>
              <a:rPr lang="en" sz="1235">
                <a:solidFill>
                  <a:schemeClr val="dk1"/>
                </a:solidFill>
              </a:rPr>
              <a:t> or tell you that your parents/friends wouldn't understand your "special connection."</a:t>
            </a:r>
            <a:endParaRPr sz="1235">
              <a:solidFill>
                <a:schemeClr val="dk1"/>
              </a:solidFill>
            </a:endParaRPr>
          </a:p>
          <a:p>
            <a:pPr marL="457200" lvl="0" indent="-307023" algn="l" rtl="0">
              <a:lnSpc>
                <a:spcPct val="95000"/>
              </a:lnSpc>
              <a:spcBef>
                <a:spcPts val="0"/>
              </a:spcBef>
              <a:spcAft>
                <a:spcPts val="0"/>
              </a:spcAft>
              <a:buClr>
                <a:schemeClr val="dk1"/>
              </a:buClr>
              <a:buSzPts val="1235"/>
              <a:buChar char="●"/>
            </a:pPr>
            <a:r>
              <a:rPr lang="en" sz="1235" b="1">
                <a:solidFill>
                  <a:schemeClr val="dk1"/>
                </a:solidFill>
              </a:rPr>
              <a:t>The Sob Story:</a:t>
            </a:r>
            <a:r>
              <a:rPr lang="en" sz="1235">
                <a:solidFill>
                  <a:schemeClr val="dk1"/>
                </a:solidFill>
              </a:rPr>
              <a:t> They suddenly have a massive emergency—a sick relative, a broken car, or they "need money for a plane ticket" to come see you. They’ll usually ask for payment in </a:t>
            </a:r>
            <a:r>
              <a:rPr lang="en" sz="1235" b="1">
                <a:solidFill>
                  <a:schemeClr val="dk1"/>
                </a:solidFill>
              </a:rPr>
              <a:t>gift cards</a:t>
            </a:r>
            <a:r>
              <a:rPr lang="en" sz="1235">
                <a:solidFill>
                  <a:schemeClr val="dk1"/>
                </a:solidFill>
              </a:rPr>
              <a:t> or </a:t>
            </a:r>
            <a:r>
              <a:rPr lang="en" sz="1235" b="1">
                <a:solidFill>
                  <a:schemeClr val="dk1"/>
                </a:solidFill>
              </a:rPr>
              <a:t>crypto</a:t>
            </a:r>
            <a:r>
              <a:rPr lang="en" sz="1235">
                <a:solidFill>
                  <a:schemeClr val="dk1"/>
                </a:solidFill>
              </a:rPr>
              <a:t>.</a:t>
            </a:r>
            <a:endParaRPr sz="1235">
              <a:solidFill>
                <a:schemeClr val="dk1"/>
              </a:solidFill>
            </a:endParaRPr>
          </a:p>
          <a:p>
            <a:pPr marL="0" lvl="0" indent="0" algn="l" rtl="0">
              <a:lnSpc>
                <a:spcPct val="95000"/>
              </a:lnSpc>
              <a:spcBef>
                <a:spcPts val="0"/>
              </a:spcBef>
              <a:spcAft>
                <a:spcPts val="0"/>
              </a:spcAft>
              <a:buSzPts val="935"/>
              <a:buNone/>
            </a:pPr>
            <a:endParaRPr sz="1405" b="1">
              <a:solidFill>
                <a:schemeClr val="dk1"/>
              </a:solidFill>
            </a:endParaRPr>
          </a:p>
          <a:p>
            <a:pPr marL="0" lvl="0" indent="0" algn="l" rtl="0">
              <a:lnSpc>
                <a:spcPct val="95000"/>
              </a:lnSpc>
              <a:spcBef>
                <a:spcPts val="0"/>
              </a:spcBef>
              <a:spcAft>
                <a:spcPts val="0"/>
              </a:spcAft>
              <a:buSzPts val="935"/>
              <a:buNone/>
            </a:pPr>
            <a:r>
              <a:rPr lang="en" sz="1405" b="1">
                <a:solidFill>
                  <a:schemeClr val="dk1"/>
                </a:solidFill>
              </a:rPr>
              <a:t>💡 Pro-Tip: The Reverse Image Search</a:t>
            </a:r>
            <a:endParaRPr sz="1405" b="1">
              <a:solidFill>
                <a:schemeClr val="dk1"/>
              </a:solidFill>
            </a:endParaRPr>
          </a:p>
          <a:p>
            <a:pPr marL="0" lvl="0" indent="0" algn="l" rtl="0">
              <a:lnSpc>
                <a:spcPct val="95000"/>
              </a:lnSpc>
              <a:spcBef>
                <a:spcPts val="0"/>
              </a:spcBef>
              <a:spcAft>
                <a:spcPts val="0"/>
              </a:spcAft>
              <a:buSzPts val="935"/>
              <a:buNone/>
            </a:pPr>
            <a:r>
              <a:rPr lang="en" sz="1235">
                <a:solidFill>
                  <a:schemeClr val="dk1"/>
                </a:solidFill>
              </a:rPr>
              <a:t>If you’re suspicious, take several of their photos and run them through </a:t>
            </a:r>
            <a:r>
              <a:rPr lang="en" sz="1235" b="1">
                <a:solidFill>
                  <a:schemeClr val="dk1"/>
                </a:solidFill>
              </a:rPr>
              <a:t>Google Lens</a:t>
            </a:r>
            <a:r>
              <a:rPr lang="en" sz="1235">
                <a:solidFill>
                  <a:schemeClr val="dk1"/>
                </a:solidFill>
              </a:rPr>
              <a:t> or </a:t>
            </a:r>
            <a:r>
              <a:rPr lang="en" sz="1235" b="1">
                <a:solidFill>
                  <a:schemeClr val="dk1"/>
                </a:solidFill>
              </a:rPr>
              <a:t>TinEye</a:t>
            </a:r>
            <a:r>
              <a:rPr lang="en" sz="1235">
                <a:solidFill>
                  <a:schemeClr val="dk1"/>
                </a:solidFill>
              </a:rPr>
              <a:t>. If that "cute girl from the next town over" shows up as a model from a 2023 clothing ad, you know it’s a fake.</a:t>
            </a:r>
            <a:endParaRPr sz="1320">
              <a:solidFill>
                <a:srgbClr val="0A0A0A"/>
              </a:solidFill>
              <a:highlight>
                <a:srgbClr val="FFFFFF"/>
              </a:highlight>
              <a:latin typeface="Roboto"/>
              <a:ea typeface="Roboto"/>
              <a:cs typeface="Roboto"/>
              <a:sym typeface="Roboto"/>
            </a:endParaRPr>
          </a:p>
        </p:txBody>
      </p:sp>
      <p:sp>
        <p:nvSpPr>
          <p:cNvPr id="121" name="Google Shape;121;p20"/>
          <p:cNvSpPr/>
          <p:nvPr/>
        </p:nvSpPr>
        <p:spPr>
          <a:xfrm>
            <a:off x="0" y="4928450"/>
            <a:ext cx="9144000" cy="215100"/>
          </a:xfrm>
          <a:prstGeom prst="rect">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2" name="Google Shape;122;p20"/>
          <p:cNvSpPr/>
          <p:nvPr/>
        </p:nvSpPr>
        <p:spPr>
          <a:xfrm>
            <a:off x="0" y="4773350"/>
            <a:ext cx="9144000" cy="104700"/>
          </a:xfrm>
          <a:prstGeom prst="rect">
            <a:avLst/>
          </a:prstGeom>
          <a:solidFill>
            <a:srgbClr val="F1C23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1"/>
          <p:cNvSpPr txBox="1">
            <a:spLocks noGrp="1"/>
          </p:cNvSpPr>
          <p:nvPr>
            <p:ph type="title"/>
          </p:nvPr>
        </p:nvSpPr>
        <p:spPr>
          <a:xfrm>
            <a:off x="311700" y="1686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Is it you getting hooked?</a:t>
            </a:r>
            <a:endParaRPr b="1"/>
          </a:p>
        </p:txBody>
      </p:sp>
      <p:pic>
        <p:nvPicPr>
          <p:cNvPr id="128" name="Google Shape;128;p21" title="Screenshot 2026-01-07 at 1.49.53 PM.png"/>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606876" y="1584575"/>
            <a:ext cx="1855025" cy="1848600"/>
          </a:xfrm>
          <a:prstGeom prst="rect">
            <a:avLst/>
          </a:prstGeom>
          <a:noFill/>
          <a:ln>
            <a:noFill/>
          </a:ln>
        </p:spPr>
      </p:pic>
      <p:pic>
        <p:nvPicPr>
          <p:cNvPr id="129" name="Google Shape;129;p21" title="Screenshot 2026-01-07 at 1.52.40 PM.png"/>
          <p:cNvPicPr preferRelativeResize="0"/>
          <p:nvPr/>
        </p:nvPicPr>
        <p:blipFill>
          <a:blip r:embed="rId4" cstate="print">
            <a:alphaModFix/>
            <a:extLst>
              <a:ext uri="{28A0092B-C50C-407E-A947-70E740481C1C}">
                <a14:useLocalDpi xmlns:a14="http://schemas.microsoft.com/office/drawing/2010/main"/>
              </a:ext>
            </a:extLst>
          </a:blip>
          <a:stretch>
            <a:fillRect/>
          </a:stretch>
        </p:blipFill>
        <p:spPr>
          <a:xfrm>
            <a:off x="3722387" y="1872200"/>
            <a:ext cx="1699226" cy="1205000"/>
          </a:xfrm>
          <a:prstGeom prst="rect">
            <a:avLst/>
          </a:prstGeom>
          <a:noFill/>
          <a:ln>
            <a:noFill/>
          </a:ln>
        </p:spPr>
      </p:pic>
      <p:pic>
        <p:nvPicPr>
          <p:cNvPr id="130" name="Google Shape;130;p21" title="Screenshot 2026-01-07 at 1.54.55 PM.png"/>
          <p:cNvPicPr preferRelativeResize="0"/>
          <p:nvPr/>
        </p:nvPicPr>
        <p:blipFill>
          <a:blip r:embed="rId5">
            <a:alphaModFix/>
          </a:blip>
          <a:stretch>
            <a:fillRect/>
          </a:stretch>
        </p:blipFill>
        <p:spPr>
          <a:xfrm>
            <a:off x="6682100" y="1696025"/>
            <a:ext cx="2163849" cy="13811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2"/>
          <p:cNvSpPr txBox="1">
            <a:spLocks noGrp="1"/>
          </p:cNvSpPr>
          <p:nvPr>
            <p:ph type="title"/>
          </p:nvPr>
        </p:nvSpPr>
        <p:spPr>
          <a:xfrm>
            <a:off x="311700" y="173650"/>
            <a:ext cx="8520600" cy="504300"/>
          </a:xfrm>
          <a:prstGeom prst="rect">
            <a:avLst/>
          </a:prstGeom>
        </p:spPr>
        <p:txBody>
          <a:bodyPr spcFirstLastPara="1" wrap="square" lIns="91425" tIns="91425" rIns="91425" bIns="91425" anchor="t" anchorCtr="0">
            <a:noAutofit/>
          </a:bodyPr>
          <a:lstStyle/>
          <a:p>
            <a:pPr marL="0" lvl="0" indent="0" algn="l" rtl="0">
              <a:lnSpc>
                <a:spcPct val="115000"/>
              </a:lnSpc>
              <a:spcBef>
                <a:spcPts val="1400"/>
              </a:spcBef>
              <a:spcAft>
                <a:spcPts val="400"/>
              </a:spcAft>
              <a:buNone/>
            </a:pPr>
            <a:r>
              <a:rPr lang="en" sz="2200" b="1"/>
              <a:t>🎣 Phishing: Don’t Take the Bait</a:t>
            </a:r>
            <a:endParaRPr sz="3700"/>
          </a:p>
        </p:txBody>
      </p:sp>
      <p:sp>
        <p:nvSpPr>
          <p:cNvPr id="136" name="Google Shape;136;p22"/>
          <p:cNvSpPr txBox="1">
            <a:spLocks noGrp="1"/>
          </p:cNvSpPr>
          <p:nvPr>
            <p:ph type="body" idx="1"/>
          </p:nvPr>
        </p:nvSpPr>
        <p:spPr>
          <a:xfrm>
            <a:off x="311700" y="611925"/>
            <a:ext cx="8520600" cy="39570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200" b="1">
                <a:solidFill>
                  <a:schemeClr val="dk1"/>
                </a:solidFill>
              </a:rPr>
              <a:t>The Lowdown:</a:t>
            </a:r>
            <a:r>
              <a:rPr lang="en" sz="1200">
                <a:solidFill>
                  <a:schemeClr val="dk1"/>
                </a:solidFill>
              </a:rPr>
              <a:t> Phishing is when a scammer pretends to be someone you trust—like a teacher, a neighbor, a famous gamer, or even "Official Support"—to trick you into clicking a link or giving up your password.</a:t>
            </a:r>
            <a:endParaRPr sz="1200">
              <a:solidFill>
                <a:schemeClr val="dk1"/>
              </a:solidFill>
            </a:endParaRPr>
          </a:p>
          <a:p>
            <a:pPr marL="0" lvl="0" indent="0" algn="l" rtl="0">
              <a:lnSpc>
                <a:spcPct val="100000"/>
              </a:lnSpc>
              <a:spcBef>
                <a:spcPts val="0"/>
              </a:spcBef>
              <a:spcAft>
                <a:spcPts val="0"/>
              </a:spcAft>
              <a:buNone/>
            </a:pPr>
            <a:r>
              <a:rPr lang="en" sz="1200" b="1">
                <a:solidFill>
                  <a:schemeClr val="dk1"/>
                </a:solidFill>
              </a:rPr>
              <a:t>The Goal:</a:t>
            </a:r>
            <a:r>
              <a:rPr lang="en" sz="1200">
                <a:solidFill>
                  <a:schemeClr val="dk1"/>
                </a:solidFill>
              </a:rPr>
              <a:t> They want to hijack your gaming accounts (Roblox, Fortnite, etc.), steal your social media, or get your parents' credit card info.</a:t>
            </a:r>
            <a:endParaRPr sz="1200">
              <a:solidFill>
                <a:schemeClr val="dk1"/>
              </a:solidFill>
            </a:endParaRPr>
          </a:p>
          <a:p>
            <a:pPr marL="0" lvl="0" indent="0" algn="l" rtl="0">
              <a:lnSpc>
                <a:spcPct val="100000"/>
              </a:lnSpc>
              <a:spcBef>
                <a:spcPts val="0"/>
              </a:spcBef>
              <a:spcAft>
                <a:spcPts val="0"/>
              </a:spcAft>
              <a:buNone/>
            </a:pPr>
            <a:endParaRPr sz="1200" b="1">
              <a:solidFill>
                <a:schemeClr val="dk1"/>
              </a:solidFill>
            </a:endParaRPr>
          </a:p>
          <a:p>
            <a:pPr marL="0" lvl="0" indent="0" algn="l" rtl="0">
              <a:lnSpc>
                <a:spcPct val="100000"/>
              </a:lnSpc>
              <a:spcBef>
                <a:spcPts val="0"/>
              </a:spcBef>
              <a:spcAft>
                <a:spcPts val="0"/>
              </a:spcAft>
              <a:buNone/>
            </a:pPr>
            <a:r>
              <a:rPr lang="en" sz="1200" b="1">
                <a:solidFill>
                  <a:schemeClr val="dk1"/>
                </a:solidFill>
              </a:rPr>
              <a:t>🚩 </a:t>
            </a:r>
            <a:r>
              <a:rPr lang="en" sz="1200">
                <a:solidFill>
                  <a:schemeClr val="dk1"/>
                </a:solidFill>
              </a:rPr>
              <a:t>Watch out for these signs that a message is fake:</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b="1">
                <a:solidFill>
                  <a:schemeClr val="dk1"/>
                </a:solidFill>
              </a:rPr>
              <a:t>The "Panic" Play:</a:t>
            </a:r>
            <a:r>
              <a:rPr lang="en" sz="1200">
                <a:solidFill>
                  <a:schemeClr val="dk1"/>
                </a:solidFill>
              </a:rPr>
              <a:t> They use scary language like </a:t>
            </a:r>
            <a:r>
              <a:rPr lang="en" sz="1200" i="1">
                <a:solidFill>
                  <a:schemeClr val="dk1"/>
                </a:solidFill>
              </a:rPr>
              <a:t>"Your account will be deleted in 1 hour!"</a:t>
            </a:r>
            <a:r>
              <a:rPr lang="en" sz="1200">
                <a:solidFill>
                  <a:schemeClr val="dk1"/>
                </a:solidFill>
              </a:rPr>
              <a:t> or </a:t>
            </a:r>
            <a:r>
              <a:rPr lang="en" sz="1200" i="1">
                <a:solidFill>
                  <a:schemeClr val="dk1"/>
                </a:solidFill>
              </a:rPr>
              <a:t>"Suspicious activity detected! Click NOW!"</a:t>
            </a:r>
            <a:r>
              <a:rPr lang="en" sz="1200">
                <a:solidFill>
                  <a:schemeClr val="dk1"/>
                </a:solidFill>
              </a:rPr>
              <a:t> They want you to act before you think.</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b="1">
                <a:solidFill>
                  <a:schemeClr val="dk1"/>
                </a:solidFill>
              </a:rPr>
              <a:t>The "Close Enough" Handle:</a:t>
            </a:r>
            <a:r>
              <a:rPr lang="en" sz="1200">
                <a:solidFill>
                  <a:schemeClr val="dk1"/>
                </a:solidFill>
              </a:rPr>
              <a:t> The email or username looks official but has a tiny typo, like </a:t>
            </a:r>
            <a:r>
              <a:rPr lang="en" sz="1200" b="1">
                <a:solidFill>
                  <a:schemeClr val="dk1"/>
                </a:solidFill>
              </a:rPr>
              <a:t>@Insta</a:t>
            </a:r>
            <a:r>
              <a:rPr lang="en" sz="1200" b="1">
                <a:solidFill>
                  <a:schemeClr val="dk1"/>
                </a:solidFill>
                <a:highlight>
                  <a:srgbClr val="FFFF00"/>
                </a:highlight>
              </a:rPr>
              <a:t>garm.</a:t>
            </a:r>
            <a:r>
              <a:rPr lang="en" sz="1200" b="1">
                <a:solidFill>
                  <a:schemeClr val="dk1"/>
                </a:solidFill>
              </a:rPr>
              <a:t>com</a:t>
            </a:r>
            <a:r>
              <a:rPr lang="en" sz="1200">
                <a:solidFill>
                  <a:schemeClr val="dk1"/>
                </a:solidFill>
              </a:rPr>
              <a:t> or </a:t>
            </a:r>
            <a:r>
              <a:rPr lang="en" sz="1200" b="1">
                <a:solidFill>
                  <a:schemeClr val="dk1"/>
                </a:solidFill>
              </a:rPr>
              <a:t>EpicGames-Help@</a:t>
            </a:r>
            <a:r>
              <a:rPr lang="en" sz="1200" b="1">
                <a:solidFill>
                  <a:schemeClr val="dk1"/>
                </a:solidFill>
                <a:highlight>
                  <a:srgbClr val="FFFF00"/>
                </a:highlight>
              </a:rPr>
              <a:t>gmail.com</a:t>
            </a:r>
            <a:r>
              <a:rPr lang="en" sz="1200">
                <a:solidFill>
                  <a:schemeClr val="dk1"/>
                </a:solidFill>
                <a:highlight>
                  <a:srgbClr val="FFFF00"/>
                </a:highlight>
              </a:rPr>
              <a:t>. </a:t>
            </a:r>
            <a:r>
              <a:rPr lang="en" sz="1200">
                <a:solidFill>
                  <a:schemeClr val="dk1"/>
                </a:solidFill>
              </a:rPr>
              <a:t>(Big companies don't use Gmail!)</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b="1">
                <a:solidFill>
                  <a:schemeClr val="dk1"/>
                </a:solidFill>
              </a:rPr>
              <a:t>Bad Grammar:</a:t>
            </a:r>
            <a:r>
              <a:rPr lang="en" sz="1200">
                <a:solidFill>
                  <a:schemeClr val="dk1"/>
                </a:solidFill>
              </a:rPr>
              <a:t> The message looks sloppy, has weird spelling, or uses "corporate" or “slang” words that don't quite make sense.</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b="1">
                <a:solidFill>
                  <a:schemeClr val="dk1"/>
                </a:solidFill>
              </a:rPr>
              <a:t>The "Verification" Trap:</a:t>
            </a:r>
            <a:r>
              <a:rPr lang="en" sz="1200">
                <a:solidFill>
                  <a:schemeClr val="dk1"/>
                </a:solidFill>
              </a:rPr>
              <a:t> They send a link to a login page that </a:t>
            </a:r>
            <a:r>
              <a:rPr lang="en" sz="1200" i="1">
                <a:solidFill>
                  <a:schemeClr val="dk1"/>
                </a:solidFill>
              </a:rPr>
              <a:t>looks</a:t>
            </a:r>
            <a:r>
              <a:rPr lang="en" sz="1200">
                <a:solidFill>
                  <a:schemeClr val="dk1"/>
                </a:solidFill>
              </a:rPr>
              <a:t> real, but it’s actually a fake site designed to record your password as you type it.  Zero sites have verification that are completed this way. </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b="1">
                <a:solidFill>
                  <a:schemeClr val="dk1"/>
                </a:solidFill>
              </a:rPr>
              <a:t>Credit Card Demands:</a:t>
            </a:r>
            <a:r>
              <a:rPr lang="en" sz="1200">
                <a:solidFill>
                  <a:schemeClr val="dk1"/>
                </a:solidFill>
              </a:rPr>
              <a:t> Any "free" game or account setup that requires a credit card "just for age verification" is a massive red flag.</a:t>
            </a:r>
            <a:endParaRPr sz="1200">
              <a:solidFill>
                <a:schemeClr val="dk1"/>
              </a:solidFill>
            </a:endParaRPr>
          </a:p>
          <a:p>
            <a:pPr marL="0" lvl="0" indent="0" algn="l" rtl="0">
              <a:lnSpc>
                <a:spcPct val="100000"/>
              </a:lnSpc>
              <a:spcBef>
                <a:spcPts val="0"/>
              </a:spcBef>
              <a:spcAft>
                <a:spcPts val="0"/>
              </a:spcAft>
              <a:buNone/>
            </a:pPr>
            <a:endParaRPr sz="1400" b="1">
              <a:solidFill>
                <a:schemeClr val="dk1"/>
              </a:solidFill>
            </a:endParaRPr>
          </a:p>
          <a:p>
            <a:pPr marL="0" lvl="0" indent="0" algn="l" rtl="0">
              <a:lnSpc>
                <a:spcPct val="100000"/>
              </a:lnSpc>
              <a:spcBef>
                <a:spcPts val="0"/>
              </a:spcBef>
              <a:spcAft>
                <a:spcPts val="0"/>
              </a:spcAft>
              <a:buNone/>
            </a:pPr>
            <a:r>
              <a:rPr lang="en" sz="1400" b="1">
                <a:solidFill>
                  <a:schemeClr val="dk1"/>
                </a:solidFill>
              </a:rPr>
              <a:t>💡 Pro-Tip: Go to the Source</a:t>
            </a:r>
            <a:endParaRPr sz="1400" b="1">
              <a:solidFill>
                <a:schemeClr val="dk1"/>
              </a:solidFill>
            </a:endParaRPr>
          </a:p>
          <a:p>
            <a:pPr marL="0" lvl="0" indent="0" algn="l" rtl="0">
              <a:lnSpc>
                <a:spcPct val="100000"/>
              </a:lnSpc>
              <a:spcBef>
                <a:spcPts val="0"/>
              </a:spcBef>
              <a:spcAft>
                <a:spcPts val="0"/>
              </a:spcAft>
              <a:buNone/>
            </a:pPr>
            <a:r>
              <a:rPr lang="en" sz="1200">
                <a:solidFill>
                  <a:schemeClr val="dk1"/>
                </a:solidFill>
              </a:rPr>
              <a:t>If you get a scary email saying your account is hacked, </a:t>
            </a:r>
            <a:r>
              <a:rPr lang="en" sz="1200" b="1">
                <a:solidFill>
                  <a:schemeClr val="dk1"/>
                </a:solidFill>
              </a:rPr>
              <a:t>don't click the link.</a:t>
            </a:r>
            <a:r>
              <a:rPr lang="en" sz="1200">
                <a:solidFill>
                  <a:schemeClr val="dk1"/>
                </a:solidFill>
              </a:rPr>
              <a:t> Instead, close the app/email, go to the official website yourself (e.g., type in </a:t>
            </a:r>
            <a:r>
              <a:rPr lang="en" sz="1200" i="1">
                <a:solidFill>
                  <a:schemeClr val="dk1"/>
                </a:solidFill>
              </a:rPr>
              <a:t>Roblox.com</a:t>
            </a:r>
            <a:r>
              <a:rPr lang="en" sz="1200">
                <a:solidFill>
                  <a:schemeClr val="dk1"/>
                </a:solidFill>
              </a:rPr>
              <a:t>), and log in there. If there's a real problem, you'll see a notification in your official dashboard.</a:t>
            </a:r>
            <a:endParaRPr sz="1400">
              <a:solidFill>
                <a:srgbClr val="0A0A0A"/>
              </a:solidFill>
              <a:highlight>
                <a:srgbClr val="FFFFFF"/>
              </a:highlight>
              <a:latin typeface="Roboto"/>
              <a:ea typeface="Roboto"/>
              <a:cs typeface="Roboto"/>
              <a:sym typeface="Roboto"/>
            </a:endParaRPr>
          </a:p>
        </p:txBody>
      </p:sp>
      <p:sp>
        <p:nvSpPr>
          <p:cNvPr id="137" name="Google Shape;137;p22"/>
          <p:cNvSpPr/>
          <p:nvPr/>
        </p:nvSpPr>
        <p:spPr>
          <a:xfrm>
            <a:off x="0" y="4928450"/>
            <a:ext cx="9144000" cy="215100"/>
          </a:xfrm>
          <a:prstGeom prst="rect">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8" name="Google Shape;138;p22"/>
          <p:cNvSpPr/>
          <p:nvPr/>
        </p:nvSpPr>
        <p:spPr>
          <a:xfrm>
            <a:off x="0" y="4773350"/>
            <a:ext cx="9144000" cy="104700"/>
          </a:xfrm>
          <a:prstGeom prst="rect">
            <a:avLst/>
          </a:prstGeom>
          <a:solidFill>
            <a:srgbClr val="F1C23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44" name="Google Shape;144;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45" name="Google Shape;145;p23" title="Screenshot 2026-01-07 at 1.59.33 PM.png"/>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0" y="50100"/>
            <a:ext cx="4847255" cy="2204226"/>
          </a:xfrm>
          <a:prstGeom prst="rect">
            <a:avLst/>
          </a:prstGeom>
          <a:noFill/>
          <a:ln>
            <a:noFill/>
          </a:ln>
        </p:spPr>
      </p:pic>
      <p:pic>
        <p:nvPicPr>
          <p:cNvPr id="146" name="Google Shape;146;p23" title="Screenshot 2026-01-07 at 2.02.58 PM.png"/>
          <p:cNvPicPr preferRelativeResize="0"/>
          <p:nvPr/>
        </p:nvPicPr>
        <p:blipFill>
          <a:blip r:embed="rId4" cstate="print">
            <a:alphaModFix/>
            <a:extLst>
              <a:ext uri="{28A0092B-C50C-407E-A947-70E740481C1C}">
                <a14:useLocalDpi xmlns:a14="http://schemas.microsoft.com/office/drawing/2010/main"/>
              </a:ext>
            </a:extLst>
          </a:blip>
          <a:stretch>
            <a:fillRect/>
          </a:stretch>
        </p:blipFill>
        <p:spPr>
          <a:xfrm>
            <a:off x="4914424" y="105625"/>
            <a:ext cx="3332100" cy="2639724"/>
          </a:xfrm>
          <a:prstGeom prst="rect">
            <a:avLst/>
          </a:prstGeom>
          <a:noFill/>
          <a:ln>
            <a:noFill/>
          </a:ln>
        </p:spPr>
      </p:pic>
      <p:pic>
        <p:nvPicPr>
          <p:cNvPr id="147" name="Google Shape;147;p23" title="Screenshot 2026-01-07 at 2.04.33 PM.png"/>
          <p:cNvPicPr preferRelativeResize="0"/>
          <p:nvPr/>
        </p:nvPicPr>
        <p:blipFill>
          <a:blip r:embed="rId5" cstate="print">
            <a:alphaModFix/>
            <a:extLst>
              <a:ext uri="{28A0092B-C50C-407E-A947-70E740481C1C}">
                <a14:useLocalDpi xmlns:a14="http://schemas.microsoft.com/office/drawing/2010/main"/>
              </a:ext>
            </a:extLst>
          </a:blip>
          <a:stretch>
            <a:fillRect/>
          </a:stretch>
        </p:blipFill>
        <p:spPr>
          <a:xfrm>
            <a:off x="120150" y="2475199"/>
            <a:ext cx="4929299" cy="1785775"/>
          </a:xfrm>
          <a:prstGeom prst="rect">
            <a:avLst/>
          </a:prstGeom>
          <a:noFill/>
          <a:ln>
            <a:noFill/>
          </a:ln>
        </p:spPr>
      </p:pic>
      <p:pic>
        <p:nvPicPr>
          <p:cNvPr id="148" name="Google Shape;148;p23" title="Screenshot 2026-01-07 at 2.05.11 PM.png"/>
          <p:cNvPicPr preferRelativeResize="0"/>
          <p:nvPr/>
        </p:nvPicPr>
        <p:blipFill>
          <a:blip r:embed="rId6" cstate="print">
            <a:alphaModFix/>
            <a:extLst>
              <a:ext uri="{28A0092B-C50C-407E-A947-70E740481C1C}">
                <a14:useLocalDpi xmlns:a14="http://schemas.microsoft.com/office/drawing/2010/main"/>
              </a:ext>
            </a:extLst>
          </a:blip>
          <a:stretch>
            <a:fillRect/>
          </a:stretch>
        </p:blipFill>
        <p:spPr>
          <a:xfrm>
            <a:off x="4914425" y="2745350"/>
            <a:ext cx="4389925" cy="20208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4"/>
          <p:cNvSpPr txBox="1">
            <a:spLocks noGrp="1"/>
          </p:cNvSpPr>
          <p:nvPr>
            <p:ph type="title"/>
          </p:nvPr>
        </p:nvSpPr>
        <p:spPr>
          <a:xfrm>
            <a:off x="311700" y="178650"/>
            <a:ext cx="8520600" cy="8391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1800"/>
              </a:spcBef>
              <a:spcAft>
                <a:spcPts val="400"/>
              </a:spcAft>
              <a:buClr>
                <a:schemeClr val="dk1"/>
              </a:buClr>
              <a:buSzPts val="1100"/>
              <a:buFont typeface="Arial"/>
              <a:buNone/>
            </a:pPr>
            <a:r>
              <a:rPr lang="en" sz="2200" b="1"/>
              <a:t>🚩 Fraud &amp; Scams: Don't Get Fooled</a:t>
            </a:r>
            <a:endParaRPr sz="3300"/>
          </a:p>
        </p:txBody>
      </p:sp>
      <p:sp>
        <p:nvSpPr>
          <p:cNvPr id="154" name="Google Shape;154;p24"/>
          <p:cNvSpPr txBox="1">
            <a:spLocks noGrp="1"/>
          </p:cNvSpPr>
          <p:nvPr>
            <p:ph type="body" idx="1"/>
          </p:nvPr>
        </p:nvSpPr>
        <p:spPr>
          <a:xfrm>
            <a:off x="274075" y="625500"/>
            <a:ext cx="8520600" cy="37602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Clr>
                <a:schemeClr val="dk1"/>
              </a:buClr>
              <a:buSzPts val="1100"/>
              <a:buFont typeface="Arial"/>
              <a:buNone/>
            </a:pPr>
            <a:r>
              <a:rPr lang="en" sz="1300" i="1">
                <a:solidFill>
                  <a:schemeClr val="dk1"/>
                </a:solidFill>
              </a:rPr>
              <a:t>The internet is full of "too good to be real" schemes. If it feels like a scam, it probably is.</a:t>
            </a:r>
            <a:endParaRPr sz="1300" i="1">
              <a:solidFill>
                <a:schemeClr val="dk1"/>
              </a:solidFill>
            </a:endParaRPr>
          </a:p>
          <a:p>
            <a:pPr marL="0" lvl="0" indent="0" algn="l" rtl="0">
              <a:lnSpc>
                <a:spcPct val="80000"/>
              </a:lnSpc>
              <a:spcBef>
                <a:spcPts val="0"/>
              </a:spcBef>
              <a:spcAft>
                <a:spcPts val="0"/>
              </a:spcAft>
              <a:buClr>
                <a:schemeClr val="dk1"/>
              </a:buClr>
              <a:buSzPts val="1100"/>
              <a:buFont typeface="Arial"/>
              <a:buNone/>
            </a:pPr>
            <a:endParaRPr sz="1300" i="1">
              <a:solidFill>
                <a:schemeClr val="dk1"/>
              </a:solidFill>
            </a:endParaRPr>
          </a:p>
          <a:p>
            <a:pPr marL="0" lvl="0" indent="0" algn="l" rtl="0">
              <a:lnSpc>
                <a:spcPct val="80000"/>
              </a:lnSpc>
              <a:spcBef>
                <a:spcPts val="0"/>
              </a:spcBef>
              <a:spcAft>
                <a:spcPts val="0"/>
              </a:spcAft>
              <a:buClr>
                <a:schemeClr val="dk1"/>
              </a:buClr>
              <a:buSzPts val="1100"/>
              <a:buFont typeface="Arial"/>
              <a:buNone/>
            </a:pPr>
            <a:r>
              <a:rPr lang="en" sz="1500" b="1">
                <a:solidFill>
                  <a:schemeClr val="dk1"/>
                </a:solidFill>
              </a:rPr>
              <a:t>1. The "Free Stuff" Trap</a:t>
            </a:r>
            <a:endParaRPr sz="1500" b="1">
              <a:solidFill>
                <a:schemeClr val="dk1"/>
              </a:solidFill>
            </a:endParaRPr>
          </a:p>
          <a:p>
            <a:pPr marL="457200" lvl="0" indent="-311150" algn="l" rtl="0">
              <a:lnSpc>
                <a:spcPct val="80000"/>
              </a:lnSpc>
              <a:spcBef>
                <a:spcPts val="0"/>
              </a:spcBef>
              <a:spcAft>
                <a:spcPts val="0"/>
              </a:spcAft>
              <a:buClr>
                <a:schemeClr val="dk1"/>
              </a:buClr>
              <a:buSzPts val="1300"/>
              <a:buChar char="●"/>
            </a:pPr>
            <a:r>
              <a:rPr lang="en" sz="1300" b="1">
                <a:solidFill>
                  <a:schemeClr val="dk1"/>
                </a:solidFill>
              </a:rPr>
              <a:t>The Scam:</a:t>
            </a:r>
            <a:r>
              <a:rPr lang="en" sz="1300">
                <a:solidFill>
                  <a:schemeClr val="dk1"/>
                </a:solidFill>
              </a:rPr>
              <a:t> DMs or ads promising free Discord Nitro, V-Bucks, or high-end tech (like an iPhone or PS5) in exchange for "just your info."</a:t>
            </a:r>
            <a:endParaRPr sz="1300">
              <a:solidFill>
                <a:schemeClr val="dk1"/>
              </a:solidFill>
            </a:endParaRPr>
          </a:p>
          <a:p>
            <a:pPr marL="457200" lvl="0" indent="-311150" algn="l" rtl="0">
              <a:lnSpc>
                <a:spcPct val="80000"/>
              </a:lnSpc>
              <a:spcBef>
                <a:spcPts val="0"/>
              </a:spcBef>
              <a:spcAft>
                <a:spcPts val="0"/>
              </a:spcAft>
              <a:buClr>
                <a:schemeClr val="dk1"/>
              </a:buClr>
              <a:buSzPts val="1300"/>
              <a:buChar char="●"/>
            </a:pPr>
            <a:r>
              <a:rPr lang="en" sz="1300" b="1">
                <a:solidFill>
                  <a:schemeClr val="dk1"/>
                </a:solidFill>
              </a:rPr>
              <a:t>The Reality:</a:t>
            </a:r>
            <a:r>
              <a:rPr lang="en" sz="1300">
                <a:solidFill>
                  <a:schemeClr val="dk1"/>
                </a:solidFill>
              </a:rPr>
              <a:t> They aren't sending a prize; they are </a:t>
            </a:r>
            <a:r>
              <a:rPr lang="en" sz="1300" b="1">
                <a:solidFill>
                  <a:schemeClr val="dk1"/>
                </a:solidFill>
              </a:rPr>
              <a:t>phishing</a:t>
            </a:r>
            <a:r>
              <a:rPr lang="en" sz="1300">
                <a:solidFill>
                  <a:schemeClr val="dk1"/>
                </a:solidFill>
              </a:rPr>
              <a:t> for your login credentials or selling your data to hackers.</a:t>
            </a:r>
            <a:endParaRPr sz="1300">
              <a:solidFill>
                <a:schemeClr val="dk1"/>
              </a:solidFill>
            </a:endParaRPr>
          </a:p>
          <a:p>
            <a:pPr marL="0" lvl="0" indent="0" algn="l" rtl="0">
              <a:lnSpc>
                <a:spcPct val="80000"/>
              </a:lnSpc>
              <a:spcBef>
                <a:spcPts val="0"/>
              </a:spcBef>
              <a:spcAft>
                <a:spcPts val="0"/>
              </a:spcAft>
              <a:buClr>
                <a:schemeClr val="dk1"/>
              </a:buClr>
              <a:buSzPts val="1100"/>
              <a:buFont typeface="Arial"/>
              <a:buNone/>
            </a:pPr>
            <a:r>
              <a:rPr lang="en" sz="1500" b="1">
                <a:solidFill>
                  <a:schemeClr val="dk1"/>
                </a:solidFill>
              </a:rPr>
              <a:t>2. AI &amp; Deepfake Scams</a:t>
            </a:r>
            <a:endParaRPr sz="1500" b="1">
              <a:solidFill>
                <a:schemeClr val="dk1"/>
              </a:solidFill>
            </a:endParaRPr>
          </a:p>
          <a:p>
            <a:pPr marL="457200" lvl="0" indent="-311150" algn="l" rtl="0">
              <a:lnSpc>
                <a:spcPct val="80000"/>
              </a:lnSpc>
              <a:spcBef>
                <a:spcPts val="0"/>
              </a:spcBef>
              <a:spcAft>
                <a:spcPts val="0"/>
              </a:spcAft>
              <a:buClr>
                <a:schemeClr val="dk1"/>
              </a:buClr>
              <a:buSzPts val="1300"/>
              <a:buChar char="●"/>
            </a:pPr>
            <a:r>
              <a:rPr lang="en" sz="1300" b="1">
                <a:solidFill>
                  <a:schemeClr val="dk1"/>
                </a:solidFill>
              </a:rPr>
              <a:t>The Scam:</a:t>
            </a:r>
            <a:r>
              <a:rPr lang="en" sz="1300">
                <a:solidFill>
                  <a:schemeClr val="dk1"/>
                </a:solidFill>
              </a:rPr>
              <a:t> You see a video of a famous YouTuber or celebrity (like MrBeast) promoting a massive giveaway or a "money-making glitch."</a:t>
            </a:r>
            <a:endParaRPr sz="1300">
              <a:solidFill>
                <a:schemeClr val="dk1"/>
              </a:solidFill>
            </a:endParaRPr>
          </a:p>
          <a:p>
            <a:pPr marL="457200" lvl="0" indent="-311150" algn="l" rtl="0">
              <a:lnSpc>
                <a:spcPct val="80000"/>
              </a:lnSpc>
              <a:spcBef>
                <a:spcPts val="0"/>
              </a:spcBef>
              <a:spcAft>
                <a:spcPts val="0"/>
              </a:spcAft>
              <a:buClr>
                <a:schemeClr val="dk1"/>
              </a:buClr>
              <a:buSzPts val="1300"/>
              <a:buChar char="●"/>
            </a:pPr>
            <a:r>
              <a:rPr lang="en" sz="1300" b="1">
                <a:solidFill>
                  <a:schemeClr val="dk1"/>
                </a:solidFill>
              </a:rPr>
              <a:t>The Reality:</a:t>
            </a:r>
            <a:r>
              <a:rPr lang="en" sz="1300">
                <a:solidFill>
                  <a:schemeClr val="dk1"/>
                </a:solidFill>
              </a:rPr>
              <a:t> It’s an </a:t>
            </a:r>
            <a:r>
              <a:rPr lang="en" sz="1300" b="1">
                <a:solidFill>
                  <a:schemeClr val="dk1"/>
                </a:solidFill>
              </a:rPr>
              <a:t>AI-generated deepfake</a:t>
            </a:r>
            <a:r>
              <a:rPr lang="en" sz="1300">
                <a:solidFill>
                  <a:schemeClr val="dk1"/>
                </a:solidFill>
              </a:rPr>
              <a:t>. Scammers use their voices and faces to trick you into downloading malware or sending "verification fees."</a:t>
            </a:r>
            <a:endParaRPr sz="1300">
              <a:solidFill>
                <a:schemeClr val="dk1"/>
              </a:solidFill>
            </a:endParaRPr>
          </a:p>
          <a:p>
            <a:pPr marL="0" lvl="0" indent="0" algn="l" rtl="0">
              <a:lnSpc>
                <a:spcPct val="80000"/>
              </a:lnSpc>
              <a:spcBef>
                <a:spcPts val="0"/>
              </a:spcBef>
              <a:spcAft>
                <a:spcPts val="0"/>
              </a:spcAft>
              <a:buClr>
                <a:schemeClr val="dk1"/>
              </a:buClr>
              <a:buSzPts val="1100"/>
              <a:buFont typeface="Arial"/>
              <a:buNone/>
            </a:pPr>
            <a:r>
              <a:rPr lang="en" sz="1500" b="1">
                <a:solidFill>
                  <a:schemeClr val="dk1"/>
                </a:solidFill>
              </a:rPr>
              <a:t>3. "Money Mules" &amp; Quick Cash</a:t>
            </a:r>
            <a:endParaRPr sz="1500" b="1">
              <a:solidFill>
                <a:schemeClr val="dk1"/>
              </a:solidFill>
            </a:endParaRPr>
          </a:p>
          <a:p>
            <a:pPr marL="457200" lvl="0" indent="-311150" algn="l" rtl="0">
              <a:lnSpc>
                <a:spcPct val="80000"/>
              </a:lnSpc>
              <a:spcBef>
                <a:spcPts val="0"/>
              </a:spcBef>
              <a:spcAft>
                <a:spcPts val="0"/>
              </a:spcAft>
              <a:buClr>
                <a:schemeClr val="dk1"/>
              </a:buClr>
              <a:buSzPts val="1300"/>
              <a:buChar char="●"/>
            </a:pPr>
            <a:r>
              <a:rPr lang="en" sz="1300" b="1">
                <a:solidFill>
                  <a:schemeClr val="dk1"/>
                </a:solidFill>
              </a:rPr>
              <a:t>The Scam:</a:t>
            </a:r>
            <a:r>
              <a:rPr lang="en" sz="1300">
                <a:solidFill>
                  <a:schemeClr val="dk1"/>
                </a:solidFill>
              </a:rPr>
              <a:t> Someone on Snap or Insta asks you to "clear a check" or "receive a transfer" into your Venmo/CashApp, promising you a cut of the money.</a:t>
            </a:r>
            <a:endParaRPr sz="1300">
              <a:solidFill>
                <a:schemeClr val="dk1"/>
              </a:solidFill>
            </a:endParaRPr>
          </a:p>
          <a:p>
            <a:pPr marL="457200" lvl="0" indent="-311150" algn="l" rtl="0">
              <a:lnSpc>
                <a:spcPct val="80000"/>
              </a:lnSpc>
              <a:spcBef>
                <a:spcPts val="0"/>
              </a:spcBef>
              <a:spcAft>
                <a:spcPts val="0"/>
              </a:spcAft>
              <a:buClr>
                <a:schemeClr val="dk1"/>
              </a:buClr>
              <a:buSzPts val="1300"/>
              <a:buChar char="●"/>
            </a:pPr>
            <a:r>
              <a:rPr lang="en" sz="1300" b="1">
                <a:solidFill>
                  <a:schemeClr val="dk1"/>
                </a:solidFill>
              </a:rPr>
              <a:t>The Reality:</a:t>
            </a:r>
            <a:r>
              <a:rPr lang="en" sz="1300">
                <a:solidFill>
                  <a:schemeClr val="dk1"/>
                </a:solidFill>
              </a:rPr>
              <a:t> This is </a:t>
            </a:r>
            <a:r>
              <a:rPr lang="en" sz="1300" b="1">
                <a:solidFill>
                  <a:schemeClr val="dk1"/>
                </a:solidFill>
              </a:rPr>
              <a:t>money laundering</a:t>
            </a:r>
            <a:r>
              <a:rPr lang="en" sz="1300">
                <a:solidFill>
                  <a:schemeClr val="dk1"/>
                </a:solidFill>
              </a:rPr>
              <a:t>. Once the bank realizes the money is stolen, </a:t>
            </a:r>
            <a:r>
              <a:rPr lang="en" sz="1300" i="1">
                <a:solidFill>
                  <a:schemeClr val="dk1"/>
                </a:solidFill>
              </a:rPr>
              <a:t>you</a:t>
            </a:r>
            <a:r>
              <a:rPr lang="en" sz="1300">
                <a:solidFill>
                  <a:schemeClr val="dk1"/>
                </a:solidFill>
              </a:rPr>
              <a:t> are the one held responsible, and your account gets banned (or worse).</a:t>
            </a:r>
            <a:endParaRPr sz="1300">
              <a:solidFill>
                <a:schemeClr val="dk1"/>
              </a:solidFill>
            </a:endParaRPr>
          </a:p>
          <a:p>
            <a:pPr marL="0" lvl="0" indent="0" algn="l" rtl="0">
              <a:lnSpc>
                <a:spcPct val="80000"/>
              </a:lnSpc>
              <a:spcBef>
                <a:spcPts val="0"/>
              </a:spcBef>
              <a:spcAft>
                <a:spcPts val="0"/>
              </a:spcAft>
              <a:buClr>
                <a:schemeClr val="dk1"/>
              </a:buClr>
              <a:buSzPts val="1100"/>
              <a:buFont typeface="Arial"/>
              <a:buNone/>
            </a:pPr>
            <a:r>
              <a:rPr lang="en" sz="1500" b="1">
                <a:solidFill>
                  <a:schemeClr val="dk1"/>
                </a:solidFill>
              </a:rPr>
              <a:t>4. Account Takeovers</a:t>
            </a:r>
            <a:endParaRPr sz="1500" b="1">
              <a:solidFill>
                <a:schemeClr val="dk1"/>
              </a:solidFill>
            </a:endParaRPr>
          </a:p>
          <a:p>
            <a:pPr marL="457200" lvl="0" indent="-311150" algn="l" rtl="0">
              <a:lnSpc>
                <a:spcPct val="80000"/>
              </a:lnSpc>
              <a:spcBef>
                <a:spcPts val="0"/>
              </a:spcBef>
              <a:spcAft>
                <a:spcPts val="0"/>
              </a:spcAft>
              <a:buClr>
                <a:schemeClr val="dk1"/>
              </a:buClr>
              <a:buSzPts val="1300"/>
              <a:buChar char="●"/>
            </a:pPr>
            <a:r>
              <a:rPr lang="en" sz="1300" b="1">
                <a:solidFill>
                  <a:schemeClr val="dk1"/>
                </a:solidFill>
              </a:rPr>
              <a:t>The Scam:</a:t>
            </a:r>
            <a:r>
              <a:rPr lang="en" sz="1300">
                <a:solidFill>
                  <a:schemeClr val="dk1"/>
                </a:solidFill>
              </a:rPr>
              <a:t> A "friend" DMs you saying they’re locked out of their account and asks you to receive a code for them.</a:t>
            </a:r>
            <a:endParaRPr sz="1300">
              <a:solidFill>
                <a:schemeClr val="dk1"/>
              </a:solidFill>
            </a:endParaRPr>
          </a:p>
          <a:p>
            <a:pPr marL="457200" lvl="0" indent="-311150" algn="l" rtl="0">
              <a:lnSpc>
                <a:spcPct val="80000"/>
              </a:lnSpc>
              <a:spcBef>
                <a:spcPts val="0"/>
              </a:spcBef>
              <a:spcAft>
                <a:spcPts val="0"/>
              </a:spcAft>
              <a:buClr>
                <a:schemeClr val="dk1"/>
              </a:buClr>
              <a:buSzPts val="1300"/>
              <a:buChar char="●"/>
            </a:pPr>
            <a:r>
              <a:rPr lang="en" sz="1300" b="1">
                <a:solidFill>
                  <a:schemeClr val="dk1"/>
                </a:solidFill>
              </a:rPr>
              <a:t>The Reality:</a:t>
            </a:r>
            <a:r>
              <a:rPr lang="en" sz="1300">
                <a:solidFill>
                  <a:schemeClr val="dk1"/>
                </a:solidFill>
              </a:rPr>
              <a:t> That code is actually the </a:t>
            </a:r>
            <a:r>
              <a:rPr lang="en" sz="1300" b="1">
                <a:solidFill>
                  <a:schemeClr val="dk1"/>
                </a:solidFill>
              </a:rPr>
              <a:t>password reset code for YOUR account</a:t>
            </a:r>
            <a:r>
              <a:rPr lang="en" sz="1300">
                <a:solidFill>
                  <a:schemeClr val="dk1"/>
                </a:solidFill>
              </a:rPr>
              <a:t>. Once you give it to them, they kick you out and steal your profile.</a:t>
            </a:r>
            <a:endParaRPr sz="1300">
              <a:solidFill>
                <a:schemeClr val="dk1"/>
              </a:solidFill>
            </a:endParaRPr>
          </a:p>
          <a:p>
            <a:pPr marL="0" lvl="0" indent="0" algn="l" rtl="0">
              <a:lnSpc>
                <a:spcPct val="80000"/>
              </a:lnSpc>
              <a:spcBef>
                <a:spcPts val="0"/>
              </a:spcBef>
              <a:spcAft>
                <a:spcPts val="0"/>
              </a:spcAft>
              <a:buClr>
                <a:schemeClr val="dk1"/>
              </a:buClr>
              <a:buSzPts val="1100"/>
              <a:buFont typeface="Arial"/>
              <a:buNone/>
            </a:pPr>
            <a:endParaRPr sz="1300">
              <a:solidFill>
                <a:schemeClr val="dk1"/>
              </a:solidFill>
            </a:endParaRPr>
          </a:p>
          <a:p>
            <a:pPr marL="0" marR="381000" lvl="0" indent="0" algn="l" rtl="0">
              <a:lnSpc>
                <a:spcPct val="80000"/>
              </a:lnSpc>
              <a:spcBef>
                <a:spcPts val="0"/>
              </a:spcBef>
              <a:spcAft>
                <a:spcPts val="0"/>
              </a:spcAft>
              <a:buNone/>
            </a:pPr>
            <a:r>
              <a:rPr lang="en" sz="1300" b="1">
                <a:solidFill>
                  <a:schemeClr val="dk1"/>
                </a:solidFill>
              </a:rPr>
              <a:t>💡 Pro-Tip: The "Too Good" Rule</a:t>
            </a:r>
            <a:r>
              <a:rPr lang="en" sz="1300">
                <a:solidFill>
                  <a:schemeClr val="dk1"/>
                </a:solidFill>
              </a:rPr>
              <a:t> If an influencer, a "friend," or a random ad offers you something for free that usually costs $100+, </a:t>
            </a:r>
            <a:r>
              <a:rPr lang="en" sz="1300" b="1">
                <a:solidFill>
                  <a:schemeClr val="dk1"/>
                </a:solidFill>
              </a:rPr>
              <a:t>it is 100% a scam.  </a:t>
            </a:r>
            <a:endParaRPr sz="2000" b="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You have </a:t>
            </a:r>
            <a:r>
              <a:rPr lang="en" b="1"/>
              <a:t>NOT</a:t>
            </a:r>
            <a:r>
              <a:rPr lang="en"/>
              <a:t> won an iphone!!!!!</a:t>
            </a:r>
            <a:endParaRPr/>
          </a:p>
        </p:txBody>
      </p:sp>
      <p:sp>
        <p:nvSpPr>
          <p:cNvPr id="160" name="Google Shape;160;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61" name="Google Shape;161;p25" title="Screenshot 2026-01-07 at 2.08.04 PM.png"/>
          <p:cNvPicPr preferRelativeResize="0"/>
          <p:nvPr/>
        </p:nvPicPr>
        <p:blipFill>
          <a:blip r:embed="rId3">
            <a:alphaModFix/>
          </a:blip>
          <a:stretch>
            <a:fillRect/>
          </a:stretch>
        </p:blipFill>
        <p:spPr>
          <a:xfrm>
            <a:off x="253900" y="1067850"/>
            <a:ext cx="5507699" cy="3884999"/>
          </a:xfrm>
          <a:prstGeom prst="rect">
            <a:avLst/>
          </a:prstGeom>
          <a:noFill/>
          <a:ln>
            <a:noFill/>
          </a:ln>
        </p:spPr>
      </p:pic>
      <p:pic>
        <p:nvPicPr>
          <p:cNvPr id="162" name="Google Shape;162;p25" title="Screenshot 2026-01-07 at 2.08.43 PM.png"/>
          <p:cNvPicPr preferRelativeResize="0"/>
          <p:nvPr/>
        </p:nvPicPr>
        <p:blipFill>
          <a:blip r:embed="rId4">
            <a:alphaModFix/>
          </a:blip>
          <a:stretch>
            <a:fillRect/>
          </a:stretch>
        </p:blipFill>
        <p:spPr>
          <a:xfrm>
            <a:off x="5574950" y="235075"/>
            <a:ext cx="3388624" cy="413267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1000" fill="hold"/>
                                        <p:tgtEl>
                                          <p:spTgt spid="15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6"/>
          <p:cNvSpPr txBox="1">
            <a:spLocks noGrp="1"/>
          </p:cNvSpPr>
          <p:nvPr>
            <p:ph type="title"/>
          </p:nvPr>
        </p:nvSpPr>
        <p:spPr>
          <a:xfrm>
            <a:off x="311700" y="99225"/>
            <a:ext cx="8520600" cy="653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Malware???? Malwhat????</a:t>
            </a:r>
            <a:endParaRPr b="1"/>
          </a:p>
        </p:txBody>
      </p:sp>
      <p:sp>
        <p:nvSpPr>
          <p:cNvPr id="168" name="Google Shape;168;p26"/>
          <p:cNvSpPr txBox="1">
            <a:spLocks noGrp="1"/>
          </p:cNvSpPr>
          <p:nvPr>
            <p:ph type="body" idx="1"/>
          </p:nvPr>
        </p:nvSpPr>
        <p:spPr>
          <a:xfrm>
            <a:off x="311700" y="752500"/>
            <a:ext cx="8520600" cy="3969300"/>
          </a:xfrm>
          <a:prstGeom prst="rect">
            <a:avLst/>
          </a:prstGeom>
        </p:spPr>
        <p:txBody>
          <a:bodyPr spcFirstLastPara="1" wrap="square" lIns="91425" tIns="91425" rIns="91425" bIns="91425" anchor="t" anchorCtr="0">
            <a:normAutofit fontScale="85000" lnSpcReduction="10000"/>
          </a:bodyPr>
          <a:lstStyle/>
          <a:p>
            <a:pPr marL="0" lvl="0" indent="0" algn="l" rtl="0">
              <a:lnSpc>
                <a:spcPct val="100000"/>
              </a:lnSpc>
              <a:spcBef>
                <a:spcPts val="1200"/>
              </a:spcBef>
              <a:spcAft>
                <a:spcPts val="0"/>
              </a:spcAft>
              <a:buClr>
                <a:schemeClr val="dk1"/>
              </a:buClr>
              <a:buSzPct val="100000"/>
              <a:buFont typeface="Arial"/>
              <a:buNone/>
            </a:pPr>
            <a:r>
              <a:rPr lang="en" sz="1100">
                <a:solidFill>
                  <a:schemeClr val="dk1"/>
                </a:solidFill>
              </a:rPr>
              <a:t>Think of </a:t>
            </a:r>
            <a:r>
              <a:rPr lang="en" sz="1100" b="1">
                <a:solidFill>
                  <a:schemeClr val="dk1"/>
                </a:solidFill>
              </a:rPr>
              <a:t>Malware</a:t>
            </a:r>
            <a:r>
              <a:rPr lang="en" sz="1100">
                <a:solidFill>
                  <a:schemeClr val="dk1"/>
                </a:solidFill>
              </a:rPr>
              <a:t> as a "digital flu" for your phone or computer. The name is just short for </a:t>
            </a:r>
            <a:r>
              <a:rPr lang="en" sz="1100" b="1">
                <a:solidFill>
                  <a:schemeClr val="dk1"/>
                </a:solidFill>
              </a:rPr>
              <a:t>Mal</a:t>
            </a:r>
            <a:r>
              <a:rPr lang="en" sz="1100">
                <a:solidFill>
                  <a:schemeClr val="dk1"/>
                </a:solidFill>
              </a:rPr>
              <a:t>icious Soft</a:t>
            </a:r>
            <a:r>
              <a:rPr lang="en" sz="1100" b="1">
                <a:solidFill>
                  <a:schemeClr val="dk1"/>
                </a:solidFill>
              </a:rPr>
              <a:t>ware</a:t>
            </a:r>
            <a:r>
              <a:rPr lang="en" sz="1100">
                <a:solidFill>
                  <a:schemeClr val="dk1"/>
                </a:solidFill>
              </a:rPr>
              <a:t>.It’s basically code written by hackers to break into your device, mess things up, or spy on you without you ever knowing.</a:t>
            </a:r>
            <a:endParaRPr sz="1300" b="1">
              <a:solidFill>
                <a:schemeClr val="dk1"/>
              </a:solidFill>
            </a:endParaRPr>
          </a:p>
          <a:p>
            <a:pPr marL="0" lvl="0" indent="0" algn="l" rtl="0">
              <a:lnSpc>
                <a:spcPct val="100000"/>
              </a:lnSpc>
              <a:spcBef>
                <a:spcPts val="1400"/>
              </a:spcBef>
              <a:spcAft>
                <a:spcPts val="0"/>
              </a:spcAft>
              <a:buClr>
                <a:schemeClr val="dk1"/>
              </a:buClr>
              <a:buSzPct val="84615"/>
              <a:buFont typeface="Arial"/>
              <a:buNone/>
            </a:pPr>
            <a:r>
              <a:rPr lang="en" sz="1300" b="1">
                <a:solidFill>
                  <a:schemeClr val="dk1"/>
                </a:solidFill>
              </a:rPr>
              <a:t>🦠 How Your Device Gets "Sick"</a:t>
            </a:r>
            <a:endParaRPr sz="1300" b="1">
              <a:solidFill>
                <a:schemeClr val="dk1"/>
              </a:solidFill>
            </a:endParaRPr>
          </a:p>
          <a:p>
            <a:pPr marL="0" lvl="0" indent="0" algn="l" rtl="0">
              <a:lnSpc>
                <a:spcPct val="100000"/>
              </a:lnSpc>
              <a:spcBef>
                <a:spcPts val="1200"/>
              </a:spcBef>
              <a:spcAft>
                <a:spcPts val="0"/>
              </a:spcAft>
              <a:buClr>
                <a:schemeClr val="dk1"/>
              </a:buClr>
              <a:buSzPct val="100000"/>
              <a:buFont typeface="Arial"/>
              <a:buNone/>
            </a:pPr>
            <a:r>
              <a:rPr lang="en" sz="1100">
                <a:solidFill>
                  <a:schemeClr val="dk1"/>
                </a:solidFill>
              </a:rPr>
              <a:t>Malware doesn't just show up; it usually tricks you into inviting it in.</a:t>
            </a:r>
            <a:endParaRPr sz="1100">
              <a:solidFill>
                <a:schemeClr val="dk1"/>
              </a:solidFill>
            </a:endParaRPr>
          </a:p>
          <a:p>
            <a:pPr marL="457200" lvl="0" indent="-293211" algn="l" rtl="0">
              <a:lnSpc>
                <a:spcPct val="100000"/>
              </a:lnSpc>
              <a:spcBef>
                <a:spcPts val="1200"/>
              </a:spcBef>
              <a:spcAft>
                <a:spcPts val="0"/>
              </a:spcAft>
              <a:buClr>
                <a:schemeClr val="dk1"/>
              </a:buClr>
              <a:buSzPct val="100000"/>
              <a:buChar char="●"/>
            </a:pPr>
            <a:r>
              <a:rPr lang="en" sz="1100" b="1">
                <a:solidFill>
                  <a:schemeClr val="dk1"/>
                </a:solidFill>
              </a:rPr>
              <a:t>The "Freebie" Trap:</a:t>
            </a:r>
            <a:r>
              <a:rPr lang="en" sz="1100">
                <a:solidFill>
                  <a:schemeClr val="dk1"/>
                </a:solidFill>
              </a:rPr>
              <a:t> You download a "free" version of a game, a "cheat" mod, or a cool-looking wallpaper that’s actually a Trojan horse hiding a virus.</a:t>
            </a:r>
            <a:endParaRPr sz="1100">
              <a:solidFill>
                <a:schemeClr val="dk1"/>
              </a:solidFill>
            </a:endParaRPr>
          </a:p>
          <a:p>
            <a:pPr marL="457200" lvl="0" indent="-293211" algn="l" rtl="0">
              <a:lnSpc>
                <a:spcPct val="100000"/>
              </a:lnSpc>
              <a:spcBef>
                <a:spcPts val="0"/>
              </a:spcBef>
              <a:spcAft>
                <a:spcPts val="0"/>
              </a:spcAft>
              <a:buClr>
                <a:schemeClr val="dk1"/>
              </a:buClr>
              <a:buSzPct val="100000"/>
              <a:buChar char="●"/>
            </a:pPr>
            <a:r>
              <a:rPr lang="en" sz="1100" b="1">
                <a:solidFill>
                  <a:schemeClr val="dk1"/>
                </a:solidFill>
              </a:rPr>
              <a:t>The Sus Link:</a:t>
            </a:r>
            <a:r>
              <a:rPr lang="en" sz="1100">
                <a:solidFill>
                  <a:schemeClr val="dk1"/>
                </a:solidFill>
              </a:rPr>
              <a:t> You click a link in a group chat or a sketchy ad that says, </a:t>
            </a:r>
            <a:r>
              <a:rPr lang="en" sz="1100" i="1">
                <a:solidFill>
                  <a:schemeClr val="dk1"/>
                </a:solidFill>
              </a:rPr>
              <a:t>"You won!"</a:t>
            </a:r>
            <a:r>
              <a:rPr lang="en" sz="1100">
                <a:solidFill>
                  <a:schemeClr val="dk1"/>
                </a:solidFill>
              </a:rPr>
              <a:t> or </a:t>
            </a:r>
            <a:r>
              <a:rPr lang="en" sz="1100" i="1">
                <a:solidFill>
                  <a:schemeClr val="dk1"/>
                </a:solidFill>
              </a:rPr>
              <a:t>"Check out this video of you!"</a:t>
            </a:r>
            <a:endParaRPr sz="1100" i="1">
              <a:solidFill>
                <a:schemeClr val="dk1"/>
              </a:solidFill>
            </a:endParaRPr>
          </a:p>
          <a:p>
            <a:pPr marL="457200" lvl="0" indent="-293211" algn="l" rtl="0">
              <a:lnSpc>
                <a:spcPct val="100000"/>
              </a:lnSpc>
              <a:spcBef>
                <a:spcPts val="0"/>
              </a:spcBef>
              <a:spcAft>
                <a:spcPts val="0"/>
              </a:spcAft>
              <a:buClr>
                <a:schemeClr val="dk1"/>
              </a:buClr>
              <a:buSzPct val="100000"/>
              <a:buChar char="●"/>
            </a:pPr>
            <a:r>
              <a:rPr lang="en" sz="1100" b="1">
                <a:solidFill>
                  <a:schemeClr val="dk1"/>
                </a:solidFill>
              </a:rPr>
              <a:t>The "Update" Fake-out:</a:t>
            </a:r>
            <a:r>
              <a:rPr lang="en" sz="1100">
                <a:solidFill>
                  <a:schemeClr val="dk1"/>
                </a:solidFill>
              </a:rPr>
              <a:t> A pop-up tells you your browser is "out of date" and you need to click </a:t>
            </a:r>
            <a:r>
              <a:rPr lang="en" sz="1100" i="1">
                <a:solidFill>
                  <a:schemeClr val="dk1"/>
                </a:solidFill>
              </a:rPr>
              <a:t>here</a:t>
            </a:r>
            <a:r>
              <a:rPr lang="en" sz="1100">
                <a:solidFill>
                  <a:schemeClr val="dk1"/>
                </a:solidFill>
              </a:rPr>
              <a:t> to fix it.</a:t>
            </a:r>
            <a:endParaRPr sz="1100">
              <a:solidFill>
                <a:schemeClr val="dk1"/>
              </a:solidFill>
            </a:endParaRPr>
          </a:p>
          <a:p>
            <a:pPr marL="0" lvl="0" indent="0" algn="l" rtl="0">
              <a:lnSpc>
                <a:spcPct val="100000"/>
              </a:lnSpc>
              <a:spcBef>
                <a:spcPts val="1400"/>
              </a:spcBef>
              <a:spcAft>
                <a:spcPts val="0"/>
              </a:spcAft>
              <a:buClr>
                <a:schemeClr val="dk1"/>
              </a:buClr>
              <a:buSzPct val="84615"/>
              <a:buFont typeface="Arial"/>
              <a:buNone/>
            </a:pPr>
            <a:r>
              <a:rPr lang="en" sz="1300" b="1">
                <a:solidFill>
                  <a:schemeClr val="dk1"/>
                </a:solidFill>
              </a:rPr>
              <a:t>🤒 Symptoms to Watch For</a:t>
            </a:r>
            <a:endParaRPr sz="1300" b="1">
              <a:solidFill>
                <a:schemeClr val="dk1"/>
              </a:solidFill>
            </a:endParaRPr>
          </a:p>
          <a:p>
            <a:pPr marL="0" lvl="0" indent="0" algn="l" rtl="0">
              <a:lnSpc>
                <a:spcPct val="100000"/>
              </a:lnSpc>
              <a:spcBef>
                <a:spcPts val="1200"/>
              </a:spcBef>
              <a:spcAft>
                <a:spcPts val="0"/>
              </a:spcAft>
              <a:buClr>
                <a:schemeClr val="dk1"/>
              </a:buClr>
              <a:buSzPct val="100000"/>
              <a:buFont typeface="Arial"/>
              <a:buNone/>
            </a:pPr>
            <a:r>
              <a:rPr lang="en" sz="1100">
                <a:solidFill>
                  <a:schemeClr val="dk1"/>
                </a:solidFill>
              </a:rPr>
              <a:t>If your phone or laptop starts acting weird, it might have caught something:</a:t>
            </a:r>
            <a:endParaRPr sz="1100">
              <a:solidFill>
                <a:schemeClr val="dk1"/>
              </a:solidFill>
            </a:endParaRPr>
          </a:p>
          <a:p>
            <a:pPr marL="457200" lvl="0" indent="-293211" algn="l" rtl="0">
              <a:lnSpc>
                <a:spcPct val="100000"/>
              </a:lnSpc>
              <a:spcBef>
                <a:spcPts val="1200"/>
              </a:spcBef>
              <a:spcAft>
                <a:spcPts val="0"/>
              </a:spcAft>
              <a:buClr>
                <a:schemeClr val="dk1"/>
              </a:buClr>
              <a:buSzPct val="100000"/>
              <a:buChar char="●"/>
            </a:pPr>
            <a:r>
              <a:rPr lang="en" sz="1100" b="1">
                <a:solidFill>
                  <a:schemeClr val="dk1"/>
                </a:solidFill>
              </a:rPr>
              <a:t>Battery Drain:</a:t>
            </a:r>
            <a:r>
              <a:rPr lang="en" sz="1100">
                <a:solidFill>
                  <a:schemeClr val="dk1"/>
                </a:solidFill>
              </a:rPr>
              <a:t> Your phone dies way faster than usual because the malware is working hard in the background.</a:t>
            </a:r>
            <a:endParaRPr sz="1100">
              <a:solidFill>
                <a:schemeClr val="dk1"/>
              </a:solidFill>
            </a:endParaRPr>
          </a:p>
          <a:p>
            <a:pPr marL="457200" lvl="0" indent="-293211" algn="l" rtl="0">
              <a:lnSpc>
                <a:spcPct val="100000"/>
              </a:lnSpc>
              <a:spcBef>
                <a:spcPts val="0"/>
              </a:spcBef>
              <a:spcAft>
                <a:spcPts val="0"/>
              </a:spcAft>
              <a:buClr>
                <a:schemeClr val="dk1"/>
              </a:buClr>
              <a:buSzPct val="100000"/>
              <a:buChar char="●"/>
            </a:pPr>
            <a:r>
              <a:rPr lang="en" sz="1100" b="1">
                <a:solidFill>
                  <a:schemeClr val="dk1"/>
                </a:solidFill>
              </a:rPr>
              <a:t>The Snail Pace:</a:t>
            </a:r>
            <a:r>
              <a:rPr lang="en" sz="1100">
                <a:solidFill>
                  <a:schemeClr val="dk1"/>
                </a:solidFill>
              </a:rPr>
              <a:t> Everything is laggy, apps crash for no reason, and your internet feels like it’s stuck in 2005.</a:t>
            </a:r>
            <a:endParaRPr sz="1100">
              <a:solidFill>
                <a:schemeClr val="dk1"/>
              </a:solidFill>
            </a:endParaRPr>
          </a:p>
          <a:p>
            <a:pPr marL="457200" lvl="0" indent="-293211" algn="l" rtl="0">
              <a:lnSpc>
                <a:spcPct val="100000"/>
              </a:lnSpc>
              <a:spcBef>
                <a:spcPts val="0"/>
              </a:spcBef>
              <a:spcAft>
                <a:spcPts val="0"/>
              </a:spcAft>
              <a:buClr>
                <a:schemeClr val="dk1"/>
              </a:buClr>
              <a:buSzPct val="100000"/>
              <a:buChar char="●"/>
            </a:pPr>
            <a:r>
              <a:rPr lang="en" sz="1100" b="1">
                <a:solidFill>
                  <a:schemeClr val="dk1"/>
                </a:solidFill>
              </a:rPr>
              <a:t>Pop-up Party:</a:t>
            </a:r>
            <a:r>
              <a:rPr lang="en" sz="1100">
                <a:solidFill>
                  <a:schemeClr val="dk1"/>
                </a:solidFill>
              </a:rPr>
              <a:t> Random ads start appearing on your home screen or while you’re using apps that shouldn't have ads.</a:t>
            </a:r>
            <a:endParaRPr sz="1100">
              <a:solidFill>
                <a:schemeClr val="dk1"/>
              </a:solidFill>
            </a:endParaRPr>
          </a:p>
          <a:p>
            <a:pPr marL="457200" lvl="0" indent="-293211" algn="l" rtl="0">
              <a:lnSpc>
                <a:spcPct val="100000"/>
              </a:lnSpc>
              <a:spcBef>
                <a:spcPts val="0"/>
              </a:spcBef>
              <a:spcAft>
                <a:spcPts val="0"/>
              </a:spcAft>
              <a:buClr>
                <a:schemeClr val="dk1"/>
              </a:buClr>
              <a:buSzPct val="100000"/>
              <a:buChar char="●"/>
            </a:pPr>
            <a:r>
              <a:rPr lang="en" sz="1100" b="1">
                <a:solidFill>
                  <a:schemeClr val="dk1"/>
                </a:solidFill>
              </a:rPr>
              <a:t>Ghost Messages:</a:t>
            </a:r>
            <a:r>
              <a:rPr lang="en" sz="1100">
                <a:solidFill>
                  <a:schemeClr val="dk1"/>
                </a:solidFill>
              </a:rPr>
              <a:t> Your friends ask why you’re sending them weird links in DMs that you never actually sent.</a:t>
            </a:r>
            <a:endParaRPr sz="1100">
              <a:solidFill>
                <a:schemeClr val="dk1"/>
              </a:solidFill>
            </a:endParaRPr>
          </a:p>
          <a:p>
            <a:pPr marL="0" lvl="0" indent="0" algn="l" rtl="0">
              <a:lnSpc>
                <a:spcPct val="100000"/>
              </a:lnSpc>
              <a:spcBef>
                <a:spcPts val="1400"/>
              </a:spcBef>
              <a:spcAft>
                <a:spcPts val="0"/>
              </a:spcAft>
              <a:buClr>
                <a:schemeClr val="dk1"/>
              </a:buClr>
              <a:buSzPct val="84615"/>
              <a:buFont typeface="Arial"/>
              <a:buNone/>
            </a:pPr>
            <a:r>
              <a:rPr lang="en" sz="1300" b="1">
                <a:solidFill>
                  <a:schemeClr val="dk1"/>
                </a:solidFill>
              </a:rPr>
              <a:t>💊 The "Cure" &amp; Prevention</a:t>
            </a:r>
            <a:endParaRPr sz="1300" b="1">
              <a:solidFill>
                <a:schemeClr val="dk1"/>
              </a:solidFill>
            </a:endParaRPr>
          </a:p>
          <a:p>
            <a:pPr marL="457200" lvl="0" indent="-293211" algn="l" rtl="0">
              <a:lnSpc>
                <a:spcPct val="100000"/>
              </a:lnSpc>
              <a:spcBef>
                <a:spcPts val="1200"/>
              </a:spcBef>
              <a:spcAft>
                <a:spcPts val="0"/>
              </a:spcAft>
              <a:buClr>
                <a:schemeClr val="dk1"/>
              </a:buClr>
              <a:buSzPct val="100000"/>
              <a:buChar char="●"/>
            </a:pPr>
            <a:r>
              <a:rPr lang="en" sz="1100" b="1">
                <a:solidFill>
                  <a:schemeClr val="dk1"/>
                </a:solidFill>
              </a:rPr>
              <a:t>Stick to the Stores:</a:t>
            </a:r>
            <a:r>
              <a:rPr lang="en" sz="1100">
                <a:solidFill>
                  <a:schemeClr val="dk1"/>
                </a:solidFill>
              </a:rPr>
              <a:t> Only download stuff from the official Apple App Store or Google Play.</a:t>
            </a:r>
            <a:endParaRPr sz="1100">
              <a:solidFill>
                <a:schemeClr val="dk1"/>
              </a:solidFill>
            </a:endParaRPr>
          </a:p>
          <a:p>
            <a:pPr marL="457200" lvl="0" indent="-293211" algn="l" rtl="0">
              <a:lnSpc>
                <a:spcPct val="100000"/>
              </a:lnSpc>
              <a:spcBef>
                <a:spcPts val="0"/>
              </a:spcBef>
              <a:spcAft>
                <a:spcPts val="0"/>
              </a:spcAft>
              <a:buClr>
                <a:schemeClr val="dk1"/>
              </a:buClr>
              <a:buSzPct val="100000"/>
              <a:buChar char="●"/>
            </a:pPr>
            <a:r>
              <a:rPr lang="en" sz="1100" b="1">
                <a:solidFill>
                  <a:schemeClr val="dk1"/>
                </a:solidFill>
              </a:rPr>
              <a:t>Update Everything:</a:t>
            </a:r>
            <a:r>
              <a:rPr lang="en" sz="1100">
                <a:solidFill>
                  <a:schemeClr val="dk1"/>
                </a:solidFill>
              </a:rPr>
              <a:t> Those "Software Update" notifications are like a digital vaccine. They patch the holes hackers use to get in.</a:t>
            </a:r>
            <a:endParaRPr sz="1100">
              <a:solidFill>
                <a:schemeClr val="dk1"/>
              </a:solidFill>
            </a:endParaRPr>
          </a:p>
          <a:p>
            <a:pPr marL="457200" lvl="0" indent="-293211" algn="l" rtl="0">
              <a:lnSpc>
                <a:spcPct val="100000"/>
              </a:lnSpc>
              <a:spcBef>
                <a:spcPts val="0"/>
              </a:spcBef>
              <a:spcAft>
                <a:spcPts val="0"/>
              </a:spcAft>
              <a:buClr>
                <a:schemeClr val="dk1"/>
              </a:buClr>
              <a:buSzPct val="100000"/>
              <a:buChar char="●"/>
            </a:pPr>
            <a:r>
              <a:rPr lang="en" sz="1100" b="1">
                <a:solidFill>
                  <a:schemeClr val="dk1"/>
                </a:solidFill>
              </a:rPr>
              <a:t>Get a Shield:</a:t>
            </a:r>
            <a:r>
              <a:rPr lang="en" sz="1100">
                <a:solidFill>
                  <a:schemeClr val="dk1"/>
                </a:solidFill>
              </a:rPr>
              <a:t> Ask your parents to help you install a solid Antivirus (like a flu shot for your laptop).</a:t>
            </a:r>
            <a:endParaRPr sz="1100">
              <a:solidFill>
                <a:schemeClr val="dk1"/>
              </a:solidFill>
            </a:endParaRPr>
          </a:p>
          <a:p>
            <a:pPr marL="457200" lvl="0" indent="-293211" algn="l" rtl="0">
              <a:lnSpc>
                <a:spcPct val="100000"/>
              </a:lnSpc>
              <a:spcBef>
                <a:spcPts val="0"/>
              </a:spcBef>
              <a:spcAft>
                <a:spcPts val="0"/>
              </a:spcAft>
              <a:buClr>
                <a:schemeClr val="dk1"/>
              </a:buClr>
              <a:buSzPct val="100000"/>
              <a:buChar char="●"/>
            </a:pPr>
            <a:r>
              <a:rPr lang="en" sz="1100" b="1">
                <a:solidFill>
                  <a:schemeClr val="dk1"/>
                </a:solidFill>
              </a:rPr>
              <a:t>When in Doubt, Delete:</a:t>
            </a:r>
            <a:r>
              <a:rPr lang="en" sz="1100">
                <a:solidFill>
                  <a:schemeClr val="dk1"/>
                </a:solidFill>
              </a:rPr>
              <a:t> If an app feels "sus" or you didn't mean to download it, trash it immediately and run a scan.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74" name="Google Shape;174;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75" name="Google Shape;175;p27" title="Screenshot 2026-01-07 at 2.16.12 PM.png"/>
          <p:cNvPicPr preferRelativeResize="0"/>
          <p:nvPr/>
        </p:nvPicPr>
        <p:blipFill>
          <a:blip r:embed="rId3">
            <a:alphaModFix/>
          </a:blip>
          <a:stretch>
            <a:fillRect/>
          </a:stretch>
        </p:blipFill>
        <p:spPr>
          <a:xfrm>
            <a:off x="3068959" y="70550"/>
            <a:ext cx="3509683"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8"/>
          <p:cNvSpPr txBox="1">
            <a:spLocks noGrp="1"/>
          </p:cNvSpPr>
          <p:nvPr>
            <p:ph type="title"/>
          </p:nvPr>
        </p:nvSpPr>
        <p:spPr>
          <a:xfrm>
            <a:off x="311700" y="26207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1800"/>
              </a:spcBef>
              <a:spcAft>
                <a:spcPts val="400"/>
              </a:spcAft>
              <a:buClr>
                <a:schemeClr val="dk1"/>
              </a:buClr>
              <a:buSzPts val="1100"/>
              <a:buFont typeface="Arial"/>
              <a:buNone/>
            </a:pPr>
            <a:r>
              <a:rPr lang="en" sz="2000" b="1"/>
              <a:t>🎭 Deepfakes: Seeing is No Longer Believing</a:t>
            </a:r>
            <a:endParaRPr sz="3100"/>
          </a:p>
        </p:txBody>
      </p:sp>
      <p:sp>
        <p:nvSpPr>
          <p:cNvPr id="181" name="Google Shape;181;p28"/>
          <p:cNvSpPr txBox="1">
            <a:spLocks noGrp="1"/>
          </p:cNvSpPr>
          <p:nvPr>
            <p:ph type="body" idx="1"/>
          </p:nvPr>
        </p:nvSpPr>
        <p:spPr>
          <a:xfrm>
            <a:off x="311700" y="785525"/>
            <a:ext cx="8520600" cy="3878400"/>
          </a:xfrm>
          <a:prstGeom prst="rect">
            <a:avLst/>
          </a:prstGeom>
        </p:spPr>
        <p:txBody>
          <a:bodyPr spcFirstLastPara="1" wrap="square" lIns="91425" tIns="91425" rIns="91425" bIns="91425" anchor="t" anchorCtr="0">
            <a:normAutofit fontScale="92500"/>
          </a:bodyPr>
          <a:lstStyle/>
          <a:p>
            <a:pPr marL="0" lvl="0" indent="0" algn="l" rtl="0">
              <a:lnSpc>
                <a:spcPct val="100000"/>
              </a:lnSpc>
              <a:spcBef>
                <a:spcPts val="0"/>
              </a:spcBef>
              <a:spcAft>
                <a:spcPts val="0"/>
              </a:spcAft>
              <a:buNone/>
            </a:pPr>
            <a:r>
              <a:rPr lang="en" sz="1100" i="1">
                <a:solidFill>
                  <a:schemeClr val="dk1"/>
                </a:solidFill>
              </a:rPr>
              <a:t>AI can now mimic voices, faces, and handwriting. Just because you see it on video doesn’t mean it actually happened.</a:t>
            </a:r>
            <a:endParaRPr sz="1100" i="1">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sz="1100" i="1">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 sz="1300" b="1">
                <a:solidFill>
                  <a:schemeClr val="dk1"/>
                </a:solidFill>
              </a:rPr>
              <a:t>What exactly is a Deepfake?</a:t>
            </a:r>
            <a:endParaRPr sz="1300" b="1">
              <a:solidFill>
                <a:schemeClr val="dk1"/>
              </a:solidFill>
            </a:endParaRPr>
          </a:p>
          <a:p>
            <a:pPr marL="0" lvl="0" indent="0" algn="l" rtl="0">
              <a:lnSpc>
                <a:spcPct val="100000"/>
              </a:lnSpc>
              <a:spcBef>
                <a:spcPts val="0"/>
              </a:spcBef>
              <a:spcAft>
                <a:spcPts val="0"/>
              </a:spcAft>
              <a:buNone/>
            </a:pPr>
            <a:r>
              <a:rPr lang="en" sz="1100">
                <a:solidFill>
                  <a:schemeClr val="dk1"/>
                </a:solidFill>
              </a:rPr>
              <a:t>It’s a video, photo, or audio clip created using </a:t>
            </a:r>
            <a:r>
              <a:rPr lang="en" sz="1100" b="1">
                <a:solidFill>
                  <a:schemeClr val="dk1"/>
                </a:solidFill>
              </a:rPr>
              <a:t>Artificial Intelligence</a:t>
            </a:r>
            <a:r>
              <a:rPr lang="en" sz="1100">
                <a:solidFill>
                  <a:schemeClr val="dk1"/>
                </a:solidFill>
              </a:rPr>
              <a:t> to make someone look or sound like they’re saying or doing something they never did.</a:t>
            </a:r>
            <a:endParaRPr sz="110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sz="11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 sz="1300" b="1">
                <a:solidFill>
                  <a:schemeClr val="dk1"/>
                </a:solidFill>
              </a:rPr>
              <a:t>The "New" Scams to Watch For</a:t>
            </a:r>
            <a:endParaRPr sz="1300" b="1">
              <a:solidFill>
                <a:schemeClr val="dk1"/>
              </a:solidFill>
            </a:endParaRPr>
          </a:p>
          <a:p>
            <a:pPr marL="457200" lvl="0" indent="-298450" algn="l" rtl="0">
              <a:lnSpc>
                <a:spcPct val="100000"/>
              </a:lnSpc>
              <a:spcBef>
                <a:spcPts val="0"/>
              </a:spcBef>
              <a:spcAft>
                <a:spcPts val="0"/>
              </a:spcAft>
              <a:buClr>
                <a:schemeClr val="dk1"/>
              </a:buClr>
              <a:buSzPts val="1100"/>
              <a:buChar char="●"/>
            </a:pPr>
            <a:r>
              <a:rPr lang="en" sz="1100" b="1">
                <a:solidFill>
                  <a:schemeClr val="dk1"/>
                </a:solidFill>
              </a:rPr>
              <a:t>The "Emergency" Call:</a:t>
            </a:r>
            <a:r>
              <a:rPr lang="en" sz="1100">
                <a:solidFill>
                  <a:schemeClr val="dk1"/>
                </a:solidFill>
              </a:rPr>
              <a:t> You get a voice note or a call from a "friend" or "parent" crying and asking for money because they’re in trouble. Scammers can clone a voice using just a 30-second clip from TikTok.</a:t>
            </a:r>
            <a:endParaRPr sz="1100">
              <a:solidFill>
                <a:schemeClr val="dk1"/>
              </a:solidFill>
            </a:endParaRPr>
          </a:p>
          <a:p>
            <a:pPr marL="457200" lvl="0" indent="-298450" algn="l" rtl="0">
              <a:lnSpc>
                <a:spcPct val="100000"/>
              </a:lnSpc>
              <a:spcBef>
                <a:spcPts val="0"/>
              </a:spcBef>
              <a:spcAft>
                <a:spcPts val="0"/>
              </a:spcAft>
              <a:buClr>
                <a:schemeClr val="dk1"/>
              </a:buClr>
              <a:buSzPts val="1100"/>
              <a:buChar char="●"/>
            </a:pPr>
            <a:r>
              <a:rPr lang="en" sz="1100" b="1">
                <a:solidFill>
                  <a:schemeClr val="dk1"/>
                </a:solidFill>
              </a:rPr>
              <a:t>Fake Celebrity Giveaways:</a:t>
            </a:r>
            <a:r>
              <a:rPr lang="en" sz="1100">
                <a:solidFill>
                  <a:schemeClr val="dk1"/>
                </a:solidFill>
              </a:rPr>
              <a:t> AI-generated videos of streamers or celebs (like Drake or Kai Cenat) telling you to click a link to win a prize.</a:t>
            </a:r>
            <a:endParaRPr sz="1100">
              <a:solidFill>
                <a:schemeClr val="dk1"/>
              </a:solidFill>
            </a:endParaRPr>
          </a:p>
          <a:p>
            <a:pPr marL="457200" lvl="0" indent="-298450" algn="l" rtl="0">
              <a:lnSpc>
                <a:spcPct val="100000"/>
              </a:lnSpc>
              <a:spcBef>
                <a:spcPts val="0"/>
              </a:spcBef>
              <a:spcAft>
                <a:spcPts val="0"/>
              </a:spcAft>
              <a:buClr>
                <a:schemeClr val="dk1"/>
              </a:buClr>
              <a:buSzPts val="1100"/>
              <a:buChar char="●"/>
            </a:pPr>
            <a:r>
              <a:rPr lang="en" sz="1100" b="1">
                <a:solidFill>
                  <a:schemeClr val="dk1"/>
                </a:solidFill>
              </a:rPr>
              <a:t>Non-Consensual Edits:</a:t>
            </a:r>
            <a:r>
              <a:rPr lang="en" sz="1100">
                <a:solidFill>
                  <a:schemeClr val="dk1"/>
                </a:solidFill>
              </a:rPr>
              <a:t> Using AI to put someone’s face onto a different body or into a compromising situation to bully or blackmail them.</a:t>
            </a:r>
            <a:endParaRPr sz="1100">
              <a:solidFill>
                <a:schemeClr val="dk1"/>
              </a:solidFill>
            </a:endParaRPr>
          </a:p>
          <a:p>
            <a:pPr marL="0" lvl="0" indent="0" algn="l" rtl="0">
              <a:lnSpc>
                <a:spcPct val="100000"/>
              </a:lnSpc>
              <a:spcBef>
                <a:spcPts val="0"/>
              </a:spcBef>
              <a:spcAft>
                <a:spcPts val="0"/>
              </a:spcAft>
              <a:buNone/>
            </a:pPr>
            <a:endParaRPr sz="110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 sz="1300" b="1">
                <a:solidFill>
                  <a:schemeClr val="dk1"/>
                </a:solidFill>
              </a:rPr>
              <a:t>How to Spot the "Glitch"</a:t>
            </a:r>
            <a:endParaRPr sz="1300" b="1">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 sz="1100">
                <a:solidFill>
                  <a:schemeClr val="dk1"/>
                </a:solidFill>
              </a:rPr>
              <a:t>Even the best AI usually leaves "digital fingerprints." Look for:</a:t>
            </a:r>
            <a:endParaRPr sz="1100">
              <a:solidFill>
                <a:schemeClr val="dk1"/>
              </a:solidFill>
            </a:endParaRPr>
          </a:p>
          <a:p>
            <a:pPr marL="457200" lvl="0" indent="-298450" algn="l" rtl="0">
              <a:lnSpc>
                <a:spcPct val="100000"/>
              </a:lnSpc>
              <a:spcBef>
                <a:spcPts val="0"/>
              </a:spcBef>
              <a:spcAft>
                <a:spcPts val="0"/>
              </a:spcAft>
              <a:buClr>
                <a:schemeClr val="dk1"/>
              </a:buClr>
              <a:buSzPts val="1100"/>
              <a:buChar char="●"/>
            </a:pPr>
            <a:r>
              <a:rPr lang="en" sz="1100" b="1">
                <a:solidFill>
                  <a:schemeClr val="dk1"/>
                </a:solidFill>
              </a:rPr>
              <a:t>Unnatural Blinking:</a:t>
            </a:r>
            <a:r>
              <a:rPr lang="en" sz="1100">
                <a:solidFill>
                  <a:schemeClr val="dk1"/>
                </a:solidFill>
              </a:rPr>
              <a:t> The person doesn't blink, or they blink way too much.</a:t>
            </a:r>
            <a:endParaRPr sz="1100">
              <a:solidFill>
                <a:schemeClr val="dk1"/>
              </a:solidFill>
            </a:endParaRPr>
          </a:p>
          <a:p>
            <a:pPr marL="457200" lvl="0" indent="-298450" algn="l" rtl="0">
              <a:lnSpc>
                <a:spcPct val="100000"/>
              </a:lnSpc>
              <a:spcBef>
                <a:spcPts val="0"/>
              </a:spcBef>
              <a:spcAft>
                <a:spcPts val="0"/>
              </a:spcAft>
              <a:buClr>
                <a:schemeClr val="dk1"/>
              </a:buClr>
              <a:buSzPts val="1100"/>
              <a:buChar char="●"/>
            </a:pPr>
            <a:r>
              <a:rPr lang="en" sz="1100" b="1">
                <a:solidFill>
                  <a:schemeClr val="dk1"/>
                </a:solidFill>
              </a:rPr>
              <a:t>"Blurry" Edges:</a:t>
            </a:r>
            <a:r>
              <a:rPr lang="en" sz="1100">
                <a:solidFill>
                  <a:schemeClr val="dk1"/>
                </a:solidFill>
              </a:rPr>
              <a:t> Check the area around the mouth and chin while they talk—does it look fuzzy or glitchy?</a:t>
            </a:r>
            <a:endParaRPr sz="1100">
              <a:solidFill>
                <a:schemeClr val="dk1"/>
              </a:solidFill>
            </a:endParaRPr>
          </a:p>
          <a:p>
            <a:pPr marL="457200" lvl="0" indent="-298450" algn="l" rtl="0">
              <a:lnSpc>
                <a:spcPct val="100000"/>
              </a:lnSpc>
              <a:spcBef>
                <a:spcPts val="0"/>
              </a:spcBef>
              <a:spcAft>
                <a:spcPts val="0"/>
              </a:spcAft>
              <a:buClr>
                <a:schemeClr val="dk1"/>
              </a:buClr>
              <a:buSzPts val="1100"/>
              <a:buChar char="●"/>
            </a:pPr>
            <a:r>
              <a:rPr lang="en" sz="1100" b="1">
                <a:solidFill>
                  <a:schemeClr val="dk1"/>
                </a:solidFill>
              </a:rPr>
              <a:t>The Audio-Sync Lag:</a:t>
            </a:r>
            <a:r>
              <a:rPr lang="en" sz="1100">
                <a:solidFill>
                  <a:schemeClr val="dk1"/>
                </a:solidFill>
              </a:rPr>
              <a:t> Does the voice perfectly match the lip movements? If it feels like a badly dubbed movie, be suspicious.</a:t>
            </a:r>
            <a:endParaRPr sz="1100">
              <a:solidFill>
                <a:schemeClr val="dk1"/>
              </a:solidFill>
            </a:endParaRPr>
          </a:p>
          <a:p>
            <a:pPr marL="457200" lvl="0" indent="-298450" algn="l" rtl="0">
              <a:lnSpc>
                <a:spcPct val="100000"/>
              </a:lnSpc>
              <a:spcBef>
                <a:spcPts val="0"/>
              </a:spcBef>
              <a:spcAft>
                <a:spcPts val="0"/>
              </a:spcAft>
              <a:buClr>
                <a:schemeClr val="dk1"/>
              </a:buClr>
              <a:buSzPts val="1100"/>
              <a:buChar char="●"/>
            </a:pPr>
            <a:r>
              <a:rPr lang="en" sz="1100" b="1">
                <a:solidFill>
                  <a:schemeClr val="dk1"/>
                </a:solidFill>
              </a:rPr>
              <a:t>Check the Source:</a:t>
            </a:r>
            <a:r>
              <a:rPr lang="en" sz="1100">
                <a:solidFill>
                  <a:schemeClr val="dk1"/>
                </a:solidFill>
              </a:rPr>
              <a:t> If a "celeb" is giving away $1M, check their </a:t>
            </a:r>
            <a:r>
              <a:rPr lang="en" sz="1100" i="1">
                <a:solidFill>
                  <a:schemeClr val="dk1"/>
                </a:solidFill>
              </a:rPr>
              <a:t>verified</a:t>
            </a:r>
            <a:r>
              <a:rPr lang="en" sz="1100">
                <a:solidFill>
                  <a:schemeClr val="dk1"/>
                </a:solidFill>
              </a:rPr>
              <a:t> official account, not a random "fan page" with 200 followers.</a:t>
            </a:r>
            <a:endParaRPr sz="110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sz="1100">
              <a:solidFill>
                <a:schemeClr val="dk1"/>
              </a:solidFill>
            </a:endParaRPr>
          </a:p>
          <a:p>
            <a:pPr marL="0" marR="381000" lvl="0" indent="0" algn="l" rtl="0">
              <a:lnSpc>
                <a:spcPct val="100000"/>
              </a:lnSpc>
              <a:spcBef>
                <a:spcPts val="0"/>
              </a:spcBef>
              <a:spcAft>
                <a:spcPts val="0"/>
              </a:spcAft>
              <a:buNone/>
            </a:pPr>
            <a:r>
              <a:rPr lang="en" sz="1100" b="1">
                <a:solidFill>
                  <a:schemeClr val="dk1"/>
                </a:solidFill>
              </a:rPr>
              <a:t>🛡️ The "Safeword" Strategy</a:t>
            </a:r>
            <a:r>
              <a:rPr lang="en" sz="1100">
                <a:solidFill>
                  <a:schemeClr val="dk1"/>
                </a:solidFill>
              </a:rPr>
              <a:t> </a:t>
            </a:r>
            <a:r>
              <a:rPr lang="en" sz="1100" b="1">
                <a:solidFill>
                  <a:schemeClr val="dk1"/>
                </a:solidFill>
              </a:rPr>
              <a:t>Pro-Tip:</a:t>
            </a:r>
            <a:r>
              <a:rPr lang="en" sz="1100">
                <a:solidFill>
                  <a:schemeClr val="dk1"/>
                </a:solidFill>
              </a:rPr>
              <a:t> Have a "secret word" with your family or best friends. If you ever get a weird/scary call or DM asking for money or help, ask for the safeword to prove it’s actually them.</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87" name="Google Shape;187;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88" name="Google Shape;188;p29" title="Screenshot 2026-01-07 at 2.40.26 PM.png"/>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0" y="78200"/>
            <a:ext cx="4761524" cy="3281675"/>
          </a:xfrm>
          <a:prstGeom prst="rect">
            <a:avLst/>
          </a:prstGeom>
          <a:noFill/>
          <a:ln>
            <a:noFill/>
          </a:ln>
        </p:spPr>
      </p:pic>
      <p:pic>
        <p:nvPicPr>
          <p:cNvPr id="189" name="Google Shape;189;p29" title="Screenshot 2026-01-07 at 2.51.58 PM.png"/>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1518924" y="3793700"/>
            <a:ext cx="700199" cy="777175"/>
          </a:xfrm>
          <a:prstGeom prst="rect">
            <a:avLst/>
          </a:prstGeom>
          <a:noFill/>
          <a:ln>
            <a:noFill/>
          </a:ln>
        </p:spPr>
      </p:pic>
      <p:pic>
        <p:nvPicPr>
          <p:cNvPr id="190" name="Google Shape;190;p29" title="Screenshot 2026-01-07 at 2.54.00 PM.png"/>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2974950" y="3784100"/>
            <a:ext cx="786300" cy="838200"/>
          </a:xfrm>
          <a:prstGeom prst="rect">
            <a:avLst/>
          </a:prstGeom>
          <a:noFill/>
          <a:ln>
            <a:noFill/>
          </a:ln>
        </p:spPr>
      </p:pic>
      <p:pic>
        <p:nvPicPr>
          <p:cNvPr id="191" name="Google Shape;191;p29" title="Screenshot 2026-01-08 at 9.33.14 AM.png"/>
          <p:cNvPicPr preferRelativeResize="0"/>
          <p:nvPr/>
        </p:nvPicPr>
        <p:blipFill>
          <a:blip r:embed="rId6" cstate="print">
            <a:alphaModFix/>
            <a:extLst>
              <a:ext uri="{28A0092B-C50C-407E-A947-70E740481C1C}">
                <a14:useLocalDpi xmlns:a14="http://schemas.microsoft.com/office/drawing/2010/main"/>
              </a:ext>
            </a:extLst>
          </a:blip>
          <a:stretch>
            <a:fillRect/>
          </a:stretch>
        </p:blipFill>
        <p:spPr>
          <a:xfrm>
            <a:off x="4944896" y="445025"/>
            <a:ext cx="2550599" cy="32816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30"/>
          <p:cNvSpPr txBox="1">
            <a:spLocks noGrp="1"/>
          </p:cNvSpPr>
          <p:nvPr>
            <p:ph type="title"/>
          </p:nvPr>
        </p:nvSpPr>
        <p:spPr>
          <a:xfrm>
            <a:off x="311700" y="0"/>
            <a:ext cx="8520600" cy="622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 </a:t>
            </a:r>
            <a:r>
              <a:rPr lang="en" b="1"/>
              <a:t>The "Big 7" Red Flags: How to Spot a Scam</a:t>
            </a:r>
            <a:endParaRPr b="1"/>
          </a:p>
        </p:txBody>
      </p:sp>
      <p:sp>
        <p:nvSpPr>
          <p:cNvPr id="197" name="Google Shape;197;p30"/>
          <p:cNvSpPr txBox="1">
            <a:spLocks noGrp="1"/>
          </p:cNvSpPr>
          <p:nvPr>
            <p:ph type="body" idx="1"/>
          </p:nvPr>
        </p:nvSpPr>
        <p:spPr>
          <a:xfrm>
            <a:off x="311700" y="622200"/>
            <a:ext cx="8705700" cy="43599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en" sz="1200" b="1">
                <a:solidFill>
                  <a:schemeClr val="dk1"/>
                </a:solidFill>
              </a:rPr>
              <a:t>1. The "Ugly" Message (Poor Communication)</a:t>
            </a:r>
            <a:r>
              <a:rPr lang="en" sz="1200">
                <a:solidFill>
                  <a:schemeClr val="dk1"/>
                </a:solidFill>
              </a:rPr>
              <a:t> Real companies have people who check for mistakes. If a message has lots of spelling errors or looks "ugly" and messy, it is probably a trick.</a:t>
            </a:r>
            <a:endParaRPr sz="1200">
              <a:solidFill>
                <a:schemeClr val="dk1"/>
              </a:solidFill>
            </a:endParaRPr>
          </a:p>
          <a:p>
            <a:pPr marL="0" lvl="0" indent="0" algn="l" rtl="0">
              <a:lnSpc>
                <a:spcPct val="100000"/>
              </a:lnSpc>
              <a:spcBef>
                <a:spcPts val="0"/>
              </a:spcBef>
              <a:spcAft>
                <a:spcPts val="0"/>
              </a:spcAft>
              <a:buNone/>
            </a:pPr>
            <a:r>
              <a:rPr lang="en" sz="1200" b="1">
                <a:solidFill>
                  <a:schemeClr val="dk1"/>
                </a:solidFill>
              </a:rPr>
              <a:t>2. The "Don't Tell" Rule (Secretive Requests)</a:t>
            </a:r>
            <a:r>
              <a:rPr lang="en" sz="1200">
                <a:solidFill>
                  <a:schemeClr val="dk1"/>
                </a:solidFill>
              </a:rPr>
              <a:t> If someone online tells you to keep a secret or says, </a:t>
            </a:r>
            <a:r>
              <a:rPr lang="en" sz="1200" i="1">
                <a:solidFill>
                  <a:schemeClr val="dk1"/>
                </a:solidFill>
              </a:rPr>
              <a:t>"Don't tell your parents/friends, they won't get it,"</a:t>
            </a:r>
            <a:r>
              <a:rPr lang="en" sz="1200">
                <a:solidFill>
                  <a:schemeClr val="dk1"/>
                </a:solidFill>
              </a:rPr>
              <a:t> they are trying to isolate you so you’re easier to manipulate. </a:t>
            </a:r>
            <a:endParaRPr sz="1200" b="1">
              <a:solidFill>
                <a:schemeClr val="dk1"/>
              </a:solidFill>
            </a:endParaRPr>
          </a:p>
          <a:p>
            <a:pPr marL="0" lvl="0" indent="0" algn="l" rtl="0">
              <a:lnSpc>
                <a:spcPct val="100000"/>
              </a:lnSpc>
              <a:spcBef>
                <a:spcPts val="0"/>
              </a:spcBef>
              <a:spcAft>
                <a:spcPts val="0"/>
              </a:spcAft>
              <a:buNone/>
            </a:pPr>
            <a:r>
              <a:rPr lang="en" sz="1200" b="1">
                <a:solidFill>
                  <a:schemeClr val="dk1"/>
                </a:solidFill>
              </a:rPr>
              <a:t>3. The Random Slide (Out-of-the-Blue Contact)</a:t>
            </a:r>
            <a:r>
              <a:rPr lang="en" sz="1200">
                <a:solidFill>
                  <a:schemeClr val="dk1"/>
                </a:solidFill>
              </a:rPr>
              <a:t> If a random number or account DMs you with a "check this out" link or a weird attachment you didn't ask for, </a:t>
            </a:r>
            <a:r>
              <a:rPr lang="en" sz="1200" b="1">
                <a:solidFill>
                  <a:schemeClr val="dk1"/>
                </a:solidFill>
              </a:rPr>
              <a:t>do not click.</a:t>
            </a:r>
            <a:r>
              <a:rPr lang="en" sz="1200">
                <a:solidFill>
                  <a:schemeClr val="dk1"/>
                </a:solidFill>
              </a:rPr>
              <a:t> </a:t>
            </a:r>
            <a:endParaRPr sz="1200">
              <a:solidFill>
                <a:schemeClr val="dk1"/>
              </a:solidFill>
            </a:endParaRPr>
          </a:p>
          <a:p>
            <a:pPr marL="0" lvl="0" indent="0" algn="l" rtl="0">
              <a:lnSpc>
                <a:spcPct val="100000"/>
              </a:lnSpc>
              <a:spcBef>
                <a:spcPts val="0"/>
              </a:spcBef>
              <a:spcAft>
                <a:spcPts val="0"/>
              </a:spcAft>
              <a:buNone/>
            </a:pPr>
            <a:r>
              <a:rPr lang="en" sz="1200" b="1">
                <a:solidFill>
                  <a:schemeClr val="dk1"/>
                </a:solidFill>
              </a:rPr>
              <a:t>4. The Panic Button (Urgency &amp; Pressure)</a:t>
            </a:r>
            <a:r>
              <a:rPr lang="en" sz="1200">
                <a:solidFill>
                  <a:schemeClr val="dk1"/>
                </a:solidFill>
              </a:rPr>
              <a:t> Scammers say things like </a:t>
            </a:r>
            <a:r>
              <a:rPr lang="en" sz="1200" i="1">
                <a:solidFill>
                  <a:schemeClr val="dk1"/>
                </a:solidFill>
              </a:rPr>
              <a:t>"Your account will be deleted in 10 minutes!"</a:t>
            </a:r>
            <a:r>
              <a:rPr lang="en" sz="1200">
                <a:solidFill>
                  <a:schemeClr val="dk1"/>
                </a:solidFill>
              </a:rPr>
              <a:t> or </a:t>
            </a:r>
            <a:r>
              <a:rPr lang="en" sz="1200" i="1">
                <a:solidFill>
                  <a:schemeClr val="dk1"/>
                </a:solidFill>
              </a:rPr>
              <a:t>"The police are coming!"</a:t>
            </a:r>
            <a:r>
              <a:rPr lang="en" sz="1200">
                <a:solidFill>
                  <a:schemeClr val="dk1"/>
                </a:solidFill>
              </a:rPr>
              <a:t> They do this so you act fast instead of thinking clearly.</a:t>
            </a:r>
            <a:endParaRPr sz="1200">
              <a:solidFill>
                <a:schemeClr val="dk1"/>
              </a:solidFill>
            </a:endParaRPr>
          </a:p>
          <a:p>
            <a:pPr marL="0" lvl="0" indent="0" algn="l" rtl="0">
              <a:lnSpc>
                <a:spcPct val="100000"/>
              </a:lnSpc>
              <a:spcBef>
                <a:spcPts val="0"/>
              </a:spcBef>
              <a:spcAft>
                <a:spcPts val="0"/>
              </a:spcAft>
              <a:buNone/>
            </a:pPr>
            <a:r>
              <a:rPr lang="en" sz="1200" b="1">
                <a:solidFill>
                  <a:schemeClr val="dk1"/>
                </a:solidFill>
              </a:rPr>
              <a:t>5. The "Too Good" Trap (Too Good to Be True)</a:t>
            </a:r>
            <a:r>
              <a:rPr lang="en" sz="1200">
                <a:solidFill>
                  <a:schemeClr val="dk1"/>
                </a:solidFill>
              </a:rPr>
              <a:t> </a:t>
            </a:r>
            <a:r>
              <a:rPr lang="en" sz="1200" i="1">
                <a:solidFill>
                  <a:schemeClr val="dk1"/>
                </a:solidFill>
              </a:rPr>
              <a:t>"You won a $1,000 Amazon card!"</a:t>
            </a:r>
            <a:r>
              <a:rPr lang="en" sz="1200">
                <a:solidFill>
                  <a:schemeClr val="dk1"/>
                </a:solidFill>
              </a:rPr>
              <a:t> or </a:t>
            </a:r>
            <a:r>
              <a:rPr lang="en" sz="1200" i="1">
                <a:solidFill>
                  <a:schemeClr val="dk1"/>
                </a:solidFill>
              </a:rPr>
              <a:t>"Free V-Bucks/Skins here!"</a:t>
            </a:r>
            <a:r>
              <a:rPr lang="en" sz="1200">
                <a:solidFill>
                  <a:schemeClr val="dk1"/>
                </a:solidFill>
              </a:rPr>
              <a:t> You didn't win anything. These are just lures to get your login info.</a:t>
            </a:r>
            <a:endParaRPr sz="1200">
              <a:solidFill>
                <a:schemeClr val="dk1"/>
              </a:solidFill>
            </a:endParaRPr>
          </a:p>
          <a:p>
            <a:pPr marL="0" lvl="0" indent="0" algn="l" rtl="0">
              <a:lnSpc>
                <a:spcPct val="100000"/>
              </a:lnSpc>
              <a:spcBef>
                <a:spcPts val="0"/>
              </a:spcBef>
              <a:spcAft>
                <a:spcPts val="0"/>
              </a:spcAft>
              <a:buNone/>
            </a:pPr>
            <a:r>
              <a:rPr lang="en" sz="1200" b="1">
                <a:solidFill>
                  <a:schemeClr val="dk1"/>
                </a:solidFill>
              </a:rPr>
              <a:t>6. Weird Pay Demands (Unusual Payment Methods)</a:t>
            </a:r>
            <a:r>
              <a:rPr lang="en" sz="1200">
                <a:solidFill>
                  <a:schemeClr val="dk1"/>
                </a:solidFill>
              </a:rPr>
              <a:t> Real companies will never ask you to pay them in </a:t>
            </a:r>
            <a:r>
              <a:rPr lang="en" sz="1200" b="1">
                <a:solidFill>
                  <a:schemeClr val="dk1"/>
                </a:solidFill>
              </a:rPr>
              <a:t>Gift Cards, Crypto, or Wire Transfers.</a:t>
            </a:r>
            <a:r>
              <a:rPr lang="en" sz="1200">
                <a:solidFill>
                  <a:schemeClr val="dk1"/>
                </a:solidFill>
              </a:rPr>
              <a:t> If someone says they can only take payment via a Steam card or a Venmo "friends and family" transfer, they are robbing you.</a:t>
            </a:r>
            <a:endParaRPr sz="1200">
              <a:solidFill>
                <a:schemeClr val="dk1"/>
              </a:solidFill>
            </a:endParaRPr>
          </a:p>
          <a:p>
            <a:pPr marL="0" lvl="0" indent="0" algn="l" rtl="0">
              <a:lnSpc>
                <a:spcPct val="100000"/>
              </a:lnSpc>
              <a:spcBef>
                <a:spcPts val="0"/>
              </a:spcBef>
              <a:spcAft>
                <a:spcPts val="0"/>
              </a:spcAft>
              <a:buNone/>
            </a:pPr>
            <a:r>
              <a:rPr lang="en" sz="1200" b="1">
                <a:solidFill>
                  <a:schemeClr val="dk1"/>
                </a:solidFill>
              </a:rPr>
              <a:t>7. The Fake Badge (Impersonation)</a:t>
            </a:r>
            <a:r>
              <a:rPr lang="en" sz="1200">
                <a:solidFill>
                  <a:schemeClr val="dk1"/>
                </a:solidFill>
              </a:rPr>
              <a:t> Scammers love to play dress-up. They pretend to be the IRS, your bank, Discord Support, someone your age or even a teacher. Remember: Government agencies will never DM you on Instagram or TikTok or any other social media.</a:t>
            </a:r>
            <a:endParaRPr sz="1200">
              <a:solidFill>
                <a:schemeClr val="dk1"/>
              </a:solidFill>
            </a:endParaRPr>
          </a:p>
          <a:p>
            <a:pPr marL="0" lvl="0" indent="0" algn="l" rtl="0">
              <a:lnSpc>
                <a:spcPct val="100000"/>
              </a:lnSpc>
              <a:spcBef>
                <a:spcPts val="0"/>
              </a:spcBef>
              <a:spcAft>
                <a:spcPts val="0"/>
              </a:spcAft>
              <a:buNone/>
            </a:pPr>
            <a:r>
              <a:rPr lang="en" sz="1200" b="1">
                <a:solidFill>
                  <a:schemeClr val="dk1"/>
                </a:solidFill>
              </a:rPr>
              <a:t>8.  The Bot (Robot chatter)</a:t>
            </a:r>
            <a:r>
              <a:rPr lang="en" sz="1200">
                <a:solidFill>
                  <a:schemeClr val="dk1"/>
                </a:solidFill>
              </a:rPr>
              <a:t> Hackers love to program Ai programs to try and scam people.  They pretend to be people and build relationships based on what they think you want to hear.  Watch for these “canned” responses.  Bots are NOT real. </a:t>
            </a:r>
            <a:endParaRPr sz="1400" b="1">
              <a:solidFill>
                <a:schemeClr val="dk1"/>
              </a:solidFill>
            </a:endParaRPr>
          </a:p>
          <a:p>
            <a:pPr marL="0" lvl="0" indent="0" algn="l" rtl="0">
              <a:lnSpc>
                <a:spcPct val="100000"/>
              </a:lnSpc>
              <a:spcBef>
                <a:spcPts val="0"/>
              </a:spcBef>
              <a:spcAft>
                <a:spcPts val="0"/>
              </a:spcAft>
              <a:buNone/>
            </a:pPr>
            <a:endParaRPr sz="1400" b="1">
              <a:solidFill>
                <a:schemeClr val="dk1"/>
              </a:solidFill>
            </a:endParaRPr>
          </a:p>
          <a:p>
            <a:pPr marL="0" lvl="0" indent="0" algn="l" rtl="0">
              <a:lnSpc>
                <a:spcPct val="100000"/>
              </a:lnSpc>
              <a:spcBef>
                <a:spcPts val="0"/>
              </a:spcBef>
              <a:spcAft>
                <a:spcPts val="0"/>
              </a:spcAft>
              <a:buNone/>
            </a:pPr>
            <a:r>
              <a:rPr lang="en" sz="1400" b="1">
                <a:solidFill>
                  <a:schemeClr val="dk1"/>
                </a:solidFill>
              </a:rPr>
              <a:t>💡 The Golden Rule:</a:t>
            </a:r>
            <a:endParaRPr sz="1400" b="1">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 sz="1200">
                <a:solidFill>
                  <a:schemeClr val="dk1"/>
                </a:solidFill>
              </a:rPr>
              <a:t>If your gut says it’s "bogus," it probably is. </a:t>
            </a:r>
            <a:r>
              <a:rPr lang="en" sz="1200" b="1">
                <a:solidFill>
                  <a:schemeClr val="dk1"/>
                </a:solidFill>
              </a:rPr>
              <a:t>Block, Report, and tell a trusted adult.</a:t>
            </a:r>
            <a:endParaRPr sz="1300">
              <a:solidFill>
                <a:srgbClr val="0A0A0A"/>
              </a:solidFill>
              <a:highlight>
                <a:srgbClr val="FFFFFF"/>
              </a:highlight>
              <a:latin typeface="Roboto"/>
              <a:ea typeface="Roboto"/>
              <a:cs typeface="Roboto"/>
              <a:sym typeface="Roboto"/>
            </a:endParaRPr>
          </a:p>
        </p:txBody>
      </p:sp>
      <p:sp>
        <p:nvSpPr>
          <p:cNvPr id="198" name="Google Shape;198;p30"/>
          <p:cNvSpPr/>
          <p:nvPr/>
        </p:nvSpPr>
        <p:spPr>
          <a:xfrm>
            <a:off x="0" y="4928450"/>
            <a:ext cx="9144000" cy="215100"/>
          </a:xfrm>
          <a:prstGeom prst="rect">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9" name="Google Shape;199;p30"/>
          <p:cNvSpPr/>
          <p:nvPr/>
        </p:nvSpPr>
        <p:spPr>
          <a:xfrm>
            <a:off x="0" y="4773350"/>
            <a:ext cx="9144000" cy="104700"/>
          </a:xfrm>
          <a:prstGeom prst="rect">
            <a:avLst/>
          </a:prstGeom>
          <a:solidFill>
            <a:srgbClr val="F1C23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t>
            </a:r>
            <a:r>
              <a:rPr lang="en" b="1"/>
              <a:t> Your Digital Armor: How to Stay Safe</a:t>
            </a:r>
            <a:endParaRPr b="1"/>
          </a:p>
        </p:txBody>
      </p:sp>
      <p:sp>
        <p:nvSpPr>
          <p:cNvPr id="205" name="Google Shape;205;p3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17500" algn="l" rtl="0">
              <a:spcBef>
                <a:spcPts val="1200"/>
              </a:spcBef>
              <a:spcAft>
                <a:spcPts val="0"/>
              </a:spcAft>
              <a:buClr>
                <a:schemeClr val="dk1"/>
              </a:buClr>
              <a:buSzPts val="1400"/>
              <a:buFont typeface="Arial"/>
              <a:buChar char="●"/>
            </a:pPr>
            <a:r>
              <a:rPr lang="en" sz="1400" b="1">
                <a:solidFill>
                  <a:schemeClr val="dk1"/>
                </a:solidFill>
              </a:rPr>
              <a:t>Be Skeptical (The "Vibe Check"):</a:t>
            </a:r>
            <a:r>
              <a:rPr lang="en" sz="1400">
                <a:solidFill>
                  <a:schemeClr val="dk1"/>
                </a:solidFill>
              </a:rPr>
              <a:t> If someone is moving too fast, acting like your soulmate after two days, or their life seems like a movie script—trust your gut. It’s probably a setup.</a:t>
            </a:r>
            <a:endParaRPr sz="1400">
              <a:solidFill>
                <a:schemeClr val="dk1"/>
              </a:solidFill>
            </a:endParaRPr>
          </a:p>
          <a:p>
            <a:pPr marL="457200" lvl="0" indent="-317500" algn="l" rtl="0">
              <a:spcBef>
                <a:spcPts val="0"/>
              </a:spcBef>
              <a:spcAft>
                <a:spcPts val="0"/>
              </a:spcAft>
              <a:buClr>
                <a:schemeClr val="dk1"/>
              </a:buClr>
              <a:buSzPts val="1400"/>
              <a:buFont typeface="Arial"/>
              <a:buChar char="●"/>
            </a:pPr>
            <a:r>
              <a:rPr lang="en" sz="1400" b="1">
                <a:solidFill>
                  <a:schemeClr val="dk1"/>
                </a:solidFill>
              </a:rPr>
              <a:t>Verify (Don't Click):</a:t>
            </a:r>
            <a:r>
              <a:rPr lang="en" sz="1400">
                <a:solidFill>
                  <a:schemeClr val="dk1"/>
                </a:solidFill>
              </a:rPr>
              <a:t> Never trust a link in a DM or email. If "Instagram" says your account is locked, don't click their link. Close the app and go directly to the official website yourself to check.</a:t>
            </a:r>
            <a:endParaRPr sz="1400">
              <a:solidFill>
                <a:schemeClr val="dk1"/>
              </a:solidFill>
            </a:endParaRPr>
          </a:p>
          <a:p>
            <a:pPr marL="457200" lvl="0" indent="-317500" algn="l" rtl="0">
              <a:spcBef>
                <a:spcPts val="0"/>
              </a:spcBef>
              <a:spcAft>
                <a:spcPts val="0"/>
              </a:spcAft>
              <a:buClr>
                <a:schemeClr val="dk1"/>
              </a:buClr>
              <a:buSzPts val="1400"/>
              <a:buFont typeface="Arial"/>
              <a:buChar char="●"/>
            </a:pPr>
            <a:r>
              <a:rPr lang="en" sz="1400" b="1">
                <a:solidFill>
                  <a:schemeClr val="dk1"/>
                </a:solidFill>
              </a:rPr>
              <a:t>Protect the Goods:</a:t>
            </a:r>
            <a:r>
              <a:rPr lang="en" sz="1400">
                <a:solidFill>
                  <a:schemeClr val="dk1"/>
                </a:solidFill>
              </a:rPr>
              <a:t> Your passwords, home address, and bank details are for </a:t>
            </a:r>
            <a:r>
              <a:rPr lang="en" sz="1400" b="1">
                <a:solidFill>
                  <a:schemeClr val="dk1"/>
                </a:solidFill>
              </a:rPr>
              <a:t>you</a:t>
            </a:r>
            <a:r>
              <a:rPr lang="en" sz="1400">
                <a:solidFill>
                  <a:schemeClr val="dk1"/>
                </a:solidFill>
              </a:rPr>
              <a:t>, not strangers. Treat that info like your phone's passcode—never give it out.</a:t>
            </a:r>
            <a:endParaRPr sz="1400">
              <a:solidFill>
                <a:schemeClr val="dk1"/>
              </a:solidFill>
            </a:endParaRPr>
          </a:p>
          <a:p>
            <a:pPr marL="457200" lvl="0" indent="-317500" algn="l" rtl="0">
              <a:spcBef>
                <a:spcPts val="0"/>
              </a:spcBef>
              <a:spcAft>
                <a:spcPts val="0"/>
              </a:spcAft>
              <a:buClr>
                <a:schemeClr val="dk1"/>
              </a:buClr>
              <a:buSzPts val="1400"/>
              <a:buFont typeface="Arial"/>
              <a:buChar char="●"/>
            </a:pPr>
            <a:r>
              <a:rPr lang="en" sz="1400" b="1">
                <a:solidFill>
                  <a:schemeClr val="dk1"/>
                </a:solidFill>
              </a:rPr>
              <a:t>FaceTime or It Didn't Happen:</a:t>
            </a:r>
            <a:r>
              <a:rPr lang="en" sz="1400">
                <a:solidFill>
                  <a:schemeClr val="dk1"/>
                </a:solidFill>
              </a:rPr>
              <a:t> If you've been talking to someone for a while, insist on a video call. If they always have an excuse (camera's broken, bad Wi-Fi), they are 100% faking their identity.</a:t>
            </a:r>
            <a:endParaRPr sz="1400">
              <a:solidFill>
                <a:schemeClr val="dk1"/>
              </a:solidFill>
            </a:endParaRPr>
          </a:p>
          <a:p>
            <a:pPr marL="457200" lvl="0" indent="-317500" algn="l" rtl="0">
              <a:spcBef>
                <a:spcPts val="0"/>
              </a:spcBef>
              <a:spcAft>
                <a:spcPts val="0"/>
              </a:spcAft>
              <a:buClr>
                <a:schemeClr val="dk1"/>
              </a:buClr>
              <a:buSzPts val="1400"/>
              <a:buFont typeface="Arial"/>
              <a:buChar char="●"/>
            </a:pPr>
            <a:r>
              <a:rPr lang="en" sz="1400" b="1">
                <a:solidFill>
                  <a:schemeClr val="dk1"/>
                </a:solidFill>
              </a:rPr>
              <a:t>The Power of the Block:</a:t>
            </a:r>
            <a:r>
              <a:rPr lang="en" sz="1400">
                <a:solidFill>
                  <a:schemeClr val="dk1"/>
                </a:solidFill>
              </a:rPr>
              <a:t> You don't owe anyone your time. If someone is being "sus" or making you uncomfortable, block and report them immediately. It’s the fastest way to end the drama.</a:t>
            </a:r>
            <a:endParaRPr sz="1400">
              <a:solidFill>
                <a:schemeClr val="dk1"/>
              </a:solidFill>
            </a:endParaRPr>
          </a:p>
          <a:p>
            <a:pPr marL="457200" lvl="0" indent="-317500" algn="l" rtl="0">
              <a:spcBef>
                <a:spcPts val="0"/>
              </a:spcBef>
              <a:spcAft>
                <a:spcPts val="0"/>
              </a:spcAft>
              <a:buClr>
                <a:schemeClr val="dk1"/>
              </a:buClr>
              <a:buSzPts val="1400"/>
              <a:buFont typeface="Roboto"/>
              <a:buChar char="●"/>
            </a:pPr>
            <a:r>
              <a:rPr lang="en" sz="1400" b="1">
                <a:solidFill>
                  <a:schemeClr val="dk1"/>
                </a:solidFill>
              </a:rPr>
              <a:t>Keep it Safe:  </a:t>
            </a:r>
            <a:r>
              <a:rPr lang="en" sz="1400">
                <a:solidFill>
                  <a:schemeClr val="dk1"/>
                </a:solidFill>
              </a:rPr>
              <a:t>Parents - add something in here</a:t>
            </a:r>
            <a:endParaRPr sz="14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1400"/>
              </a:spcBef>
              <a:spcAft>
                <a:spcPts val="400"/>
              </a:spcAft>
              <a:buClr>
                <a:schemeClr val="dk1"/>
              </a:buClr>
              <a:buSzPts val="1100"/>
              <a:buFont typeface="Arial"/>
              <a:buNone/>
            </a:pPr>
            <a:r>
              <a:rPr lang="en" sz="2600" b="1"/>
              <a:t>🎭 Conduct: Reputation &amp; Bullying</a:t>
            </a:r>
            <a:endParaRPr sz="3100"/>
          </a:p>
        </p:txBody>
      </p:sp>
      <p:sp>
        <p:nvSpPr>
          <p:cNvPr id="211" name="Google Shape;211;p3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36550" algn="l" rtl="0">
              <a:spcBef>
                <a:spcPts val="1200"/>
              </a:spcBef>
              <a:spcAft>
                <a:spcPts val="0"/>
              </a:spcAft>
              <a:buClr>
                <a:schemeClr val="dk1"/>
              </a:buClr>
              <a:buSzPts val="1700"/>
              <a:buChar char="●"/>
            </a:pPr>
            <a:r>
              <a:rPr lang="en" sz="1700" b="1">
                <a:solidFill>
                  <a:schemeClr val="dk1"/>
                </a:solidFill>
              </a:rPr>
              <a:t>Permanent Footprint</a:t>
            </a:r>
            <a:r>
              <a:rPr lang="en" sz="1700">
                <a:solidFill>
                  <a:schemeClr val="dk1"/>
                </a:solidFill>
              </a:rPr>
              <a:t>: Comments or photos meant to be "funny" can stay online forever and potentially ruin future college applications.</a:t>
            </a:r>
            <a:endParaRPr sz="1700">
              <a:solidFill>
                <a:schemeClr val="dk1"/>
              </a:solidFill>
            </a:endParaRPr>
          </a:p>
          <a:p>
            <a:pPr marL="457200" lvl="0" indent="-336550" algn="l" rtl="0">
              <a:spcBef>
                <a:spcPts val="0"/>
              </a:spcBef>
              <a:spcAft>
                <a:spcPts val="0"/>
              </a:spcAft>
              <a:buClr>
                <a:schemeClr val="dk1"/>
              </a:buClr>
              <a:buSzPts val="1700"/>
              <a:buChar char="●"/>
            </a:pPr>
            <a:r>
              <a:rPr lang="en" sz="1700" b="1">
                <a:solidFill>
                  <a:schemeClr val="dk1"/>
                </a:solidFill>
              </a:rPr>
              <a:t>Cyberbullying</a:t>
            </a:r>
            <a:r>
              <a:rPr lang="en" sz="1700">
                <a:solidFill>
                  <a:schemeClr val="dk1"/>
                </a:solidFill>
              </a:rPr>
              <a:t>: Online interactions can easily turn into cyberbullying or "cancel culture" rabbit holes, which have real-world consequences.</a:t>
            </a:r>
            <a:endParaRPr sz="1700">
              <a:solidFill>
                <a:schemeClr val="dk1"/>
              </a:solidFill>
            </a:endParaRPr>
          </a:p>
          <a:p>
            <a:pPr marL="457200" lvl="0" indent="-336550" algn="l" rtl="0">
              <a:spcBef>
                <a:spcPts val="0"/>
              </a:spcBef>
              <a:spcAft>
                <a:spcPts val="0"/>
              </a:spcAft>
              <a:buClr>
                <a:schemeClr val="dk1"/>
              </a:buClr>
              <a:buSzPts val="1700"/>
              <a:buChar char="●"/>
            </a:pPr>
            <a:r>
              <a:rPr lang="en" sz="1700" b="1">
                <a:solidFill>
                  <a:schemeClr val="dk1"/>
                </a:solidFill>
              </a:rPr>
              <a:t>Oversharing</a:t>
            </a:r>
            <a:r>
              <a:rPr lang="en" sz="1700">
                <a:solidFill>
                  <a:schemeClr val="dk1"/>
                </a:solidFill>
              </a:rPr>
              <a:t>: Posting location details (like a gym or school) can allow stalkers to find your physical location.</a:t>
            </a:r>
            <a:endParaRPr sz="1700">
              <a:solidFill>
                <a:schemeClr val="dk1"/>
              </a:solidFill>
            </a:endParaRPr>
          </a:p>
          <a:p>
            <a:pPr marL="457200" lvl="0" indent="-336550" algn="l" rtl="0">
              <a:spcBef>
                <a:spcPts val="0"/>
              </a:spcBef>
              <a:spcAft>
                <a:spcPts val="0"/>
              </a:spcAft>
              <a:buClr>
                <a:schemeClr val="dk1"/>
              </a:buClr>
              <a:buSzPts val="1700"/>
              <a:buChar char="●"/>
            </a:pPr>
            <a:r>
              <a:rPr lang="en" sz="1700" b="1">
                <a:solidFill>
                  <a:schemeClr val="dk1"/>
                </a:solidFill>
              </a:rPr>
              <a:t>Outing: </a:t>
            </a:r>
            <a:r>
              <a:rPr lang="en" sz="1700">
                <a:solidFill>
                  <a:schemeClr val="dk1"/>
                </a:solidFill>
              </a:rPr>
              <a:t>Sharing information that you don’t have permission to share.  </a:t>
            </a:r>
            <a:endParaRPr sz="1700">
              <a:solidFill>
                <a:schemeClr val="dk1"/>
              </a:solidFill>
            </a:endParaRPr>
          </a:p>
          <a:p>
            <a:pPr marL="0" lvl="0" indent="0" algn="l" rtl="0">
              <a:spcBef>
                <a:spcPts val="1200"/>
              </a:spcBef>
              <a:spcAft>
                <a:spcPts val="1200"/>
              </a:spcAft>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3"/>
          <p:cNvSpPr txBox="1">
            <a:spLocks noGrp="1"/>
          </p:cNvSpPr>
          <p:nvPr>
            <p:ph type="body" idx="1"/>
          </p:nvPr>
        </p:nvSpPr>
        <p:spPr>
          <a:xfrm>
            <a:off x="311700" y="658500"/>
            <a:ext cx="8520600" cy="38265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200">
                <a:solidFill>
                  <a:schemeClr val="dk1"/>
                </a:solidFill>
              </a:rPr>
              <a:t>Being outed online isn't just annoying; it can be dangerous. Here are the main ways people’s privacy gets violated in digital spaces:</a:t>
            </a:r>
            <a:endParaRPr sz="1200">
              <a:solidFill>
                <a:schemeClr val="dk1"/>
              </a:solidFill>
            </a:endParaRPr>
          </a:p>
          <a:p>
            <a:pPr marL="0" lvl="0" indent="0" algn="l" rtl="0">
              <a:lnSpc>
                <a:spcPct val="100000"/>
              </a:lnSpc>
              <a:spcBef>
                <a:spcPts val="0"/>
              </a:spcBef>
              <a:spcAft>
                <a:spcPts val="0"/>
              </a:spcAft>
              <a:buNone/>
            </a:pPr>
            <a:r>
              <a:rPr lang="en" sz="1400" b="1">
                <a:solidFill>
                  <a:schemeClr val="dk1"/>
                </a:solidFill>
              </a:rPr>
              <a:t>1. The "Secret" Screenshot</a:t>
            </a:r>
            <a:endParaRPr sz="1400" b="1">
              <a:solidFill>
                <a:schemeClr val="dk1"/>
              </a:solidFill>
            </a:endParaRPr>
          </a:p>
          <a:p>
            <a:pPr marL="0" lvl="0" indent="0" algn="l" rtl="0">
              <a:lnSpc>
                <a:spcPct val="100000"/>
              </a:lnSpc>
              <a:spcBef>
                <a:spcPts val="0"/>
              </a:spcBef>
              <a:spcAft>
                <a:spcPts val="0"/>
              </a:spcAft>
              <a:buNone/>
            </a:pPr>
            <a:r>
              <a:rPr lang="en" sz="1200">
                <a:solidFill>
                  <a:schemeClr val="dk1"/>
                </a:solidFill>
              </a:rPr>
              <a:t>This is when someone takes a photo or a screenshot of you in a safe space—like a dr. visit, a support group, or even a private Discord—and posts it publicly.</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b="1">
                <a:solidFill>
                  <a:schemeClr val="dk1"/>
                </a:solidFill>
              </a:rPr>
              <a:t>The Risk:</a:t>
            </a:r>
            <a:r>
              <a:rPr lang="en" sz="1200">
                <a:solidFill>
                  <a:schemeClr val="dk1"/>
                </a:solidFill>
              </a:rPr>
              <a:t> It can "out" you to parents, teachers, or bosses before you’re ready to tell them yourself.</a:t>
            </a:r>
            <a:endParaRPr sz="1200">
              <a:solidFill>
                <a:schemeClr val="dk1"/>
              </a:solidFill>
            </a:endParaRPr>
          </a:p>
          <a:p>
            <a:pPr marL="0" lvl="0" indent="0" algn="l" rtl="0">
              <a:lnSpc>
                <a:spcPct val="100000"/>
              </a:lnSpc>
              <a:spcBef>
                <a:spcPts val="0"/>
              </a:spcBef>
              <a:spcAft>
                <a:spcPts val="0"/>
              </a:spcAft>
              <a:buNone/>
            </a:pPr>
            <a:r>
              <a:rPr lang="en" sz="1400" b="1">
                <a:solidFill>
                  <a:schemeClr val="dk1"/>
                </a:solidFill>
              </a:rPr>
              <a:t>2. Edits and "Meme-ing"</a:t>
            </a:r>
            <a:endParaRPr sz="1400" b="1">
              <a:solidFill>
                <a:schemeClr val="dk1"/>
              </a:solidFill>
            </a:endParaRPr>
          </a:p>
          <a:p>
            <a:pPr marL="0" lvl="0" indent="0" algn="l" rtl="0">
              <a:lnSpc>
                <a:spcPct val="100000"/>
              </a:lnSpc>
              <a:spcBef>
                <a:spcPts val="0"/>
              </a:spcBef>
              <a:spcAft>
                <a:spcPts val="0"/>
              </a:spcAft>
              <a:buNone/>
            </a:pPr>
            <a:r>
              <a:rPr lang="en" sz="1200">
                <a:solidFill>
                  <a:schemeClr val="dk1"/>
                </a:solidFill>
              </a:rPr>
              <a:t>Sometimes people use filters, GIFs, or stickers to change your photo and make it look like you’re coming out when you aren’t.</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b="1">
                <a:solidFill>
                  <a:schemeClr val="dk1"/>
                </a:solidFill>
              </a:rPr>
              <a:t>Example:</a:t>
            </a:r>
            <a:r>
              <a:rPr lang="en" sz="1200">
                <a:solidFill>
                  <a:schemeClr val="dk1"/>
                </a:solidFill>
              </a:rPr>
              <a:t> Putting a filter over someone’s photo without asking just to troll them or force them to share information if they aren’t ready.   Even if it seems like a "joke," it can have serious consequences.</a:t>
            </a:r>
            <a:endParaRPr sz="1200">
              <a:solidFill>
                <a:schemeClr val="dk1"/>
              </a:solidFill>
            </a:endParaRPr>
          </a:p>
          <a:p>
            <a:pPr marL="0" lvl="0" indent="0" algn="l" rtl="0">
              <a:lnSpc>
                <a:spcPct val="100000"/>
              </a:lnSpc>
              <a:spcBef>
                <a:spcPts val="0"/>
              </a:spcBef>
              <a:spcAft>
                <a:spcPts val="0"/>
              </a:spcAft>
              <a:buNone/>
            </a:pPr>
            <a:r>
              <a:rPr lang="en" sz="1400" b="1">
                <a:solidFill>
                  <a:schemeClr val="dk1"/>
                </a:solidFill>
              </a:rPr>
              <a:t>3. Doxxing &amp; Hate Campaigns</a:t>
            </a:r>
            <a:endParaRPr sz="1400" b="1">
              <a:solidFill>
                <a:schemeClr val="dk1"/>
              </a:solidFill>
            </a:endParaRPr>
          </a:p>
          <a:p>
            <a:pPr marL="0" lvl="0" indent="0" algn="l" rtl="0">
              <a:lnSpc>
                <a:spcPct val="100000"/>
              </a:lnSpc>
              <a:spcBef>
                <a:spcPts val="0"/>
              </a:spcBef>
              <a:spcAft>
                <a:spcPts val="0"/>
              </a:spcAft>
              <a:buNone/>
            </a:pPr>
            <a:r>
              <a:rPr lang="en" sz="1200">
                <a:solidFill>
                  <a:schemeClr val="dk1"/>
                </a:solidFill>
              </a:rPr>
              <a:t>This is the "extreme" side of bullying. It’s when people leak your private info (like your address or real name) to start a wave of harassment.</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b="1">
                <a:solidFill>
                  <a:schemeClr val="dk1"/>
                </a:solidFill>
              </a:rPr>
              <a:t>Real World Impact:</a:t>
            </a:r>
            <a:r>
              <a:rPr lang="en" sz="1200">
                <a:solidFill>
                  <a:schemeClr val="dk1"/>
                </a:solidFill>
              </a:rPr>
              <a:t> In some places, this can even lead to legal trouble. For example, activist Mohamad al-Bokari was outed and arrested simply because of his social media posts.</a:t>
            </a:r>
            <a:endParaRPr sz="1200">
              <a:solidFill>
                <a:schemeClr val="dk1"/>
              </a:solidFill>
            </a:endParaRPr>
          </a:p>
          <a:p>
            <a:pPr marL="0" lvl="0" indent="0" algn="l" rtl="0">
              <a:lnSpc>
                <a:spcPct val="100000"/>
              </a:lnSpc>
              <a:spcBef>
                <a:spcPts val="0"/>
              </a:spcBef>
              <a:spcAft>
                <a:spcPts val="0"/>
              </a:spcAft>
              <a:buNone/>
            </a:pPr>
            <a:r>
              <a:rPr lang="en" sz="1400" b="1">
                <a:solidFill>
                  <a:schemeClr val="dk1"/>
                </a:solidFill>
              </a:rPr>
              <a:t>4. Location Leaks</a:t>
            </a:r>
            <a:endParaRPr sz="1400" b="1">
              <a:solidFill>
                <a:schemeClr val="dk1"/>
              </a:solidFill>
            </a:endParaRPr>
          </a:p>
          <a:p>
            <a:pPr marL="0" lvl="0" indent="0" algn="l" rtl="0">
              <a:lnSpc>
                <a:spcPct val="100000"/>
              </a:lnSpc>
              <a:spcBef>
                <a:spcPts val="0"/>
              </a:spcBef>
              <a:spcAft>
                <a:spcPts val="0"/>
              </a:spcAft>
              <a:buNone/>
            </a:pPr>
            <a:r>
              <a:rPr lang="en" sz="1200">
                <a:solidFill>
                  <a:schemeClr val="dk1"/>
                </a:solidFill>
              </a:rPr>
              <a:t>Checking in at a specific spot or leaving your "Live Location" on can give away where you are.</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b="1">
                <a:solidFill>
                  <a:schemeClr val="dk1"/>
                </a:solidFill>
              </a:rPr>
              <a:t>The Risk:</a:t>
            </a:r>
            <a:r>
              <a:rPr lang="en" sz="1200">
                <a:solidFill>
                  <a:schemeClr val="dk1"/>
                </a:solidFill>
              </a:rPr>
              <a:t> If you’re at a youth center or a specific hangout spot, a "check-in" might accidentally tell everyone on your feed exactly who you’re with and what you’re doing.  </a:t>
            </a:r>
            <a:endParaRPr sz="1200">
              <a:solidFill>
                <a:schemeClr val="dk1"/>
              </a:solidFill>
            </a:endParaRPr>
          </a:p>
          <a:p>
            <a:pPr marL="0" lvl="0" indent="0" algn="l" rtl="0">
              <a:lnSpc>
                <a:spcPct val="100000"/>
              </a:lnSpc>
              <a:spcBef>
                <a:spcPts val="0"/>
              </a:spcBef>
              <a:spcAft>
                <a:spcPts val="0"/>
              </a:spcAft>
              <a:buNone/>
            </a:pPr>
            <a:r>
              <a:rPr lang="en" sz="1200" b="1">
                <a:solidFill>
                  <a:schemeClr val="dk1"/>
                </a:solidFill>
              </a:rPr>
              <a:t>Quick Tip:</a:t>
            </a:r>
            <a:r>
              <a:rPr lang="en" sz="1200">
                <a:solidFill>
                  <a:schemeClr val="dk1"/>
                </a:solidFill>
              </a:rPr>
              <a:t> Always ask before you tag a friend in a photo or post their location. You never know who is looking at their feed!</a:t>
            </a:r>
            <a:endParaRPr sz="1900"/>
          </a:p>
        </p:txBody>
      </p:sp>
      <p:sp>
        <p:nvSpPr>
          <p:cNvPr id="217" name="Google Shape;217;p33"/>
          <p:cNvSpPr txBox="1"/>
          <p:nvPr/>
        </p:nvSpPr>
        <p:spPr>
          <a:xfrm>
            <a:off x="225975" y="126875"/>
            <a:ext cx="6198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800" b="1">
                <a:solidFill>
                  <a:schemeClr val="dk1"/>
                </a:solidFill>
              </a:rPr>
              <a:t>📱 Digital Safety &amp; "Outing" Online</a:t>
            </a:r>
            <a:endParaRPr sz="2800">
              <a:solidFill>
                <a:schemeClr val="dk2"/>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4"/>
          <p:cNvSpPr txBox="1">
            <a:spLocks noGrp="1"/>
          </p:cNvSpPr>
          <p:nvPr>
            <p:ph type="title"/>
          </p:nvPr>
        </p:nvSpPr>
        <p:spPr>
          <a:xfrm>
            <a:off x="311700" y="90950"/>
            <a:ext cx="8520600" cy="5955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1400"/>
              </a:spcBef>
              <a:spcAft>
                <a:spcPts val="400"/>
              </a:spcAft>
              <a:buClr>
                <a:schemeClr val="dk1"/>
              </a:buClr>
              <a:buSzPts val="1100"/>
              <a:buFont typeface="Arial"/>
              <a:buNone/>
            </a:pPr>
            <a:r>
              <a:rPr lang="en" sz="2000" b="1"/>
              <a:t>📱 Be Smart.  Have Fun!</a:t>
            </a:r>
            <a:endParaRPr sz="3500"/>
          </a:p>
        </p:txBody>
      </p:sp>
      <p:sp>
        <p:nvSpPr>
          <p:cNvPr id="223" name="Google Shape;223;p34"/>
          <p:cNvSpPr txBox="1">
            <a:spLocks noGrp="1"/>
          </p:cNvSpPr>
          <p:nvPr>
            <p:ph type="body" idx="1"/>
          </p:nvPr>
        </p:nvSpPr>
        <p:spPr>
          <a:xfrm>
            <a:off x="48750" y="503525"/>
            <a:ext cx="9046500" cy="4440600"/>
          </a:xfrm>
          <a:prstGeom prst="rect">
            <a:avLst/>
          </a:prstGeom>
        </p:spPr>
        <p:txBody>
          <a:bodyPr spcFirstLastPara="1" wrap="square" lIns="91425" tIns="91425" rIns="91425" bIns="91425" anchor="t" anchorCtr="0">
            <a:noAutofit/>
          </a:bodyPr>
          <a:lstStyle/>
          <a:p>
            <a:pPr marL="457200" lvl="0" indent="-304800" algn="l" rtl="0">
              <a:spcBef>
                <a:spcPts val="1200"/>
              </a:spcBef>
              <a:spcAft>
                <a:spcPts val="0"/>
              </a:spcAft>
              <a:buClr>
                <a:schemeClr val="dk1"/>
              </a:buClr>
              <a:buSzPts val="1200"/>
              <a:buChar char="●"/>
            </a:pPr>
            <a:r>
              <a:rPr lang="en" sz="1200" b="1">
                <a:solidFill>
                  <a:schemeClr val="dk1"/>
                </a:solidFill>
              </a:rPr>
              <a:t>Tip 1: Use a "Burner" Username</a:t>
            </a:r>
            <a:r>
              <a:rPr lang="en" sz="1200">
                <a:solidFill>
                  <a:schemeClr val="dk1"/>
                </a:solidFill>
              </a:rPr>
              <a:t> -  Keep it anonymous to keep hackers and creeps out of your business. A solid screen name protects your privacy and your reputation.</a:t>
            </a:r>
            <a:endParaRPr sz="1200">
              <a:solidFill>
                <a:schemeClr val="dk1"/>
              </a:solidFill>
            </a:endParaRPr>
          </a:p>
          <a:p>
            <a:pPr marL="457200" lvl="0" indent="-304800" algn="l" rtl="0">
              <a:spcBef>
                <a:spcPts val="0"/>
              </a:spcBef>
              <a:spcAft>
                <a:spcPts val="0"/>
              </a:spcAft>
              <a:buClr>
                <a:schemeClr val="dk1"/>
              </a:buClr>
              <a:buSzPts val="1200"/>
              <a:buChar char="●"/>
            </a:pPr>
            <a:r>
              <a:rPr lang="en" sz="1200" b="1">
                <a:solidFill>
                  <a:schemeClr val="dk1"/>
                </a:solidFill>
              </a:rPr>
              <a:t>Tip 2: Keep Your Private Life Private - </a:t>
            </a:r>
            <a:r>
              <a:rPr lang="en" sz="1200">
                <a:solidFill>
                  <a:schemeClr val="dk1"/>
                </a:solidFill>
              </a:rPr>
              <a:t> Never post your address, school name, or where you hang out (like your gym or dance studio). Stalkers can use these details to find YOU! And exploit YOU!</a:t>
            </a:r>
            <a:endParaRPr sz="1200">
              <a:solidFill>
                <a:schemeClr val="dk1"/>
              </a:solidFill>
            </a:endParaRPr>
          </a:p>
          <a:p>
            <a:pPr marL="457200" lvl="0" indent="-304800" algn="l" rtl="0">
              <a:spcBef>
                <a:spcPts val="0"/>
              </a:spcBef>
              <a:spcAft>
                <a:spcPts val="0"/>
              </a:spcAft>
              <a:buClr>
                <a:schemeClr val="dk1"/>
              </a:buClr>
              <a:buSzPts val="1200"/>
              <a:buChar char="●"/>
            </a:pPr>
            <a:r>
              <a:rPr lang="en" sz="1200" b="1">
                <a:solidFill>
                  <a:schemeClr val="dk1"/>
                </a:solidFill>
              </a:rPr>
              <a:t>Tip 3: The "Billboard Test"</a:t>
            </a:r>
            <a:r>
              <a:rPr lang="en" sz="1200">
                <a:solidFill>
                  <a:schemeClr val="dk1"/>
                </a:solidFill>
              </a:rPr>
              <a:t> - Before you hit send on a photo or video, ask yourself: </a:t>
            </a:r>
            <a:r>
              <a:rPr lang="en" sz="1200" i="1">
                <a:solidFill>
                  <a:schemeClr val="dk1"/>
                </a:solidFill>
              </a:rPr>
              <a:t>"Would I be okay with this being on a giant billboard in the middle of town?"</a:t>
            </a:r>
            <a:r>
              <a:rPr lang="en" sz="1200">
                <a:solidFill>
                  <a:schemeClr val="dk1"/>
                </a:solidFill>
              </a:rPr>
              <a:t> Once it's sent, you lose control. It can be screenshotted and shared forever.</a:t>
            </a:r>
            <a:endParaRPr sz="1200">
              <a:solidFill>
                <a:schemeClr val="dk1"/>
              </a:solidFill>
            </a:endParaRPr>
          </a:p>
          <a:p>
            <a:pPr marL="457200" lvl="0" indent="-304800" algn="l" rtl="0">
              <a:spcBef>
                <a:spcPts val="0"/>
              </a:spcBef>
              <a:spcAft>
                <a:spcPts val="0"/>
              </a:spcAft>
              <a:buClr>
                <a:schemeClr val="dk1"/>
              </a:buClr>
              <a:buSzPts val="1200"/>
              <a:buChar char="●"/>
            </a:pPr>
            <a:r>
              <a:rPr lang="en" sz="1200" b="1">
                <a:solidFill>
                  <a:schemeClr val="dk1"/>
                </a:solidFill>
              </a:rPr>
              <a:t>Tip 4: Team Up with Adults</a:t>
            </a:r>
            <a:r>
              <a:rPr lang="en" sz="1200">
                <a:solidFill>
                  <a:schemeClr val="dk1"/>
                </a:solidFill>
              </a:rPr>
              <a:t> - Passwords can be a touchy subject, but having a "safety partner" helps if things get weird online. Talk to your parents about how to handle cyberbullies or sketchy DMs so you’re prepared before something happens.</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b="1">
                <a:solidFill>
                  <a:schemeClr val="dk1"/>
                </a:solidFill>
              </a:rPr>
              <a:t>Tip 5: Energy Check (Netiquette)</a:t>
            </a:r>
            <a:r>
              <a:rPr lang="en" sz="1200">
                <a:solidFill>
                  <a:schemeClr val="dk1"/>
                </a:solidFill>
              </a:rPr>
              <a:t> - If you wouldn’t say it to someone’s face (or want it said to someone you love), don't post it. Cyberbullying hurts real people.  </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b="1">
                <a:solidFill>
                  <a:schemeClr val="dk1"/>
                </a:solidFill>
              </a:rPr>
              <a:t>Tip 6: Level Up Your Passwords</a:t>
            </a:r>
            <a:r>
              <a:rPr lang="en" sz="1200">
                <a:solidFill>
                  <a:schemeClr val="dk1"/>
                </a:solidFill>
              </a:rPr>
              <a:t> - "123456" isn't a password; it's an invitation. Use a mix of caps, numbers, and symbols. Pro-tip: Use a password manager so you don’t have to remember 50 different complex codes.</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b="1">
                <a:solidFill>
                  <a:schemeClr val="dk1"/>
                </a:solidFill>
              </a:rPr>
              <a:t>Tip 7: Watch Where You Hang Out</a:t>
            </a:r>
            <a:r>
              <a:rPr lang="en" sz="1200">
                <a:solidFill>
                  <a:schemeClr val="dk1"/>
                </a:solidFill>
              </a:rPr>
              <a:t> - Not all chat rooms or forums are safe. Some are full of sketchy people or content you can't unsee. Stick to vetted spaces and keep your setup in a common area of the house so you're not isolated if things get creepy.</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b="1">
                <a:solidFill>
                  <a:schemeClr val="dk1"/>
                </a:solidFill>
              </a:rPr>
              <a:t>Tip 8: Skip the Personal Surveys</a:t>
            </a:r>
            <a:r>
              <a:rPr lang="en" sz="1200">
                <a:solidFill>
                  <a:schemeClr val="dk1"/>
                </a:solidFill>
              </a:rPr>
              <a:t> - If a site or a "quiz" asks for too much private info, bail. Marketers and hackers use that data to track you or target you with scams and malware.  </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b="1">
                <a:solidFill>
                  <a:schemeClr val="dk1"/>
                </a:solidFill>
              </a:rPr>
              <a:t>Tip 9: Never Meet Up Solo</a:t>
            </a:r>
            <a:r>
              <a:rPr lang="en" sz="1200">
                <a:solidFill>
                  <a:schemeClr val="dk1"/>
                </a:solidFill>
              </a:rPr>
              <a:t> - People can pretend to be </a:t>
            </a:r>
            <a:r>
              <a:rPr lang="en" sz="1200" i="1">
                <a:solidFill>
                  <a:schemeClr val="dk1"/>
                </a:solidFill>
              </a:rPr>
              <a:t>anyone</a:t>
            </a:r>
            <a:r>
              <a:rPr lang="en" sz="1200">
                <a:solidFill>
                  <a:schemeClr val="dk1"/>
                </a:solidFill>
              </a:rPr>
              <a:t> online (even someone your age). Never meet an "online friend" in person without an adult there. If a stranger asks to meet or wants photos, tell a parent immediately.</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b="1">
                <a:solidFill>
                  <a:schemeClr val="dk1"/>
                </a:solidFill>
              </a:rPr>
              <a:t>Tip 10: If it’s Weird, Speak Up</a:t>
            </a:r>
            <a:r>
              <a:rPr lang="en" sz="1200">
                <a:solidFill>
                  <a:schemeClr val="dk1"/>
                </a:solidFill>
              </a:rPr>
              <a:t> - If a DM feels scary, hurtful, or just "off," don't keep it a secret. Use this rule: </a:t>
            </a:r>
            <a:r>
              <a:rPr lang="en" sz="1200" b="1">
                <a:solidFill>
                  <a:schemeClr val="dk1"/>
                </a:solidFill>
              </a:rPr>
              <a:t>If the person you’re talking to won't talk to your parents, they aren't someone you should be talking to.</a:t>
            </a:r>
            <a:endParaRPr sz="13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5"/>
          <p:cNvSpPr txBox="1">
            <a:spLocks noGrp="1"/>
          </p:cNvSpPr>
          <p:nvPr>
            <p:ph type="title"/>
          </p:nvPr>
        </p:nvSpPr>
        <p:spPr>
          <a:xfrm>
            <a:off x="311700" y="107500"/>
            <a:ext cx="8520600" cy="694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3033" b="1">
                <a:solidFill>
                  <a:srgbClr val="1F1F1F"/>
                </a:solidFill>
              </a:rPr>
              <a:t>📱</a:t>
            </a:r>
            <a:r>
              <a:rPr lang="en" sz="1700" b="1">
                <a:solidFill>
                  <a:srgbClr val="1F1F1F"/>
                </a:solidFill>
              </a:rPr>
              <a:t> </a:t>
            </a:r>
            <a:r>
              <a:rPr lang="en" b="1"/>
              <a:t>Level Up Your Digital Game</a:t>
            </a:r>
            <a:endParaRPr b="1"/>
          </a:p>
        </p:txBody>
      </p:sp>
      <p:sp>
        <p:nvSpPr>
          <p:cNvPr id="229" name="Google Shape;229;p35"/>
          <p:cNvSpPr txBox="1">
            <a:spLocks noGrp="1"/>
          </p:cNvSpPr>
          <p:nvPr>
            <p:ph type="body" idx="1"/>
          </p:nvPr>
        </p:nvSpPr>
        <p:spPr>
          <a:xfrm>
            <a:off x="311700" y="699425"/>
            <a:ext cx="8520600" cy="4013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35"/>
              <a:buNone/>
            </a:pPr>
            <a:r>
              <a:rPr lang="en" sz="1035" b="1">
                <a:solidFill>
                  <a:srgbClr val="1F1F1F"/>
                </a:solidFill>
              </a:rPr>
              <a:t>Staying safe online isn't about following "rules"—it’s about protecting your peace and keeping your digital reputation 100% solid. Here’s how to vibe-check your internet habits:</a:t>
            </a:r>
            <a:endParaRPr sz="1035" b="1">
              <a:solidFill>
                <a:srgbClr val="1F1F1F"/>
              </a:solidFill>
            </a:endParaRPr>
          </a:p>
          <a:p>
            <a:pPr marL="0" lvl="0" indent="0" algn="l" rtl="0">
              <a:lnSpc>
                <a:spcPct val="100000"/>
              </a:lnSpc>
              <a:spcBef>
                <a:spcPts val="0"/>
              </a:spcBef>
              <a:spcAft>
                <a:spcPts val="0"/>
              </a:spcAft>
              <a:buSzPts val="935"/>
              <a:buNone/>
            </a:pPr>
            <a:endParaRPr sz="1035">
              <a:solidFill>
                <a:srgbClr val="1F1F1F"/>
              </a:solidFill>
            </a:endParaRPr>
          </a:p>
          <a:p>
            <a:pPr marL="0" lvl="0" indent="0" algn="l" rtl="0">
              <a:lnSpc>
                <a:spcPct val="100000"/>
              </a:lnSpc>
              <a:spcBef>
                <a:spcPts val="0"/>
              </a:spcBef>
              <a:spcAft>
                <a:spcPts val="0"/>
              </a:spcAft>
              <a:buSzPts val="935"/>
              <a:buNone/>
            </a:pPr>
            <a:r>
              <a:rPr lang="en" sz="1205" b="1">
                <a:solidFill>
                  <a:srgbClr val="1F1F1F"/>
                </a:solidFill>
              </a:rPr>
              <a:t>📺 1. Content: Watch Your Feed</a:t>
            </a:r>
            <a:endParaRPr sz="1205" b="1">
              <a:solidFill>
                <a:srgbClr val="1F1F1F"/>
              </a:solidFill>
            </a:endParaRPr>
          </a:p>
          <a:p>
            <a:pPr marL="0" lvl="0" indent="0" algn="l" rtl="0">
              <a:lnSpc>
                <a:spcPct val="100000"/>
              </a:lnSpc>
              <a:spcBef>
                <a:spcPts val="0"/>
              </a:spcBef>
              <a:spcAft>
                <a:spcPts val="0"/>
              </a:spcAft>
              <a:buSzPts val="935"/>
              <a:buNone/>
            </a:pPr>
            <a:r>
              <a:rPr lang="en" sz="1035">
                <a:solidFill>
                  <a:srgbClr val="1F1F1F"/>
                </a:solidFill>
              </a:rPr>
              <a:t>Your "For You" page </a:t>
            </a:r>
            <a:r>
              <a:rPr lang="en" sz="1035" b="1">
                <a:solidFill>
                  <a:srgbClr val="1F1F1F"/>
                </a:solidFill>
              </a:rPr>
              <a:t>(FYP)</a:t>
            </a:r>
            <a:r>
              <a:rPr lang="en" sz="1035">
                <a:solidFill>
                  <a:srgbClr val="1F1F1F"/>
                </a:solidFill>
              </a:rPr>
              <a:t> is basically your digital environment. If you’re constantly seeing toxic drama, fake news, or stuff that makes you feel like trash, it’s time to </a:t>
            </a:r>
            <a:r>
              <a:rPr lang="en" sz="1035" b="1">
                <a:solidFill>
                  <a:srgbClr val="1F1F1F"/>
                </a:solidFill>
              </a:rPr>
              <a:t>hit that "Not Interested" button.</a:t>
            </a:r>
            <a:r>
              <a:rPr lang="en" sz="1035">
                <a:solidFill>
                  <a:srgbClr val="1F1F1F"/>
                </a:solidFill>
              </a:rPr>
              <a:t> * </a:t>
            </a:r>
            <a:r>
              <a:rPr lang="en" sz="1035" b="1">
                <a:solidFill>
                  <a:srgbClr val="1F1F1F"/>
                </a:solidFill>
              </a:rPr>
              <a:t>The Vibe:</a:t>
            </a:r>
            <a:r>
              <a:rPr lang="en" sz="1035">
                <a:solidFill>
                  <a:srgbClr val="1F1F1F"/>
                </a:solidFill>
              </a:rPr>
              <a:t> Don't let the algorithm rot your brain. If the content is sketchy or harmful, scroll past.</a:t>
            </a:r>
            <a:endParaRPr sz="1035">
              <a:solidFill>
                <a:srgbClr val="1F1F1F"/>
              </a:solidFill>
            </a:endParaRPr>
          </a:p>
          <a:p>
            <a:pPr marL="0" lvl="0" indent="0" algn="l" rtl="0">
              <a:lnSpc>
                <a:spcPct val="100000"/>
              </a:lnSpc>
              <a:spcBef>
                <a:spcPts val="0"/>
              </a:spcBef>
              <a:spcAft>
                <a:spcPts val="0"/>
              </a:spcAft>
              <a:buSzPts val="935"/>
              <a:buNone/>
            </a:pPr>
            <a:endParaRPr sz="1035">
              <a:solidFill>
                <a:srgbClr val="1F1F1F"/>
              </a:solidFill>
            </a:endParaRPr>
          </a:p>
          <a:p>
            <a:pPr marL="0" lvl="0" indent="0" algn="l" rtl="0">
              <a:lnSpc>
                <a:spcPct val="100000"/>
              </a:lnSpc>
              <a:spcBef>
                <a:spcPts val="0"/>
              </a:spcBef>
              <a:spcAft>
                <a:spcPts val="0"/>
              </a:spcAft>
              <a:buSzPts val="935"/>
              <a:buNone/>
            </a:pPr>
            <a:r>
              <a:rPr lang="en" sz="1205" b="1">
                <a:solidFill>
                  <a:srgbClr val="1F1F1F"/>
                </a:solidFill>
              </a:rPr>
              <a:t>👥 2. Contact: Gatekeep Your Circle</a:t>
            </a:r>
            <a:endParaRPr sz="1205" b="1">
              <a:solidFill>
                <a:srgbClr val="1F1F1F"/>
              </a:solidFill>
            </a:endParaRPr>
          </a:p>
          <a:p>
            <a:pPr marL="0" lvl="0" indent="0" algn="l" rtl="0">
              <a:lnSpc>
                <a:spcPct val="100000"/>
              </a:lnSpc>
              <a:spcBef>
                <a:spcPts val="0"/>
              </a:spcBef>
              <a:spcAft>
                <a:spcPts val="0"/>
              </a:spcAft>
              <a:buSzPts val="935"/>
              <a:buNone/>
            </a:pPr>
            <a:r>
              <a:rPr lang="en" sz="1035">
                <a:solidFill>
                  <a:srgbClr val="1F1F1F"/>
                </a:solidFill>
              </a:rPr>
              <a:t>Just because someone has a cool profile picture doesn't mean they're legit. In the digital world, </a:t>
            </a:r>
            <a:r>
              <a:rPr lang="en" sz="1035" b="1">
                <a:solidFill>
                  <a:srgbClr val="1F1F1F"/>
                </a:solidFill>
              </a:rPr>
              <a:t>"Stranger Danger" is still a thing.</a:t>
            </a:r>
            <a:r>
              <a:rPr lang="en" sz="1035">
                <a:solidFill>
                  <a:srgbClr val="1F1F1F"/>
                </a:solidFill>
              </a:rPr>
              <a:t> * </a:t>
            </a:r>
            <a:r>
              <a:rPr lang="en" sz="1035" b="1">
                <a:solidFill>
                  <a:srgbClr val="1F1F1F"/>
                </a:solidFill>
              </a:rPr>
              <a:t>The Rule:</a:t>
            </a:r>
            <a:r>
              <a:rPr lang="en" sz="1035">
                <a:solidFill>
                  <a:srgbClr val="1F1F1F"/>
                </a:solidFill>
              </a:rPr>
              <a:t> If you wouldn't give a random person on the street your home address or phone number, don't give it to a DM. Keep your private life private.</a:t>
            </a:r>
            <a:endParaRPr sz="1035">
              <a:solidFill>
                <a:srgbClr val="1F1F1F"/>
              </a:solidFill>
            </a:endParaRPr>
          </a:p>
          <a:p>
            <a:pPr marL="0" lvl="0" indent="0" algn="l" rtl="0">
              <a:lnSpc>
                <a:spcPct val="100000"/>
              </a:lnSpc>
              <a:spcBef>
                <a:spcPts val="0"/>
              </a:spcBef>
              <a:spcAft>
                <a:spcPts val="0"/>
              </a:spcAft>
              <a:buSzPts val="935"/>
              <a:buNone/>
            </a:pPr>
            <a:endParaRPr sz="1035">
              <a:solidFill>
                <a:srgbClr val="1F1F1F"/>
              </a:solidFill>
            </a:endParaRPr>
          </a:p>
          <a:p>
            <a:pPr marL="0" lvl="0" indent="0" algn="l" rtl="0">
              <a:lnSpc>
                <a:spcPct val="100000"/>
              </a:lnSpc>
              <a:spcBef>
                <a:spcPts val="0"/>
              </a:spcBef>
              <a:spcAft>
                <a:spcPts val="0"/>
              </a:spcAft>
              <a:buSzPts val="935"/>
              <a:buNone/>
            </a:pPr>
            <a:r>
              <a:rPr lang="en" sz="1205" b="1">
                <a:solidFill>
                  <a:srgbClr val="1F1F1F"/>
                </a:solidFill>
              </a:rPr>
              <a:t>🎭 3. Conduct: Don’t Be a Troll</a:t>
            </a:r>
            <a:endParaRPr sz="1205" b="1">
              <a:solidFill>
                <a:srgbClr val="1F1F1F"/>
              </a:solidFill>
            </a:endParaRPr>
          </a:p>
          <a:p>
            <a:pPr marL="0" lvl="0" indent="0" algn="l" rtl="0">
              <a:lnSpc>
                <a:spcPct val="100000"/>
              </a:lnSpc>
              <a:spcBef>
                <a:spcPts val="0"/>
              </a:spcBef>
              <a:spcAft>
                <a:spcPts val="0"/>
              </a:spcAft>
              <a:buSzPts val="935"/>
              <a:buNone/>
            </a:pPr>
            <a:r>
              <a:rPr lang="en" sz="1035">
                <a:solidFill>
                  <a:srgbClr val="1F1F1F"/>
                </a:solidFill>
              </a:rPr>
              <a:t>Screens make it easy to forget there’s a real person on the other side. One "funny" comment can ruin someone’s week—or your future college application.</a:t>
            </a:r>
            <a:endParaRPr sz="1035">
              <a:solidFill>
                <a:srgbClr val="1F1F1F"/>
              </a:solidFill>
            </a:endParaRPr>
          </a:p>
          <a:p>
            <a:pPr marL="457200" lvl="0" indent="-294323" algn="l" rtl="0">
              <a:lnSpc>
                <a:spcPct val="100000"/>
              </a:lnSpc>
              <a:spcBef>
                <a:spcPts val="0"/>
              </a:spcBef>
              <a:spcAft>
                <a:spcPts val="0"/>
              </a:spcAft>
              <a:buClr>
                <a:srgbClr val="1F1F1F"/>
              </a:buClr>
              <a:buSzPts val="1035"/>
              <a:buChar char="●"/>
            </a:pPr>
            <a:r>
              <a:rPr lang="en" sz="1035" b="1">
                <a:solidFill>
                  <a:srgbClr val="1F1F1F"/>
                </a:solidFill>
              </a:rPr>
              <a:t>The Energy:</a:t>
            </a:r>
            <a:r>
              <a:rPr lang="en" sz="1035">
                <a:solidFill>
                  <a:srgbClr val="1F1F1F"/>
                </a:solidFill>
              </a:rPr>
              <a:t> Be the person who keeps it chill. Avoid the "cancel culture" rabbit holes and skip the cyberbullying. </a:t>
            </a:r>
            <a:r>
              <a:rPr lang="en" sz="1035" b="1">
                <a:solidFill>
                  <a:srgbClr val="1F1F1F"/>
                </a:solidFill>
              </a:rPr>
              <a:t>Play it smart, not salty.</a:t>
            </a:r>
            <a:endParaRPr sz="1035" b="1">
              <a:solidFill>
                <a:srgbClr val="1F1F1F"/>
              </a:solidFill>
            </a:endParaRPr>
          </a:p>
          <a:p>
            <a:pPr marL="0" lvl="0" indent="0" algn="l" rtl="0">
              <a:lnSpc>
                <a:spcPct val="100000"/>
              </a:lnSpc>
              <a:spcBef>
                <a:spcPts val="0"/>
              </a:spcBef>
              <a:spcAft>
                <a:spcPts val="0"/>
              </a:spcAft>
              <a:buNone/>
            </a:pPr>
            <a:endParaRPr sz="1035" b="1">
              <a:solidFill>
                <a:srgbClr val="1F1F1F"/>
              </a:solidFill>
            </a:endParaRPr>
          </a:p>
          <a:p>
            <a:pPr marL="0" lvl="0" indent="0" algn="l" rtl="0">
              <a:lnSpc>
                <a:spcPct val="100000"/>
              </a:lnSpc>
              <a:spcBef>
                <a:spcPts val="0"/>
              </a:spcBef>
              <a:spcAft>
                <a:spcPts val="0"/>
              </a:spcAft>
              <a:buSzPts val="935"/>
              <a:buNone/>
            </a:pPr>
            <a:r>
              <a:rPr lang="en" sz="1205" b="1">
                <a:solidFill>
                  <a:srgbClr val="1F1F1F"/>
                </a:solidFill>
              </a:rPr>
              <a:t>🛡️ 4. Cybersecurity: Lock It Down</a:t>
            </a:r>
            <a:endParaRPr sz="1205" b="1">
              <a:solidFill>
                <a:srgbClr val="1F1F1F"/>
              </a:solidFill>
            </a:endParaRPr>
          </a:p>
          <a:p>
            <a:pPr marL="0" lvl="0" indent="0" algn="l" rtl="0">
              <a:lnSpc>
                <a:spcPct val="100000"/>
              </a:lnSpc>
              <a:spcBef>
                <a:spcPts val="0"/>
              </a:spcBef>
              <a:spcAft>
                <a:spcPts val="0"/>
              </a:spcAft>
              <a:buSzPts val="935"/>
              <a:buNone/>
            </a:pPr>
            <a:r>
              <a:rPr lang="en" sz="1035">
                <a:solidFill>
                  <a:srgbClr val="1F1F1F"/>
                </a:solidFill>
              </a:rPr>
              <a:t>Think of your accounts like your bedroom—you wouldn't want randoms snooping through your stuff.</a:t>
            </a:r>
            <a:endParaRPr sz="1035">
              <a:solidFill>
                <a:srgbClr val="1F1F1F"/>
              </a:solidFill>
            </a:endParaRPr>
          </a:p>
          <a:p>
            <a:pPr marL="457200" lvl="0" indent="-294323" algn="l" rtl="0">
              <a:lnSpc>
                <a:spcPct val="100000"/>
              </a:lnSpc>
              <a:spcBef>
                <a:spcPts val="0"/>
              </a:spcBef>
              <a:spcAft>
                <a:spcPts val="0"/>
              </a:spcAft>
              <a:buClr>
                <a:srgbClr val="1F1F1F"/>
              </a:buClr>
              <a:buSzPts val="1035"/>
              <a:buChar char="●"/>
            </a:pPr>
            <a:r>
              <a:rPr lang="en" sz="1035" b="1">
                <a:solidFill>
                  <a:srgbClr val="1F1F1F"/>
                </a:solidFill>
              </a:rPr>
              <a:t>The Move:</a:t>
            </a:r>
            <a:r>
              <a:rPr lang="en" sz="1035">
                <a:solidFill>
                  <a:srgbClr val="1F1F1F"/>
                </a:solidFill>
              </a:rPr>
              <a:t> Use 2FA (Two-Factor Authentication), stop using "123456" as a password, and don’t click on those "You won an iPhone!" links. </a:t>
            </a:r>
            <a:r>
              <a:rPr lang="en" sz="1035" b="1">
                <a:solidFill>
                  <a:srgbClr val="1F1F1F"/>
                </a:solidFill>
              </a:rPr>
              <a:t>Don't get hacked because you were lazy.</a:t>
            </a:r>
            <a:endParaRPr sz="1248" b="1">
              <a:solidFill>
                <a:srgbClr val="3D3D3D"/>
              </a:solidFill>
              <a:latin typeface="Roboto"/>
              <a:ea typeface="Roboto"/>
              <a:cs typeface="Roboto"/>
              <a:sym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Let’s see what you know!</a:t>
            </a:r>
            <a:endParaRPr b="1"/>
          </a:p>
        </p:txBody>
      </p:sp>
      <p:sp>
        <p:nvSpPr>
          <p:cNvPr id="235" name="Google Shape;235;p3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1400"/>
              </a:spcBef>
              <a:spcAft>
                <a:spcPts val="0"/>
              </a:spcAft>
              <a:buClr>
                <a:schemeClr val="dk1"/>
              </a:buClr>
              <a:buSzPts val="1100"/>
              <a:buFont typeface="Arial"/>
              <a:buNone/>
            </a:pPr>
            <a:r>
              <a:rPr lang="en" sz="1600" b="1">
                <a:solidFill>
                  <a:schemeClr val="dk1"/>
                </a:solidFill>
              </a:rPr>
              <a:t>Level 1: The "Urgent" DM</a:t>
            </a:r>
            <a:endParaRPr sz="1600" b="1">
              <a:solidFill>
                <a:schemeClr val="dk1"/>
              </a:solidFill>
            </a:endParaRPr>
          </a:p>
          <a:p>
            <a:pPr marL="0" lvl="0" indent="0" algn="l" rtl="0">
              <a:spcBef>
                <a:spcPts val="1200"/>
              </a:spcBef>
              <a:spcAft>
                <a:spcPts val="0"/>
              </a:spcAft>
              <a:buClr>
                <a:schemeClr val="dk1"/>
              </a:buClr>
              <a:buSzPts val="1100"/>
              <a:buFont typeface="Arial"/>
              <a:buNone/>
            </a:pPr>
            <a:r>
              <a:rPr lang="en" sz="1600">
                <a:solidFill>
                  <a:schemeClr val="dk1"/>
                </a:solidFill>
              </a:rPr>
              <a:t>You’re in the middle of class when you get a DM from your friend, Taylor.</a:t>
            </a:r>
            <a:endParaRPr sz="1600">
              <a:solidFill>
                <a:schemeClr val="dk1"/>
              </a:solidFill>
            </a:endParaRPr>
          </a:p>
          <a:p>
            <a:pPr marL="381000" marR="381000" lvl="0" indent="0" algn="l" rtl="0">
              <a:spcBef>
                <a:spcPts val="1200"/>
              </a:spcBef>
              <a:spcAft>
                <a:spcPts val="0"/>
              </a:spcAft>
              <a:buClr>
                <a:schemeClr val="dk1"/>
              </a:buClr>
              <a:buSzPts val="1100"/>
              <a:buFont typeface="Arial"/>
              <a:buNone/>
            </a:pPr>
            <a:r>
              <a:rPr lang="en" sz="1600" b="1">
                <a:solidFill>
                  <a:schemeClr val="dk1"/>
                </a:solidFill>
              </a:rPr>
              <a:t>Taylor:</a:t>
            </a:r>
            <a:r>
              <a:rPr lang="en" sz="1600">
                <a:solidFill>
                  <a:schemeClr val="dk1"/>
                </a:solidFill>
              </a:rPr>
              <a:t> </a:t>
            </a:r>
            <a:r>
              <a:rPr lang="en" sz="1600" i="1">
                <a:solidFill>
                  <a:schemeClr val="dk1"/>
                </a:solidFill>
              </a:rPr>
              <a:t>"OMG, did you see this video of you from the party last night? Everyone is talking about it. Click here to see: bit.ly/aura-leaks-99"</a:t>
            </a:r>
            <a:endParaRPr sz="1600" i="1">
              <a:solidFill>
                <a:schemeClr val="dk1"/>
              </a:solidFill>
            </a:endParaRPr>
          </a:p>
          <a:p>
            <a:pPr marL="0" lvl="0" indent="0" algn="l" rtl="0">
              <a:spcBef>
                <a:spcPts val="1200"/>
              </a:spcBef>
              <a:spcAft>
                <a:spcPts val="0"/>
              </a:spcAft>
              <a:buClr>
                <a:schemeClr val="dk1"/>
              </a:buClr>
              <a:buSzPts val="1100"/>
              <a:buFont typeface="Arial"/>
              <a:buNone/>
            </a:pPr>
            <a:r>
              <a:rPr lang="en" sz="1600" b="1">
                <a:solidFill>
                  <a:schemeClr val="dk1"/>
                </a:solidFill>
              </a:rPr>
              <a:t>What do you do?</a:t>
            </a:r>
            <a:endParaRPr sz="1600" b="1">
              <a:solidFill>
                <a:schemeClr val="dk1"/>
              </a:solidFill>
            </a:endParaRPr>
          </a:p>
          <a:p>
            <a:pPr marL="457200" lvl="0" indent="-330200" algn="l" rtl="0">
              <a:spcBef>
                <a:spcPts val="1200"/>
              </a:spcBef>
              <a:spcAft>
                <a:spcPts val="0"/>
              </a:spcAft>
              <a:buClr>
                <a:schemeClr val="dk1"/>
              </a:buClr>
              <a:buSzPts val="1600"/>
              <a:buAutoNum type="arabicPeriod"/>
            </a:pPr>
            <a:r>
              <a:rPr lang="en" sz="1600" b="1">
                <a:solidFill>
                  <a:schemeClr val="dk1"/>
                </a:solidFill>
              </a:rPr>
              <a:t>Click the link immediately.</a:t>
            </a:r>
            <a:r>
              <a:rPr lang="en" sz="1600">
                <a:solidFill>
                  <a:schemeClr val="dk1"/>
                </a:solidFill>
              </a:rPr>
              <a:t> You need to know what’s out there.</a:t>
            </a:r>
            <a:endParaRPr sz="1600">
              <a:solidFill>
                <a:schemeClr val="dk1"/>
              </a:solidFill>
            </a:endParaRPr>
          </a:p>
          <a:p>
            <a:pPr marL="457200" lvl="0" indent="-330200" algn="l" rtl="0">
              <a:spcBef>
                <a:spcPts val="0"/>
              </a:spcBef>
              <a:spcAft>
                <a:spcPts val="0"/>
              </a:spcAft>
              <a:buClr>
                <a:schemeClr val="dk1"/>
              </a:buClr>
              <a:buSzPts val="1600"/>
              <a:buAutoNum type="arabicPeriod"/>
            </a:pPr>
            <a:r>
              <a:rPr lang="en" sz="1600" b="1">
                <a:solidFill>
                  <a:schemeClr val="dk1"/>
                </a:solidFill>
              </a:rPr>
              <a:t>Message Taylor on a different app.</a:t>
            </a:r>
            <a:r>
              <a:rPr lang="en" sz="1600">
                <a:solidFill>
                  <a:schemeClr val="dk1"/>
                </a:solidFill>
              </a:rPr>
              <a:t> "Hey, did you just send me a weird link?"</a:t>
            </a:r>
            <a:endParaRPr sz="1600">
              <a:solidFill>
                <a:schemeClr val="dk1"/>
              </a:solidFill>
            </a:endParaRPr>
          </a:p>
          <a:p>
            <a:pPr marL="457200" lvl="0" indent="-330200" algn="l" rtl="0">
              <a:spcBef>
                <a:spcPts val="0"/>
              </a:spcBef>
              <a:spcAft>
                <a:spcPts val="0"/>
              </a:spcAft>
              <a:buClr>
                <a:schemeClr val="dk1"/>
              </a:buClr>
              <a:buSzPts val="1600"/>
              <a:buAutoNum type="arabicPeriod"/>
            </a:pPr>
            <a:r>
              <a:rPr lang="en" sz="1600" b="1">
                <a:solidFill>
                  <a:schemeClr val="dk1"/>
                </a:solidFill>
              </a:rPr>
              <a:t>Ignore it.</a:t>
            </a:r>
            <a:r>
              <a:rPr lang="en" sz="1600">
                <a:solidFill>
                  <a:schemeClr val="dk1"/>
                </a:solidFill>
              </a:rPr>
              <a:t> It’s probably just Taylor being dramatic.</a:t>
            </a:r>
            <a:endParaRPr sz="1600">
              <a:solidFill>
                <a:schemeClr val="dk1"/>
              </a:solidFill>
            </a:endParaRPr>
          </a:p>
          <a:p>
            <a:pPr marL="0" lvl="0" indent="0" algn="l" rtl="0">
              <a:spcBef>
                <a:spcPts val="1200"/>
              </a:spcBef>
              <a:spcAft>
                <a:spcPts val="1200"/>
              </a:spcAft>
              <a:buNone/>
            </a:pPr>
            <a:endParaRPr/>
          </a:p>
        </p:txBody>
      </p:sp>
      <p:pic>
        <p:nvPicPr>
          <p:cNvPr id="236" name="Google Shape;236;p36" descr="💖 Relax with this 45-second Valentine's-themed countdown timer featuring calming LoFi music! Perfect for study breaks, cozy vibes, or Valentine's Day celebrations. This pink aesthetic timer with cute heart animations is great for creating a romantic or chill ambiance. 💕&#10;&#10;Music and sound effects by Epidemic Sound (http://www.epidemicsound.com)" title="💖 45 Second Heart Timer with LoFi Music | Cute Pink Valentine's Countdown">
            <a:hlinkClick r:id="rId3"/>
          </p:cNvPr>
          <p:cNvPicPr preferRelativeResize="0"/>
          <p:nvPr/>
        </p:nvPicPr>
        <p:blipFill>
          <a:blip r:embed="rId4">
            <a:alphaModFix/>
          </a:blip>
          <a:stretch>
            <a:fillRect/>
          </a:stretch>
        </p:blipFill>
        <p:spPr>
          <a:xfrm>
            <a:off x="6197750" y="49625"/>
            <a:ext cx="2830500" cy="15921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6"/>
                                        </p:tgtEl>
                                        <p:attrNameLst>
                                          <p:attrName>style.visibility</p:attrName>
                                        </p:attrNameLst>
                                      </p:cBhvr>
                                      <p:to>
                                        <p:strVal val="visible"/>
                                      </p:to>
                                    </p:set>
                                    <p:animEffect transition="in" filter="fade">
                                      <p:cBhvr>
                                        <p:cTn id="7" dur="1000"/>
                                        <p:tgtEl>
                                          <p:spTgt spid="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3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Clr>
                <a:schemeClr val="dk1"/>
              </a:buClr>
              <a:buSzPts val="1100"/>
              <a:buFont typeface="Arial"/>
              <a:buNone/>
            </a:pPr>
            <a:r>
              <a:rPr lang="en" sz="1900" b="1">
                <a:solidFill>
                  <a:schemeClr val="dk1"/>
                </a:solidFill>
              </a:rPr>
              <a:t>The Outcome:</a:t>
            </a:r>
            <a:endParaRPr sz="1900" b="1">
              <a:solidFill>
                <a:schemeClr val="dk1"/>
              </a:solidFill>
            </a:endParaRPr>
          </a:p>
          <a:p>
            <a:pPr marL="457200" lvl="0" indent="-349250" algn="l" rtl="0">
              <a:spcBef>
                <a:spcPts val="1200"/>
              </a:spcBef>
              <a:spcAft>
                <a:spcPts val="0"/>
              </a:spcAft>
              <a:buClr>
                <a:schemeClr val="dk1"/>
              </a:buClr>
              <a:buSzPts val="1900"/>
              <a:buChar char="●"/>
            </a:pPr>
            <a:r>
              <a:rPr lang="en" sz="1900" b="1">
                <a:solidFill>
                  <a:schemeClr val="dk1"/>
                </a:solidFill>
              </a:rPr>
              <a:t>Choice 1:</a:t>
            </a:r>
            <a:r>
              <a:rPr lang="en" sz="1900">
                <a:solidFill>
                  <a:schemeClr val="dk1"/>
                </a:solidFill>
              </a:rPr>
              <a:t> Your screen flickers. You’ve just installed a keylogger. </a:t>
            </a:r>
            <a:r>
              <a:rPr lang="en" sz="1900" b="1">
                <a:solidFill>
                  <a:schemeClr val="dk1"/>
                </a:solidFill>
              </a:rPr>
              <a:t>(-20 Security)</a:t>
            </a:r>
            <a:endParaRPr sz="1900" b="1">
              <a:solidFill>
                <a:schemeClr val="dk1"/>
              </a:solidFill>
            </a:endParaRPr>
          </a:p>
          <a:p>
            <a:pPr marL="457200" lvl="0" indent="-349250" algn="l" rtl="0">
              <a:spcBef>
                <a:spcPts val="0"/>
              </a:spcBef>
              <a:spcAft>
                <a:spcPts val="0"/>
              </a:spcAft>
              <a:buClr>
                <a:schemeClr val="dk1"/>
              </a:buClr>
              <a:buSzPts val="1900"/>
              <a:buChar char="●"/>
            </a:pPr>
            <a:r>
              <a:rPr lang="en" sz="1900" b="1">
                <a:solidFill>
                  <a:schemeClr val="dk1"/>
                </a:solidFill>
              </a:rPr>
              <a:t>Choice 2:</a:t>
            </a:r>
            <a:r>
              <a:rPr lang="en" sz="1900">
                <a:solidFill>
                  <a:schemeClr val="dk1"/>
                </a:solidFill>
              </a:rPr>
              <a:t> Taylor replies: </a:t>
            </a:r>
            <a:r>
              <a:rPr lang="en" sz="1900" i="1">
                <a:solidFill>
                  <a:schemeClr val="dk1"/>
                </a:solidFill>
              </a:rPr>
              <a:t>"No? I haven't been on my phone all morning. Don't click that!"</a:t>
            </a:r>
            <a:r>
              <a:rPr lang="en" sz="1900">
                <a:solidFill>
                  <a:schemeClr val="dk1"/>
                </a:solidFill>
              </a:rPr>
              <a:t> </a:t>
            </a:r>
            <a:r>
              <a:rPr lang="en" sz="1900" b="1">
                <a:solidFill>
                  <a:schemeClr val="dk1"/>
                </a:solidFill>
              </a:rPr>
              <a:t>(+20 Security, +10 Wisdom)</a:t>
            </a:r>
            <a:endParaRPr sz="1900" b="1">
              <a:solidFill>
                <a:schemeClr val="dk1"/>
              </a:solidFill>
            </a:endParaRPr>
          </a:p>
          <a:p>
            <a:pPr marL="457200" lvl="0" indent="-349250" algn="l" rtl="0">
              <a:spcBef>
                <a:spcPts val="0"/>
              </a:spcBef>
              <a:spcAft>
                <a:spcPts val="0"/>
              </a:spcAft>
              <a:buClr>
                <a:schemeClr val="dk1"/>
              </a:buClr>
              <a:buSzPts val="1900"/>
              <a:buChar char="●"/>
            </a:pPr>
            <a:r>
              <a:rPr lang="en" sz="1900" b="1">
                <a:solidFill>
                  <a:schemeClr val="dk1"/>
                </a:solidFill>
              </a:rPr>
              <a:t>Choice 3:</a:t>
            </a:r>
            <a:r>
              <a:rPr lang="en" sz="1900">
                <a:solidFill>
                  <a:schemeClr val="dk1"/>
                </a:solidFill>
              </a:rPr>
              <a:t> You stay safe for now, but the curiosity eats at you. </a:t>
            </a:r>
            <a:r>
              <a:rPr lang="en" sz="1900" b="1">
                <a:solidFill>
                  <a:schemeClr val="dk1"/>
                </a:solidFill>
              </a:rPr>
              <a:t>(Neutral)</a:t>
            </a:r>
            <a:endParaRPr sz="1900" b="1">
              <a:solidFill>
                <a:schemeClr val="dk1"/>
              </a:solidFill>
            </a:endParaRPr>
          </a:p>
          <a:p>
            <a:pPr marL="0" lvl="0" indent="0" algn="l" rtl="0">
              <a:spcBef>
                <a:spcPts val="1200"/>
              </a:spcBef>
              <a:spcAft>
                <a:spcPts val="1200"/>
              </a:spcAft>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8"/>
          <p:cNvSpPr txBox="1">
            <a:spLocks noGrp="1"/>
          </p:cNvSpPr>
          <p:nvPr>
            <p:ph type="body" idx="1"/>
          </p:nvPr>
        </p:nvSpPr>
        <p:spPr>
          <a:xfrm>
            <a:off x="311700" y="876550"/>
            <a:ext cx="8520600" cy="3692400"/>
          </a:xfrm>
          <a:prstGeom prst="rect">
            <a:avLst/>
          </a:prstGeom>
        </p:spPr>
        <p:txBody>
          <a:bodyPr spcFirstLastPara="1" wrap="square" lIns="91425" tIns="91425" rIns="91425" bIns="91425" anchor="t" anchorCtr="0">
            <a:normAutofit/>
          </a:bodyPr>
          <a:lstStyle/>
          <a:p>
            <a:pPr marL="0" lvl="0" indent="0" algn="l" rtl="0">
              <a:spcBef>
                <a:spcPts val="1400"/>
              </a:spcBef>
              <a:spcAft>
                <a:spcPts val="0"/>
              </a:spcAft>
              <a:buClr>
                <a:schemeClr val="dk1"/>
              </a:buClr>
              <a:buSzPts val="1100"/>
              <a:buFont typeface="Arial"/>
              <a:buNone/>
            </a:pPr>
            <a:r>
              <a:rPr lang="en" sz="1600" b="1">
                <a:solidFill>
                  <a:schemeClr val="dk1"/>
                </a:solidFill>
              </a:rPr>
              <a:t>Level 2: The "Gamer" Proposition</a:t>
            </a:r>
            <a:endParaRPr sz="1600" b="1">
              <a:solidFill>
                <a:schemeClr val="dk1"/>
              </a:solidFill>
            </a:endParaRPr>
          </a:p>
          <a:p>
            <a:pPr marL="0" lvl="0" indent="0" algn="l" rtl="0">
              <a:spcBef>
                <a:spcPts val="1200"/>
              </a:spcBef>
              <a:spcAft>
                <a:spcPts val="0"/>
              </a:spcAft>
              <a:buClr>
                <a:schemeClr val="dk1"/>
              </a:buClr>
              <a:buSzPts val="1100"/>
              <a:buFont typeface="Arial"/>
              <a:buNone/>
            </a:pPr>
            <a:r>
              <a:rPr lang="en" sz="1600">
                <a:solidFill>
                  <a:schemeClr val="dk1"/>
                </a:solidFill>
              </a:rPr>
              <a:t>You’re playing an online battle royale. A player named </a:t>
            </a:r>
            <a:r>
              <a:rPr lang="en" sz="1600" i="1">
                <a:solidFill>
                  <a:schemeClr val="dk1"/>
                </a:solidFill>
              </a:rPr>
              <a:t>Viper_X</a:t>
            </a:r>
            <a:r>
              <a:rPr lang="en" sz="1600">
                <a:solidFill>
                  <a:schemeClr val="dk1"/>
                </a:solidFill>
              </a:rPr>
              <a:t> offers to trade you a legendary skin for free because "you're a cracked player." All they need is your login info to "transfer the item."</a:t>
            </a:r>
            <a:endParaRPr sz="1600">
              <a:solidFill>
                <a:schemeClr val="dk1"/>
              </a:solidFill>
            </a:endParaRPr>
          </a:p>
          <a:p>
            <a:pPr marL="0" lvl="0" indent="0" algn="l" rtl="0">
              <a:spcBef>
                <a:spcPts val="1200"/>
              </a:spcBef>
              <a:spcAft>
                <a:spcPts val="0"/>
              </a:spcAft>
              <a:buClr>
                <a:schemeClr val="dk1"/>
              </a:buClr>
              <a:buSzPts val="1100"/>
              <a:buFont typeface="Arial"/>
              <a:buNone/>
            </a:pPr>
            <a:r>
              <a:rPr lang="en" sz="1600" b="1">
                <a:solidFill>
                  <a:schemeClr val="dk1"/>
                </a:solidFill>
              </a:rPr>
              <a:t>What do you do?</a:t>
            </a:r>
            <a:endParaRPr sz="1600" b="1">
              <a:solidFill>
                <a:schemeClr val="dk1"/>
              </a:solidFill>
            </a:endParaRPr>
          </a:p>
          <a:p>
            <a:pPr marL="457200" lvl="0" indent="-330200" algn="l" rtl="0">
              <a:spcBef>
                <a:spcPts val="1200"/>
              </a:spcBef>
              <a:spcAft>
                <a:spcPts val="0"/>
              </a:spcAft>
              <a:buClr>
                <a:schemeClr val="dk1"/>
              </a:buClr>
              <a:buSzPts val="1600"/>
              <a:buAutoNum type="arabicPeriod"/>
            </a:pPr>
            <a:r>
              <a:rPr lang="en" sz="1600" b="1">
                <a:solidFill>
                  <a:schemeClr val="dk1"/>
                </a:solidFill>
              </a:rPr>
              <a:t>Give the info.</a:t>
            </a:r>
            <a:r>
              <a:rPr lang="en" sz="1600">
                <a:solidFill>
                  <a:schemeClr val="dk1"/>
                </a:solidFill>
              </a:rPr>
              <a:t> It’s a legendary skin, and they seem nice.</a:t>
            </a:r>
            <a:endParaRPr sz="1600">
              <a:solidFill>
                <a:schemeClr val="dk1"/>
              </a:solidFill>
            </a:endParaRPr>
          </a:p>
          <a:p>
            <a:pPr marL="457200" lvl="0" indent="-330200" algn="l" rtl="0">
              <a:spcBef>
                <a:spcPts val="0"/>
              </a:spcBef>
              <a:spcAft>
                <a:spcPts val="0"/>
              </a:spcAft>
              <a:buClr>
                <a:schemeClr val="dk1"/>
              </a:buClr>
              <a:buSzPts val="1600"/>
              <a:buAutoNum type="arabicPeriod"/>
            </a:pPr>
            <a:r>
              <a:rPr lang="en" sz="1600" b="1">
                <a:solidFill>
                  <a:schemeClr val="dk1"/>
                </a:solidFill>
              </a:rPr>
              <a:t>Offer to trade through the official platform.</a:t>
            </a:r>
            <a:r>
              <a:rPr lang="en" sz="1600">
                <a:solidFill>
                  <a:schemeClr val="dk1"/>
                </a:solidFill>
              </a:rPr>
              <a:t> No password sharing.</a:t>
            </a:r>
            <a:endParaRPr sz="1600">
              <a:solidFill>
                <a:schemeClr val="dk1"/>
              </a:solidFill>
            </a:endParaRPr>
          </a:p>
          <a:p>
            <a:pPr marL="457200" lvl="0" indent="-330200" algn="l" rtl="0">
              <a:spcBef>
                <a:spcPts val="0"/>
              </a:spcBef>
              <a:spcAft>
                <a:spcPts val="0"/>
              </a:spcAft>
              <a:buClr>
                <a:schemeClr val="dk1"/>
              </a:buClr>
              <a:buSzPts val="1600"/>
              <a:buAutoNum type="arabicPeriod"/>
            </a:pPr>
            <a:r>
              <a:rPr lang="en" sz="1600" b="1">
                <a:solidFill>
                  <a:schemeClr val="dk1"/>
                </a:solidFill>
              </a:rPr>
              <a:t>Report the player.</a:t>
            </a:r>
            <a:r>
              <a:rPr lang="en" sz="1600">
                <a:solidFill>
                  <a:schemeClr val="dk1"/>
                </a:solidFill>
              </a:rPr>
              <a:t> This smells like a scam.</a:t>
            </a:r>
            <a:endParaRPr sz="1600">
              <a:solidFill>
                <a:schemeClr val="dk1"/>
              </a:solidFill>
            </a:endParaRPr>
          </a:p>
          <a:p>
            <a:pPr marL="0" lvl="0" indent="0" algn="l" rtl="0">
              <a:spcBef>
                <a:spcPts val="1200"/>
              </a:spcBef>
              <a:spcAft>
                <a:spcPts val="1200"/>
              </a:spcAft>
              <a:buNone/>
            </a:pPr>
            <a:endParaRPr/>
          </a:p>
        </p:txBody>
      </p:sp>
      <p:pic>
        <p:nvPicPr>
          <p:cNvPr id="247" name="Google Shape;247;p38" descr="45 Seconds timer with relaxing music and alarm on an abstract background. Great timer for reading, rest time, homework, focused study or work sessions. Works well as a classroom timer.&#10;&#10;It takes a lot of effort to produce these timer videos. Please support the channel by liking the video and subscribing for more! 👍&#10;&#10;⏰ We specialize in aesthetic timers with relaxing music. But if you are looking for a different timer please leave a comment describing what kind of timer you'd like to see, and we will make a timer just for you!&#10;&#10;#TimerWithMusic #CountdownTimer #classroomtimer" title="45 Seconds Timer with Relaxing Music and Alarm 🎵⏰">
            <a:hlinkClick r:id="rId3"/>
          </p:cNvPr>
          <p:cNvPicPr preferRelativeResize="0"/>
          <p:nvPr/>
        </p:nvPicPr>
        <p:blipFill>
          <a:blip r:embed="rId4">
            <a:alphaModFix/>
          </a:blip>
          <a:stretch>
            <a:fillRect/>
          </a:stretch>
        </p:blipFill>
        <p:spPr>
          <a:xfrm>
            <a:off x="6341700" y="3436188"/>
            <a:ext cx="2455000" cy="138093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7"/>
                                        </p:tgtEl>
                                        <p:attrNameLst>
                                          <p:attrName>style.visibility</p:attrName>
                                        </p:attrNameLst>
                                      </p:cBhvr>
                                      <p:to>
                                        <p:strVal val="visible"/>
                                      </p:to>
                                    </p:set>
                                    <p:animEffect transition="in" filter="fade">
                                      <p:cBhvr>
                                        <p:cTn id="7" dur="1000"/>
                                        <p:tgtEl>
                                          <p:spTgt spid="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Clr>
                <a:schemeClr val="dk1"/>
              </a:buClr>
              <a:buSzPts val="1100"/>
              <a:buFont typeface="Arial"/>
              <a:buNone/>
            </a:pPr>
            <a:r>
              <a:rPr lang="en" sz="1900" b="1">
                <a:solidFill>
                  <a:schemeClr val="dk1"/>
                </a:solidFill>
              </a:rPr>
              <a:t>The Outcome:</a:t>
            </a:r>
            <a:endParaRPr sz="1900" b="1">
              <a:solidFill>
                <a:schemeClr val="dk1"/>
              </a:solidFill>
            </a:endParaRPr>
          </a:p>
          <a:p>
            <a:pPr marL="457200" lvl="0" indent="-349250" algn="l" rtl="0">
              <a:spcBef>
                <a:spcPts val="1200"/>
              </a:spcBef>
              <a:spcAft>
                <a:spcPts val="0"/>
              </a:spcAft>
              <a:buClr>
                <a:schemeClr val="dk1"/>
              </a:buClr>
              <a:buSzPts val="1900"/>
              <a:buChar char="●"/>
            </a:pPr>
            <a:r>
              <a:rPr lang="en" sz="1900" b="1">
                <a:solidFill>
                  <a:schemeClr val="dk1"/>
                </a:solidFill>
              </a:rPr>
              <a:t>Choice 1:</a:t>
            </a:r>
            <a:r>
              <a:rPr lang="en" sz="1900">
                <a:solidFill>
                  <a:schemeClr val="dk1"/>
                </a:solidFill>
              </a:rPr>
              <a:t> You lose your account and all your progress. Game over (or restart).</a:t>
            </a:r>
            <a:endParaRPr sz="1900">
              <a:solidFill>
                <a:schemeClr val="dk1"/>
              </a:solidFill>
            </a:endParaRPr>
          </a:p>
          <a:p>
            <a:pPr marL="457200" lvl="0" indent="-349250" algn="l" rtl="0">
              <a:spcBef>
                <a:spcPts val="0"/>
              </a:spcBef>
              <a:spcAft>
                <a:spcPts val="0"/>
              </a:spcAft>
              <a:buClr>
                <a:schemeClr val="dk1"/>
              </a:buClr>
              <a:buSzPts val="1900"/>
              <a:buChar char="●"/>
            </a:pPr>
            <a:r>
              <a:rPr lang="en" sz="1900" b="1">
                <a:solidFill>
                  <a:schemeClr val="dk1"/>
                </a:solidFill>
              </a:rPr>
              <a:t>Choice 2:</a:t>
            </a:r>
            <a:r>
              <a:rPr lang="en" sz="1900">
                <a:solidFill>
                  <a:schemeClr val="dk1"/>
                </a:solidFill>
              </a:rPr>
              <a:t> Viper_X goes silent. You saved your account. </a:t>
            </a:r>
            <a:r>
              <a:rPr lang="en" sz="1900" b="1">
                <a:solidFill>
                  <a:schemeClr val="dk1"/>
                </a:solidFill>
              </a:rPr>
              <a:t>(+30 Security)</a:t>
            </a:r>
            <a:endParaRPr sz="1900" b="1">
              <a:solidFill>
                <a:schemeClr val="dk1"/>
              </a:solidFill>
            </a:endParaRPr>
          </a:p>
          <a:p>
            <a:pPr marL="457200" lvl="0" indent="-349250" algn="l" rtl="0">
              <a:spcBef>
                <a:spcPts val="0"/>
              </a:spcBef>
              <a:spcAft>
                <a:spcPts val="0"/>
              </a:spcAft>
              <a:buClr>
                <a:schemeClr val="dk1"/>
              </a:buClr>
              <a:buSzPts val="1900"/>
              <a:buChar char="●"/>
            </a:pPr>
            <a:r>
              <a:rPr lang="en" sz="1900" b="1">
                <a:solidFill>
                  <a:schemeClr val="dk1"/>
                </a:solidFill>
              </a:rPr>
              <a:t>Choice 3:</a:t>
            </a:r>
            <a:r>
              <a:rPr lang="en" sz="1900">
                <a:solidFill>
                  <a:schemeClr val="dk1"/>
                </a:solidFill>
              </a:rPr>
              <a:t> The mods thank you. </a:t>
            </a:r>
            <a:r>
              <a:rPr lang="en" sz="1900" b="1">
                <a:solidFill>
                  <a:schemeClr val="dk1"/>
                </a:solidFill>
              </a:rPr>
              <a:t>(+15 Reputation)</a:t>
            </a:r>
            <a:endParaRPr sz="26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40"/>
          <p:cNvSpPr txBox="1">
            <a:spLocks noGrp="1"/>
          </p:cNvSpPr>
          <p:nvPr>
            <p:ph type="body" idx="1"/>
          </p:nvPr>
        </p:nvSpPr>
        <p:spPr>
          <a:xfrm>
            <a:off x="311700" y="620200"/>
            <a:ext cx="8520600" cy="3948600"/>
          </a:xfrm>
          <a:prstGeom prst="rect">
            <a:avLst/>
          </a:prstGeom>
        </p:spPr>
        <p:txBody>
          <a:bodyPr spcFirstLastPara="1" wrap="square" lIns="91425" tIns="91425" rIns="91425" bIns="91425" anchor="t" anchorCtr="0">
            <a:normAutofit/>
          </a:bodyPr>
          <a:lstStyle/>
          <a:p>
            <a:pPr marL="0" lvl="0" indent="0" algn="l" rtl="0">
              <a:spcBef>
                <a:spcPts val="1400"/>
              </a:spcBef>
              <a:spcAft>
                <a:spcPts val="0"/>
              </a:spcAft>
              <a:buClr>
                <a:schemeClr val="dk1"/>
              </a:buClr>
              <a:buSzPts val="1100"/>
              <a:buFont typeface="Arial"/>
              <a:buNone/>
            </a:pPr>
            <a:r>
              <a:rPr lang="en" b="1">
                <a:solidFill>
                  <a:schemeClr val="dk1"/>
                </a:solidFill>
              </a:rPr>
              <a:t>Level 3: The Overshare</a:t>
            </a:r>
            <a:endParaRPr b="1">
              <a:solidFill>
                <a:schemeClr val="dk1"/>
              </a:solidFill>
            </a:endParaRPr>
          </a:p>
          <a:p>
            <a:pPr marL="0" lvl="0" indent="0" algn="l" rtl="0">
              <a:spcBef>
                <a:spcPts val="1200"/>
              </a:spcBef>
              <a:spcAft>
                <a:spcPts val="0"/>
              </a:spcAft>
              <a:buClr>
                <a:schemeClr val="dk1"/>
              </a:buClr>
              <a:buSzPts val="1100"/>
              <a:buFont typeface="Arial"/>
              <a:buNone/>
            </a:pPr>
            <a:r>
              <a:rPr lang="en" sz="1600">
                <a:solidFill>
                  <a:schemeClr val="dk1"/>
                </a:solidFill>
              </a:rPr>
              <a:t>You just got accepted into your dream summer program. You want to post a photo of the acceptance letter on your story to celebrate.</a:t>
            </a:r>
            <a:endParaRPr sz="1600">
              <a:solidFill>
                <a:schemeClr val="dk1"/>
              </a:solidFill>
            </a:endParaRPr>
          </a:p>
          <a:p>
            <a:pPr marL="0" lvl="0" indent="0" algn="l" rtl="0">
              <a:spcBef>
                <a:spcPts val="1200"/>
              </a:spcBef>
              <a:spcAft>
                <a:spcPts val="0"/>
              </a:spcAft>
              <a:buClr>
                <a:schemeClr val="dk1"/>
              </a:buClr>
              <a:buSzPts val="1100"/>
              <a:buFont typeface="Arial"/>
              <a:buNone/>
            </a:pPr>
            <a:r>
              <a:rPr lang="en" sz="1600" b="1">
                <a:solidFill>
                  <a:schemeClr val="dk1"/>
                </a:solidFill>
              </a:rPr>
              <a:t>What do you do?</a:t>
            </a:r>
            <a:endParaRPr sz="1600" b="1">
              <a:solidFill>
                <a:schemeClr val="dk1"/>
              </a:solidFill>
            </a:endParaRPr>
          </a:p>
          <a:p>
            <a:pPr marL="457200" lvl="0" indent="-330200" algn="l" rtl="0">
              <a:spcBef>
                <a:spcPts val="1200"/>
              </a:spcBef>
              <a:spcAft>
                <a:spcPts val="0"/>
              </a:spcAft>
              <a:buClr>
                <a:schemeClr val="dk1"/>
              </a:buClr>
              <a:buSzPts val="1600"/>
              <a:buAutoNum type="arabicPeriod"/>
            </a:pPr>
            <a:r>
              <a:rPr lang="en" sz="1600" b="1">
                <a:solidFill>
                  <a:schemeClr val="dk1"/>
                </a:solidFill>
              </a:rPr>
              <a:t>Post the whole letter.</a:t>
            </a:r>
            <a:r>
              <a:rPr lang="en" sz="1600">
                <a:solidFill>
                  <a:schemeClr val="dk1"/>
                </a:solidFill>
              </a:rPr>
              <a:t> You're proud!</a:t>
            </a:r>
            <a:endParaRPr sz="1600">
              <a:solidFill>
                <a:schemeClr val="dk1"/>
              </a:solidFill>
            </a:endParaRPr>
          </a:p>
          <a:p>
            <a:pPr marL="457200" lvl="0" indent="-330200" algn="l" rtl="0">
              <a:spcBef>
                <a:spcPts val="0"/>
              </a:spcBef>
              <a:spcAft>
                <a:spcPts val="0"/>
              </a:spcAft>
              <a:buClr>
                <a:schemeClr val="dk1"/>
              </a:buClr>
              <a:buSzPts val="1600"/>
              <a:buAutoNum type="arabicPeriod"/>
            </a:pPr>
            <a:r>
              <a:rPr lang="en" sz="1600" b="1">
                <a:solidFill>
                  <a:schemeClr val="dk1"/>
                </a:solidFill>
              </a:rPr>
              <a:t>Cover your address and ID number with an emoji.</a:t>
            </a:r>
            <a:endParaRPr sz="1600" b="1">
              <a:solidFill>
                <a:schemeClr val="dk1"/>
              </a:solidFill>
            </a:endParaRPr>
          </a:p>
          <a:p>
            <a:pPr marL="457200" lvl="0" indent="-330200" algn="l" rtl="0">
              <a:spcBef>
                <a:spcPts val="0"/>
              </a:spcBef>
              <a:spcAft>
                <a:spcPts val="0"/>
              </a:spcAft>
              <a:buClr>
                <a:schemeClr val="dk1"/>
              </a:buClr>
              <a:buSzPts val="1600"/>
              <a:buAutoNum type="arabicPeriod"/>
            </a:pPr>
            <a:r>
              <a:rPr lang="en" sz="1600" b="1">
                <a:solidFill>
                  <a:schemeClr val="dk1"/>
                </a:solidFill>
              </a:rPr>
              <a:t>Post a photo of just the logo and a "Yay!" caption.</a:t>
            </a:r>
            <a:endParaRPr sz="1600" b="1">
              <a:solidFill>
                <a:schemeClr val="dk1"/>
              </a:solidFill>
            </a:endParaRPr>
          </a:p>
          <a:p>
            <a:pPr marL="0" lvl="0" indent="0" algn="l" rtl="0">
              <a:spcBef>
                <a:spcPts val="1200"/>
              </a:spcBef>
              <a:spcAft>
                <a:spcPts val="1200"/>
              </a:spcAft>
              <a:buNone/>
            </a:pPr>
            <a:endParaRPr/>
          </a:p>
        </p:txBody>
      </p:sp>
      <p:pic>
        <p:nvPicPr>
          <p:cNvPr id="258" name="Google Shape;258;p40" descr="Follow me on https://www.timerino.com​ that is the main Timerino website for timers countdown where you can find fresh content uploaded on the amazing YouTube platform. 45 Second Timer Countdown with Music HH.  ⏰🔔&#10;&#10;#45secondtimercountdown&#10;Video you might like: &#10;✅ https://www.youtube.com/watch?v=90tu2Y9CBtc ➡️ 30 Second Timer&#10;✅ https://www.youtube.com/watch?v=j9__UCv_VuY ➡️ 20 Seconds Timer with Music&#10;✅ https://www.youtube.com/watch?v=Zk__HiwMIjA ➡️ 30 Second Timer with Music&#10;✅ https://www.youtube.com/watch?v=pFuh3K3wQg8 ➡️ 60 seconds timer&#10;✅ https://www.youtube.com/watch?v=FNa8dtJCLfA ➡️ 45 Seconds Timer&#10;✅ https://www.youtube.com/watch?v=0gnG0pzzktg ➡️ 15 Seconds Timer With Music&#10;✅ https://www.youtube.com/watch?v=mUIMzTEANz4 ➡️ 45 Second Timer Countdown with Music HH&#10;✅ https://www.youtube.com/watch?v=O5T8O5qE8lc ➡️ 5 Minute Timer No Music with Alarm&#10;✅ https://www.youtube.com/watch?v=QLpArkPb-YU ➡️ 10 Seconds Timer with Music&#10;✅ https://www.youtube.com/watch?v=AOyWXjqDG4c ➡️ 60 seconds timer&#10;✅ https://www.youtube.com/watch?v=Nxw81hEYnig ➡️ 1 Minute and 30 Seconds Timer&#10;✅ https://www.youtube.com/watch?v=WazxY81UEv0 ➡️ 20 Minute Timer No Music with Alarm&#10;✅ https://www.youtube.com/watch?v=-LOvW0DbUZk ➡️ 30 Seconds Timer&#10;✅ https://www.youtube.com/watch?v=1iD-zvOc5Tw ➡️ 90 Second Timer with Music ⏰🔔🎵&#10;✅ https://www.youtube.com/watch?v=BHT_aO-vyPo ➡️ 30 Second Timer with Music #Shorts&#10;✅ https://www.youtube.com/watch?v=SJ0fhxOM53Q ➡️ Robot Dance - 20 Second Timer #Shorts&#10;✅ https://www.youtube.com/watch?v=vkWJRueO054 ➡️ 30 Second Timer with Music (3D version)&#10;✅ https://www.youtube.com/watch?v=F4CIwNWD0l4 ➡️ 3 Minute Timer with Music&#10;✅ https://www.youtube.com/watch?v=Yil53I8VzuY ➡️ 60 Seconds Timer ⏲️⏰🎵 60 Second Timer with Music&#10;✅ https://www.youtube.com/watch?v=Mi5gpU9ORcc ➡️ 30 Second Timer No Music with Alarm&#10;✅ https://www.youtube.com/watch?v=BWFKSyW2pXE ➡️ 25 Second Timer&#10;✅ https://www.youtube.com/watch?v=h-weyNwnFKA ➡️ 7 Minute Timer with Dance Music&#10;✅ https://www.youtube.com/watch?v=vh5Z2XSgBE4 ➡️ 40 Seconds Timer with Music&#10;✅ https://www.youtube.com/watch?v=yDS-utI72_I ➡️ Tabata Timer - 30 Minutes interval 20/10 - with Music and Alarm&#10;✅ https://www.youtube.com/watch?v=uV7fwnUFH7k ➡️ 2 Minute Timer - Countdown with Trap music and dancer&#10;✅ https://www.youtube.com/watch?v=dgzJ_DMo4rg ➡️ 10 Second Timer Countdown&#10;✅ https://www.youtube.com/watch?v=7SxNgrpCyI8 ➡️ 15 Second Timer with Music #Shorts&#10;✅ https://www.youtube.com/watch?v=NcElYfPzsfI ➡️ 2 Minute Timer with Music&#10;✅ https://www.youtube.com/watch?v=DuoUT3yl63g ➡️ 2 minutes and 30 seconds timer countdown" title="45 Second Timer Countdown with Music HH">
            <a:hlinkClick r:id="rId3"/>
          </p:cNvPr>
          <p:cNvPicPr preferRelativeResize="0"/>
          <p:nvPr/>
        </p:nvPicPr>
        <p:blipFill>
          <a:blip r:embed="rId4">
            <a:alphaModFix/>
          </a:blip>
          <a:stretch>
            <a:fillRect/>
          </a:stretch>
        </p:blipFill>
        <p:spPr>
          <a:xfrm>
            <a:off x="5784300" y="2893900"/>
            <a:ext cx="3048000" cy="17145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41"/>
          <p:cNvSpPr txBox="1">
            <a:spLocks noGrp="1"/>
          </p:cNvSpPr>
          <p:nvPr>
            <p:ph type="body" idx="1"/>
          </p:nvPr>
        </p:nvSpPr>
        <p:spPr>
          <a:xfrm>
            <a:off x="311700" y="554050"/>
            <a:ext cx="8520600" cy="40149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Clr>
                <a:schemeClr val="dk1"/>
              </a:buClr>
              <a:buSzPts val="1100"/>
              <a:buFont typeface="Arial"/>
              <a:buNone/>
            </a:pPr>
            <a:r>
              <a:rPr lang="en" sz="1900" b="1">
                <a:solidFill>
                  <a:schemeClr val="dk1"/>
                </a:solidFill>
              </a:rPr>
              <a:t>The Outcome:</a:t>
            </a:r>
            <a:endParaRPr sz="1900" b="1">
              <a:solidFill>
                <a:schemeClr val="dk1"/>
              </a:solidFill>
            </a:endParaRPr>
          </a:p>
          <a:p>
            <a:pPr marL="457200" lvl="0" indent="-349250" algn="l" rtl="0">
              <a:spcBef>
                <a:spcPts val="1200"/>
              </a:spcBef>
              <a:spcAft>
                <a:spcPts val="0"/>
              </a:spcAft>
              <a:buClr>
                <a:schemeClr val="dk1"/>
              </a:buClr>
              <a:buSzPts val="1900"/>
              <a:buChar char="●"/>
            </a:pPr>
            <a:r>
              <a:rPr lang="en" sz="1900" b="1">
                <a:solidFill>
                  <a:schemeClr val="dk1"/>
                </a:solidFill>
              </a:rPr>
              <a:t>Choice 1:</a:t>
            </a:r>
            <a:r>
              <a:rPr lang="en" sz="1900">
                <a:solidFill>
                  <a:schemeClr val="dk1"/>
                </a:solidFill>
              </a:rPr>
              <a:t> A "fan" uses your address to find out where you live. Creepy. </a:t>
            </a:r>
            <a:r>
              <a:rPr lang="en" sz="1900" b="1">
                <a:solidFill>
                  <a:schemeClr val="dk1"/>
                </a:solidFill>
              </a:rPr>
              <a:t>(-50 Privacy)</a:t>
            </a:r>
            <a:endParaRPr sz="1900" b="1">
              <a:solidFill>
                <a:schemeClr val="dk1"/>
              </a:solidFill>
            </a:endParaRPr>
          </a:p>
          <a:p>
            <a:pPr marL="457200" lvl="0" indent="-349250" algn="l" rtl="0">
              <a:spcBef>
                <a:spcPts val="0"/>
              </a:spcBef>
              <a:spcAft>
                <a:spcPts val="0"/>
              </a:spcAft>
              <a:buClr>
                <a:schemeClr val="dk1"/>
              </a:buClr>
              <a:buSzPts val="1900"/>
              <a:buChar char="●"/>
            </a:pPr>
            <a:r>
              <a:rPr lang="en" sz="1900" b="1">
                <a:solidFill>
                  <a:schemeClr val="dk1"/>
                </a:solidFill>
              </a:rPr>
              <a:t>Choice 2:</a:t>
            </a:r>
            <a:r>
              <a:rPr lang="en" sz="1900">
                <a:solidFill>
                  <a:schemeClr val="dk1"/>
                </a:solidFill>
              </a:rPr>
              <a:t> Better, but some metadata might still be in the photo. </a:t>
            </a:r>
            <a:r>
              <a:rPr lang="en" sz="1900" b="1">
                <a:solidFill>
                  <a:schemeClr val="dk1"/>
                </a:solidFill>
              </a:rPr>
              <a:t>(+10 Privacy)</a:t>
            </a:r>
            <a:endParaRPr sz="1900" b="1">
              <a:solidFill>
                <a:schemeClr val="dk1"/>
              </a:solidFill>
            </a:endParaRPr>
          </a:p>
          <a:p>
            <a:pPr marL="457200" lvl="0" indent="-349250" algn="l" rtl="0">
              <a:spcBef>
                <a:spcPts val="0"/>
              </a:spcBef>
              <a:spcAft>
                <a:spcPts val="0"/>
              </a:spcAft>
              <a:buClr>
                <a:schemeClr val="dk1"/>
              </a:buClr>
              <a:buSzPts val="1900"/>
              <a:buChar char="●"/>
            </a:pPr>
            <a:r>
              <a:rPr lang="en" sz="1900" b="1">
                <a:solidFill>
                  <a:schemeClr val="dk1"/>
                </a:solidFill>
              </a:rPr>
              <a:t>Choice 3:</a:t>
            </a:r>
            <a:r>
              <a:rPr lang="en" sz="1900">
                <a:solidFill>
                  <a:schemeClr val="dk1"/>
                </a:solidFill>
              </a:rPr>
              <a:t> Total pro move. You celebrate without the risk. </a:t>
            </a:r>
            <a:r>
              <a:rPr lang="en" sz="1900" b="1">
                <a:solidFill>
                  <a:schemeClr val="dk1"/>
                </a:solidFill>
              </a:rPr>
              <a:t>(+30 Privacy)</a:t>
            </a:r>
            <a:endParaRPr sz="1900" b="1">
              <a:solidFill>
                <a:schemeClr val="dk1"/>
              </a:solidFill>
            </a:endParaRPr>
          </a:p>
          <a:p>
            <a:pPr marL="0" lvl="0" indent="0" algn="l" rtl="0">
              <a:spcBef>
                <a:spcPts val="1200"/>
              </a:spcBef>
              <a:spcAft>
                <a:spcPts val="1200"/>
              </a:spcAft>
              <a:buNone/>
            </a:pP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Beat those Bogus Scammers!</a:t>
            </a:r>
            <a:endParaRPr b="1"/>
          </a:p>
        </p:txBody>
      </p:sp>
      <p:sp>
        <p:nvSpPr>
          <p:cNvPr id="269" name="Google Shape;269;p4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en" u="sng">
                <a:solidFill>
                  <a:schemeClr val="hlink"/>
                </a:solidFill>
                <a:hlinkClick r:id="rId3"/>
              </a:rPr>
              <a:t>Checklist</a:t>
            </a:r>
            <a:endParaRPr/>
          </a:p>
          <a:p>
            <a:pPr marL="0" lvl="0" indent="0" algn="l" rtl="0">
              <a:spcBef>
                <a:spcPts val="1200"/>
              </a:spcBef>
              <a:spcAft>
                <a:spcPts val="0"/>
              </a:spcAft>
              <a:buNone/>
            </a:pPr>
            <a:endParaRPr/>
          </a:p>
          <a:p>
            <a:pPr marL="0" lvl="0" indent="0" algn="l" rtl="0">
              <a:spcBef>
                <a:spcPts val="1200"/>
              </a:spcBef>
              <a:spcAft>
                <a:spcPts val="0"/>
              </a:spcAft>
              <a:buNone/>
            </a:pPr>
            <a:r>
              <a:rPr lang="en" u="sng">
                <a:solidFill>
                  <a:schemeClr val="hlink"/>
                </a:solidFill>
                <a:hlinkClick r:id="rId4"/>
              </a:rPr>
              <a:t>https://sos.fbi.gov/en/</a:t>
            </a:r>
            <a:endParaRPr/>
          </a:p>
          <a:p>
            <a:pPr marL="0" lvl="0" indent="0" algn="l" rtl="0">
              <a:spcBef>
                <a:spcPts val="1200"/>
              </a:spcBef>
              <a:spcAft>
                <a:spcPts val="0"/>
              </a:spcAft>
              <a:buNone/>
            </a:pPr>
            <a:endParaRPr/>
          </a:p>
          <a:p>
            <a:pPr marL="0" lvl="0" indent="0" algn="l" rtl="0">
              <a:spcBef>
                <a:spcPts val="1200"/>
              </a:spcBef>
              <a:spcAft>
                <a:spcPts val="0"/>
              </a:spcAft>
              <a:buNone/>
            </a:pPr>
            <a:r>
              <a:rPr lang="en" u="sng">
                <a:solidFill>
                  <a:schemeClr val="hlink"/>
                </a:solidFill>
                <a:hlinkClick r:id="rId5"/>
              </a:rPr>
              <a:t>https://beinternetawesome.withgoogle.com/en_us</a:t>
            </a:r>
            <a:endParaRPr/>
          </a:p>
          <a:p>
            <a:pPr marL="0" lvl="0" indent="0" algn="l" rtl="0">
              <a:spcBef>
                <a:spcPts val="1200"/>
              </a:spcBef>
              <a:spcAft>
                <a:spcPts val="0"/>
              </a:spcAft>
              <a:buNone/>
            </a:pPr>
            <a:endParaRPr/>
          </a:p>
          <a:p>
            <a:pPr marL="0" lvl="0" indent="0" algn="l" rtl="0">
              <a:spcBef>
                <a:spcPts val="1200"/>
              </a:spcBef>
              <a:spcAft>
                <a:spcPts val="0"/>
              </a:spcAft>
              <a:buNone/>
            </a:pPr>
            <a:r>
              <a:rPr lang="en" u="sng">
                <a:solidFill>
                  <a:schemeClr val="hlink"/>
                </a:solidFill>
                <a:hlinkClick r:id="rId6"/>
              </a:rPr>
              <a:t>Scam or Real: What to do????</a:t>
            </a:r>
            <a:endParaRPr/>
          </a:p>
          <a:p>
            <a:pPr marL="0" lvl="0" indent="0" algn="l" rtl="0">
              <a:spcBef>
                <a:spcPts val="1200"/>
              </a:spcBef>
              <a:spcAft>
                <a:spcPts val="0"/>
              </a:spcAft>
              <a:buNone/>
            </a:pPr>
            <a:endParaRPr/>
          </a:p>
          <a:p>
            <a:pPr marL="0" lvl="0" indent="0" algn="l" rtl="0">
              <a:spcBef>
                <a:spcPts val="1200"/>
              </a:spcBef>
              <a:spcAft>
                <a:spcPts val="0"/>
              </a:spcAft>
              <a:buNone/>
            </a:pPr>
            <a:r>
              <a:rPr lang="en" u="sng">
                <a:solidFill>
                  <a:schemeClr val="hlink"/>
                </a:solidFill>
                <a:hlinkClick r:id="rId7"/>
              </a:rPr>
              <a:t>Kahoot - Internet Safety</a:t>
            </a:r>
            <a:endParaRPr/>
          </a:p>
          <a:p>
            <a:pPr marL="0" lvl="0" indent="0" algn="l" rtl="0">
              <a:spcBef>
                <a:spcPts val="1200"/>
              </a:spcBef>
              <a:spcAft>
                <a:spcPts val="1200"/>
              </a:spcAft>
              <a:buNone/>
            </a:pPr>
            <a:endParaRPr/>
          </a:p>
        </p:txBody>
      </p:sp>
      <p:pic>
        <p:nvPicPr>
          <p:cNvPr id="270" name="Google Shape;270;p42"/>
          <p:cNvPicPr preferRelativeResize="0"/>
          <p:nvPr/>
        </p:nvPicPr>
        <p:blipFill>
          <a:blip r:embed="rId8">
            <a:alphaModFix/>
          </a:blip>
          <a:stretch>
            <a:fillRect/>
          </a:stretch>
        </p:blipFill>
        <p:spPr>
          <a:xfrm>
            <a:off x="5413800" y="11073"/>
            <a:ext cx="3348675" cy="50786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Feedback Survey</a:t>
            </a:r>
            <a:endParaRPr b="1"/>
          </a:p>
        </p:txBody>
      </p:sp>
      <p:sp>
        <p:nvSpPr>
          <p:cNvPr id="276" name="Google Shape;276;p4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2400" u="sng">
                <a:solidFill>
                  <a:srgbClr val="1490A6"/>
                </a:solidFill>
                <a:highlight>
                  <a:srgbClr val="FFFFFF"/>
                </a:highlight>
                <a:hlinkClick r:id="rId3">
                  <a:extLst>
                    <a:ext uri="{A12FA001-AC4F-418D-AE19-62706E023703}">
                      <ahyp:hlinkClr xmlns:ahyp="http://schemas.microsoft.com/office/drawing/2018/hyperlinkcolor" val="tx"/>
                    </a:ext>
                  </a:extLst>
                </a:hlinkClick>
              </a:rPr>
              <a:t>https://s.esu10.org/ScamReal</a:t>
            </a:r>
            <a:endParaRPr sz="3100"/>
          </a:p>
        </p:txBody>
      </p:sp>
      <p:sp>
        <p:nvSpPr>
          <p:cNvPr id="277" name="Google Shape;277;p43"/>
          <p:cNvSpPr/>
          <p:nvPr/>
        </p:nvSpPr>
        <p:spPr>
          <a:xfrm>
            <a:off x="0" y="4928450"/>
            <a:ext cx="9144000" cy="215100"/>
          </a:xfrm>
          <a:prstGeom prst="rect">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8" name="Google Shape;278;p43"/>
          <p:cNvSpPr/>
          <p:nvPr/>
        </p:nvSpPr>
        <p:spPr>
          <a:xfrm>
            <a:off x="0" y="4773350"/>
            <a:ext cx="9144000" cy="104700"/>
          </a:xfrm>
          <a:prstGeom prst="rect">
            <a:avLst/>
          </a:prstGeom>
          <a:solidFill>
            <a:srgbClr val="F1C23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79" name="Google Shape;279;p43"/>
          <p:cNvPicPr preferRelativeResize="0"/>
          <p:nvPr/>
        </p:nvPicPr>
        <p:blipFill>
          <a:blip r:embed="rId4">
            <a:alphaModFix/>
          </a:blip>
          <a:stretch>
            <a:fillRect/>
          </a:stretch>
        </p:blipFill>
        <p:spPr>
          <a:xfrm>
            <a:off x="4953738" y="666250"/>
            <a:ext cx="3232438" cy="323243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44"/>
          <p:cNvSpPr/>
          <p:nvPr/>
        </p:nvSpPr>
        <p:spPr>
          <a:xfrm>
            <a:off x="0" y="4928450"/>
            <a:ext cx="9144000" cy="215100"/>
          </a:xfrm>
          <a:prstGeom prst="rect">
            <a:avLst/>
          </a:prstGeom>
          <a:solidFill>
            <a:srgbClr val="07376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5" name="Google Shape;285;p44"/>
          <p:cNvSpPr/>
          <p:nvPr/>
        </p:nvSpPr>
        <p:spPr>
          <a:xfrm>
            <a:off x="0" y="4773350"/>
            <a:ext cx="9144000" cy="104700"/>
          </a:xfrm>
          <a:prstGeom prst="rect">
            <a:avLst/>
          </a:prstGeom>
          <a:solidFill>
            <a:srgbClr val="F1C23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86" name="Google Shape;286;p44" title="unnamed-5.png"/>
          <p:cNvPicPr preferRelativeResize="0"/>
          <p:nvPr/>
        </p:nvPicPr>
        <p:blipFill>
          <a:blip r:embed="rId3">
            <a:alphaModFix/>
          </a:blip>
          <a:stretch>
            <a:fillRect/>
          </a:stretch>
        </p:blipFill>
        <p:spPr>
          <a:xfrm>
            <a:off x="1432537" y="38425"/>
            <a:ext cx="6278931" cy="4991100"/>
          </a:xfrm>
          <a:prstGeom prst="rect">
            <a:avLst/>
          </a:prstGeom>
          <a:noFill/>
          <a:ln>
            <a:noFill/>
          </a:ln>
        </p:spPr>
      </p:pic>
    </p:spTree>
  </p:cSld>
  <p:clrMapOvr>
    <a:masterClrMapping/>
  </p:clrMapOvr>
</p:sld>
</file>

<file path=ppt/theme/theme1.xml><?xml version="1.0" encoding="utf-8"?>
<a:theme xmlns:a="http://schemas.openxmlformats.org/drawingml/2006/main" name="25-26 Facilitator Slide Deck">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4671</Words>
  <Application>Microsoft Office PowerPoint</Application>
  <PresentationFormat>On-screen Show (16:9)</PresentationFormat>
  <Paragraphs>230</Paragraphs>
  <Slides>32</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Roboto</vt:lpstr>
      <vt:lpstr>Cherry Cream Soda</vt:lpstr>
      <vt:lpstr>Arial</vt:lpstr>
      <vt:lpstr>25-26 Facilitator Slide Deck</vt:lpstr>
      <vt:lpstr>PowerPoint Presentation</vt:lpstr>
      <vt:lpstr>Social Media????</vt:lpstr>
      <vt:lpstr>The Internet?????</vt:lpstr>
      <vt:lpstr>Online gaming???</vt:lpstr>
      <vt:lpstr>How many accounts do you have?</vt:lpstr>
      <vt:lpstr>PowerPoint Presentation</vt:lpstr>
      <vt:lpstr>⚠️ Online Red Flags: How to Spot a Scam</vt:lpstr>
      <vt:lpstr>🎣 Catfishing: Don’t Get Hooked</vt:lpstr>
      <vt:lpstr>Is it you getting hooked?</vt:lpstr>
      <vt:lpstr>🎣 Phishing: Don’t Take the Bait</vt:lpstr>
      <vt:lpstr>PowerPoint Presentation</vt:lpstr>
      <vt:lpstr>🚩 Fraud &amp; Scams: Don't Get Fooled</vt:lpstr>
      <vt:lpstr>You have NOT won an iphone!!!!!</vt:lpstr>
      <vt:lpstr>Malware???? Malwhat????</vt:lpstr>
      <vt:lpstr>PowerPoint Presentation</vt:lpstr>
      <vt:lpstr>🎭 Deepfakes: Seeing is No Longer Believing</vt:lpstr>
      <vt:lpstr>PowerPoint Presentation</vt:lpstr>
      <vt:lpstr>🚩 The "Big 7" Red Flags: How to Spot a Scam</vt:lpstr>
      <vt:lpstr>🛡️ Your Digital Armor: How to Stay Safe</vt:lpstr>
      <vt:lpstr>🎭 Conduct: Reputation &amp; Bullying</vt:lpstr>
      <vt:lpstr>PowerPoint Presentation</vt:lpstr>
      <vt:lpstr>📱 Be Smart.  Have Fun!</vt:lpstr>
      <vt:lpstr>📱 Level Up Your Digital Game</vt:lpstr>
      <vt:lpstr>Let’s see what you know!</vt:lpstr>
      <vt:lpstr>PowerPoint Presentation</vt:lpstr>
      <vt:lpstr>PowerPoint Presentation</vt:lpstr>
      <vt:lpstr>PowerPoint Presentation</vt:lpstr>
      <vt:lpstr>PowerPoint Presentation</vt:lpstr>
      <vt:lpstr>PowerPoint Presentation</vt:lpstr>
      <vt:lpstr>Beat those Bogus Scammers!</vt:lpstr>
      <vt:lpstr>Feedback Survey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Charlie Lewis</cp:lastModifiedBy>
  <cp:revision>1</cp:revision>
  <dcterms:modified xsi:type="dcterms:W3CDTF">2026-11-03T16:38:20Z</dcterms:modified>
</cp:coreProperties>
</file>