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14" roundtripDataSignature="AMtx7mh1sPJvnBbYyUuhcYeBg1PeEI74E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autismriskmanagement.com/"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autismriskmanagement.com/"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autismriskmanagement.com/"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autismriskmanagement.com/"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9.25.24  Additional Statement</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Now we would like to welcome Officer Courtney Brauch *Brow from the Beatrice Police Department.  Officer Braw will be talking with us about the top ten topics that are seen with Law Enforcement and helpful tools when working with law enforcement.  </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1200">
                <a:solidFill>
                  <a:srgbClr val="272F37"/>
                </a:solidFill>
                <a:highlight>
                  <a:srgbClr val="FFFFFF"/>
                </a:highlight>
              </a:rPr>
              <a:t>What can and should the individual with autism expect during sudden or even expected interactions with law enforcement, customs and immigration employees, first responders such as fire rescue personnel, paramedics, hospital emergency room professionals, or other security professionals?</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1200">
                <a:solidFill>
                  <a:srgbClr val="272F37"/>
                </a:solidFill>
                <a:highlight>
                  <a:srgbClr val="FFFFFF"/>
                </a:highlight>
              </a:rPr>
              <a:t>With few exceptions, law enforcement officers and other first responders will have had little or no training about how to recognize, communicate and respond well when interacting with individuals on the spectrum during field contacts. There may be little understanding of the significance of the words Asperger syndrome, or autism when they hear them.</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1200">
                <a:solidFill>
                  <a:srgbClr val="272F37"/>
                </a:solidFill>
                <a:highlight>
                  <a:srgbClr val="FFFFFF"/>
                </a:highlight>
              </a:rPr>
              <a:t>You can expect a higher level of scrutiny from law enforcement and security personnel when traveling in the 21st century community. </a:t>
            </a:r>
            <a:r>
              <a:rPr b="1" lang="en" sz="1200">
                <a:solidFill>
                  <a:srgbClr val="272F37"/>
                </a:solidFill>
                <a:highlight>
                  <a:srgbClr val="FFFFFF"/>
                </a:highlight>
              </a:rPr>
              <a:t>Expect public or private scrutiny at:</a:t>
            </a:r>
            <a:endParaRPr b="1" sz="1200">
              <a:solidFill>
                <a:srgbClr val="272F37"/>
              </a:solidFill>
              <a:highlight>
                <a:srgbClr val="FFFFFF"/>
              </a:highlight>
            </a:endParaRPr>
          </a:p>
          <a:p>
            <a:pPr indent="-304800" lvl="0" marL="457200" rtl="0" algn="l">
              <a:lnSpc>
                <a:spcPct val="100000"/>
              </a:lnSpc>
              <a:spcBef>
                <a:spcPts val="1200"/>
              </a:spcBef>
              <a:spcAft>
                <a:spcPts val="0"/>
              </a:spcAft>
              <a:buClr>
                <a:srgbClr val="272F37"/>
              </a:buClr>
              <a:buSzPts val="1200"/>
              <a:buChar char="●"/>
            </a:pPr>
            <a:r>
              <a:rPr lang="en" sz="1200">
                <a:solidFill>
                  <a:srgbClr val="272F37"/>
                </a:solidFill>
                <a:highlight>
                  <a:srgbClr val="FFFFFF"/>
                </a:highlight>
              </a:rPr>
              <a:t>Airports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Security checkpoints such as government buildings, schools and other secured facilities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Drive-up or walk-up guard shacks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Building entrances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Campuses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Shopping malls or districts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In these days of heightened security? Anywhere!</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1200">
                <a:solidFill>
                  <a:srgbClr val="272F37"/>
                </a:solidFill>
                <a:highlight>
                  <a:srgbClr val="FFFFFF"/>
                </a:highlight>
              </a:rPr>
              <a:t>So what are the best options for the individual during a sudden interaction with a law enforcement officer during an emergency or non-emergency situation? Should you disclose your autism or Asperger Syndrome? When? To whom?</a:t>
            </a:r>
            <a:endParaRPr sz="3100">
              <a:solidFill>
                <a:srgbClr val="5D6369"/>
              </a:solidFill>
              <a:highlight>
                <a:srgbClr val="FFFFFF"/>
              </a:highlight>
              <a:latin typeface="Times New Roman"/>
              <a:ea typeface="Times New Roman"/>
              <a:cs typeface="Times New Roman"/>
              <a:sym typeface="Times New Roman"/>
            </a:endParaRPr>
          </a:p>
          <a:p>
            <a:pPr indent="0" lvl="0" marL="0" rtl="0" algn="l">
              <a:lnSpc>
                <a:spcPct val="100000"/>
              </a:lnSpc>
              <a:spcBef>
                <a:spcPts val="1200"/>
              </a:spcBef>
              <a:spcAft>
                <a:spcPts val="0"/>
              </a:spcAft>
              <a:buClr>
                <a:schemeClr val="dk1"/>
              </a:buClr>
              <a:buSzPts val="1100"/>
              <a:buFont typeface="Arial"/>
              <a:buNone/>
            </a:pPr>
            <a:r>
              <a:rPr lang="en" sz="3100">
                <a:solidFill>
                  <a:srgbClr val="5D6369"/>
                </a:solidFill>
                <a:highlight>
                  <a:srgbClr val="FFFFFF"/>
                </a:highlight>
                <a:latin typeface="Times New Roman"/>
                <a:ea typeface="Times New Roman"/>
                <a:cs typeface="Times New Roman"/>
                <a:sym typeface="Times New Roman"/>
              </a:rPr>
              <a:t>Disclosure tools and options</a:t>
            </a:r>
            <a:endParaRPr sz="3100">
              <a:solidFill>
                <a:srgbClr val="5D6369"/>
              </a:solidFill>
              <a:highlight>
                <a:srgbClr val="FFFFFF"/>
              </a:highlight>
              <a:latin typeface="Times New Roman"/>
              <a:ea typeface="Times New Roman"/>
              <a:cs typeface="Times New Roman"/>
              <a:sym typeface="Times New Roman"/>
            </a:endParaRPr>
          </a:p>
          <a:p>
            <a:pPr indent="0" lvl="0" marL="0" rtl="0" algn="l">
              <a:lnSpc>
                <a:spcPct val="100000"/>
              </a:lnSpc>
              <a:spcBef>
                <a:spcPts val="800"/>
              </a:spcBef>
              <a:spcAft>
                <a:spcPts val="0"/>
              </a:spcAft>
              <a:buClr>
                <a:schemeClr val="dk1"/>
              </a:buClr>
              <a:buSzPts val="1100"/>
              <a:buFont typeface="Arial"/>
              <a:buNone/>
            </a:pPr>
            <a:r>
              <a:rPr lang="en" sz="1200">
                <a:solidFill>
                  <a:srgbClr val="272F37"/>
                </a:solidFill>
                <a:highlight>
                  <a:srgbClr val="FFFFFF"/>
                </a:highlight>
              </a:rPr>
              <a:t>What's the best tool to use when you decide to disclose your autism or Asperger syndrome to a police officer? </a:t>
            </a:r>
            <a:r>
              <a:rPr b="1" lang="en" sz="1200">
                <a:solidFill>
                  <a:srgbClr val="272F37"/>
                </a:solidFill>
                <a:highlight>
                  <a:srgbClr val="FFFFFF"/>
                </a:highlight>
              </a:rPr>
              <a:t>Consider using a handout card.</a:t>
            </a:r>
            <a:endParaRPr b="1" sz="1200">
              <a:solidFill>
                <a:srgbClr val="272F37"/>
              </a:solidFill>
              <a:highlight>
                <a:srgbClr val="FFFFFF"/>
              </a:highlight>
            </a:endParaRPr>
          </a:p>
          <a:p>
            <a:pPr indent="-304800" lvl="0" marL="457200" rtl="0" algn="l">
              <a:lnSpc>
                <a:spcPct val="100000"/>
              </a:lnSpc>
              <a:spcBef>
                <a:spcPts val="1200"/>
              </a:spcBef>
              <a:spcAft>
                <a:spcPts val="0"/>
              </a:spcAft>
              <a:buClr>
                <a:srgbClr val="272F37"/>
              </a:buClr>
              <a:buSzPts val="1200"/>
              <a:buChar char="●"/>
            </a:pPr>
            <a:r>
              <a:rPr lang="en" sz="1200">
                <a:solidFill>
                  <a:srgbClr val="272F37"/>
                </a:solidFill>
                <a:highlight>
                  <a:srgbClr val="FFFFFF"/>
                </a:highlight>
              </a:rPr>
              <a:t>Develop a handout card that can be easily copied and laminated.</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Remember that the handout card is replaceable. You can give it away to the officer on the scene.</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Carry several at all times.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The handout card can be generic or specific to you.</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Work with an autism support organization to develop a generic handout.</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Work with persons whose opinions you trust and value to develop a person-specific handout.</a:t>
            </a:r>
            <a:endParaRPr sz="1200">
              <a:solidFill>
                <a:srgbClr val="272F37"/>
              </a:solidFill>
              <a:highlight>
                <a:srgbClr val="FFFFFF"/>
              </a:highlight>
            </a:endParaRPr>
          </a:p>
          <a:p>
            <a:pPr indent="0" lvl="0" marL="0" rtl="0" algn="l">
              <a:lnSpc>
                <a:spcPct val="100000"/>
              </a:lnSpc>
              <a:spcBef>
                <a:spcPts val="1200"/>
              </a:spcBef>
              <a:spcAft>
                <a:spcPts val="0"/>
              </a:spcAft>
              <a:buClr>
                <a:schemeClr val="dk1"/>
              </a:buClr>
              <a:buSzPts val="1100"/>
              <a:buFont typeface="Arial"/>
              <a:buNone/>
            </a:pPr>
            <a:r>
              <a:rPr lang="en" sz="2400">
                <a:solidFill>
                  <a:srgbClr val="5D6369"/>
                </a:solidFill>
                <a:highlight>
                  <a:srgbClr val="FFFFFF"/>
                </a:highlight>
                <a:latin typeface="Times New Roman"/>
                <a:ea typeface="Times New Roman"/>
                <a:cs typeface="Times New Roman"/>
                <a:sym typeface="Times New Roman"/>
              </a:rPr>
              <a:t>What's the best way to tell the officer that you have a handout?</a:t>
            </a:r>
            <a:endParaRPr sz="2400">
              <a:solidFill>
                <a:srgbClr val="5D6369"/>
              </a:solidFill>
              <a:highlight>
                <a:srgbClr val="FFFFFF"/>
              </a:highlight>
              <a:latin typeface="Times New Roman"/>
              <a:ea typeface="Times New Roman"/>
              <a:cs typeface="Times New Roman"/>
              <a:sym typeface="Times New Roman"/>
            </a:endParaRPr>
          </a:p>
          <a:p>
            <a:pPr indent="-304800" lvl="0" marL="457200" rtl="0" algn="l">
              <a:lnSpc>
                <a:spcPct val="100000"/>
              </a:lnSpc>
              <a:spcBef>
                <a:spcPts val="800"/>
              </a:spcBef>
              <a:spcAft>
                <a:spcPts val="0"/>
              </a:spcAft>
              <a:buClr>
                <a:srgbClr val="272F37"/>
              </a:buClr>
              <a:buSzPts val="1200"/>
              <a:buChar char="●"/>
            </a:pPr>
            <a:r>
              <a:rPr lang="en" sz="1200">
                <a:solidFill>
                  <a:srgbClr val="272F37"/>
                </a:solidFill>
                <a:highlight>
                  <a:srgbClr val="FFFFFF"/>
                </a:highlight>
              </a:rPr>
              <a:t>Avoid making sudden movements to reach for the handout card.</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Obtain permission or signal your intentions before reaching into your coat or pants pockets, briefcases or bags, or in to glove compartments of vehicles.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Verbally let the officer know that you have autism or Asperger Syndrome and have an information card for them to read. If nonverbal, or if sudden interactions prevent you from speaking, consider using a medical alert bracelet for an officer to read that alerts them to your condition and the fact that you have an information card.</a:t>
            </a:r>
            <a:endParaRPr sz="1200">
              <a:solidFill>
                <a:srgbClr val="272F37"/>
              </a:solidFill>
              <a:highlight>
                <a:srgbClr val="FFFFFF"/>
              </a:highlight>
            </a:endParaRPr>
          </a:p>
          <a:p>
            <a:pPr indent="0" lvl="0" marL="0" rtl="0" algn="l">
              <a:lnSpc>
                <a:spcPct val="100000"/>
              </a:lnSpc>
              <a:spcBef>
                <a:spcPts val="1200"/>
              </a:spcBef>
              <a:spcAft>
                <a:spcPts val="0"/>
              </a:spcAft>
              <a:buClr>
                <a:schemeClr val="dk1"/>
              </a:buClr>
              <a:buSzPts val="1100"/>
              <a:buFont typeface="Arial"/>
              <a:buNone/>
            </a:pPr>
            <a:r>
              <a:rPr lang="en" sz="3100">
                <a:solidFill>
                  <a:srgbClr val="5D6369"/>
                </a:solidFill>
                <a:highlight>
                  <a:srgbClr val="FFFFFF"/>
                </a:highlight>
                <a:latin typeface="Times New Roman"/>
                <a:ea typeface="Times New Roman"/>
                <a:cs typeface="Times New Roman"/>
                <a:sym typeface="Times New Roman"/>
              </a:rPr>
              <a:t>Disclosure to a police officer </a:t>
            </a:r>
            <a:endParaRPr sz="3100">
              <a:solidFill>
                <a:srgbClr val="5D6369"/>
              </a:solidFill>
              <a:highlight>
                <a:srgbClr val="FFFFFF"/>
              </a:highlight>
              <a:latin typeface="Times New Roman"/>
              <a:ea typeface="Times New Roman"/>
              <a:cs typeface="Times New Roman"/>
              <a:sym typeface="Times New Roman"/>
            </a:endParaRPr>
          </a:p>
          <a:p>
            <a:pPr indent="0" lvl="0" marL="0" rtl="0" algn="l">
              <a:lnSpc>
                <a:spcPct val="100000"/>
              </a:lnSpc>
              <a:spcBef>
                <a:spcPts val="800"/>
              </a:spcBef>
              <a:spcAft>
                <a:spcPts val="0"/>
              </a:spcAft>
              <a:buClr>
                <a:schemeClr val="dk1"/>
              </a:buClr>
              <a:buSzPts val="1100"/>
              <a:buFont typeface="Arial"/>
              <a:buNone/>
            </a:pPr>
            <a:r>
              <a:rPr lang="en" sz="1200">
                <a:solidFill>
                  <a:srgbClr val="272F37"/>
                </a:solidFill>
                <a:highlight>
                  <a:srgbClr val="FFFFFF"/>
                </a:highlight>
              </a:rPr>
              <a:t>The decision to disclose your diagnosis to a police officer will always be yours to make. If you have learned through experience that disclosure would be helpful in a particular situation, you may decide to disclose to a police officer.</a:t>
            </a:r>
            <a:endParaRPr sz="1200">
              <a:solidFill>
                <a:srgbClr val="272F37"/>
              </a:solidFill>
              <a:highlight>
                <a:srgbClr val="FFFFFF"/>
              </a:highlight>
            </a:endParaRPr>
          </a:p>
          <a:p>
            <a:pPr indent="0" lvl="0" marL="0" rtl="0" algn="l">
              <a:lnSpc>
                <a:spcPct val="100000"/>
              </a:lnSpc>
              <a:spcBef>
                <a:spcPts val="1200"/>
              </a:spcBef>
              <a:spcAft>
                <a:spcPts val="0"/>
              </a:spcAft>
              <a:buClr>
                <a:schemeClr val="dk1"/>
              </a:buClr>
              <a:buSzPts val="1100"/>
              <a:buFont typeface="Arial"/>
              <a:buNone/>
            </a:pPr>
            <a:r>
              <a:rPr lang="en" sz="1200">
                <a:solidFill>
                  <a:srgbClr val="272F37"/>
                </a:solidFill>
                <a:highlight>
                  <a:srgbClr val="FFFFFF"/>
                </a:highlight>
              </a:rPr>
              <a:t>Law enforcement officers report that they make their best decisions when they have their best information. A good, strong diagnosis disclosure that includes the use of an information card, contact information for an objective professional, and proof of diagnosis should be considered (</a:t>
            </a:r>
            <a:r>
              <a:rPr i="1" lang="en" sz="1200">
                <a:solidFill>
                  <a:srgbClr val="272F37"/>
                </a:solidFill>
                <a:highlight>
                  <a:srgbClr val="FFFFFF"/>
                </a:highlight>
              </a:rPr>
              <a:t>Debbaudt, 2006 b</a:t>
            </a:r>
            <a:r>
              <a:rPr lang="en" sz="1200">
                <a:solidFill>
                  <a:srgbClr val="272F37"/>
                </a:solidFill>
                <a:highlight>
                  <a:srgbClr val="FFFFFF"/>
                </a:highlight>
              </a:rPr>
              <a:t>). </a:t>
            </a:r>
            <a:endParaRPr sz="1200">
              <a:solidFill>
                <a:srgbClr val="272F37"/>
              </a:solidFill>
              <a:highlight>
                <a:srgbClr val="FFFFFF"/>
              </a:highlight>
            </a:endParaRPr>
          </a:p>
          <a:p>
            <a:pPr indent="0" lvl="0" marL="0" rtl="0" algn="l">
              <a:lnSpc>
                <a:spcPct val="100000"/>
              </a:lnSpc>
              <a:spcBef>
                <a:spcPts val="1200"/>
              </a:spcBef>
              <a:spcAft>
                <a:spcPts val="0"/>
              </a:spcAft>
              <a:buClr>
                <a:schemeClr val="dk1"/>
              </a:buClr>
              <a:buSzPts val="1100"/>
              <a:buFont typeface="Arial"/>
              <a:buNone/>
            </a:pPr>
            <a:r>
              <a:rPr lang="en" sz="3100">
                <a:solidFill>
                  <a:srgbClr val="5D6369"/>
                </a:solidFill>
                <a:highlight>
                  <a:srgbClr val="FFFFFF"/>
                </a:highlight>
                <a:latin typeface="Times New Roman"/>
                <a:ea typeface="Times New Roman"/>
                <a:cs typeface="Times New Roman"/>
                <a:sym typeface="Times New Roman"/>
              </a:rPr>
              <a:t>Plan and practice disclosure techniques</a:t>
            </a:r>
            <a:endParaRPr sz="3100">
              <a:solidFill>
                <a:srgbClr val="5D6369"/>
              </a:solidFill>
              <a:highlight>
                <a:srgbClr val="FFFFFF"/>
              </a:highlight>
              <a:latin typeface="Times New Roman"/>
              <a:ea typeface="Times New Roman"/>
              <a:cs typeface="Times New Roman"/>
              <a:sym typeface="Times New Roman"/>
            </a:endParaRPr>
          </a:p>
          <a:p>
            <a:pPr indent="0" lvl="0" marL="0" rtl="0" algn="l">
              <a:lnSpc>
                <a:spcPct val="100000"/>
              </a:lnSpc>
              <a:spcBef>
                <a:spcPts val="800"/>
              </a:spcBef>
              <a:spcAft>
                <a:spcPts val="0"/>
              </a:spcAft>
              <a:buClr>
                <a:schemeClr val="dk1"/>
              </a:buClr>
              <a:buSzPts val="1100"/>
              <a:buFont typeface="Arial"/>
              <a:buNone/>
            </a:pPr>
            <a:r>
              <a:rPr lang="en" sz="1200">
                <a:solidFill>
                  <a:srgbClr val="272F37"/>
                </a:solidFill>
                <a:highlight>
                  <a:srgbClr val="FFFFFF"/>
                </a:highlight>
              </a:rPr>
              <a:t>Plan your response and practice with others for a sudden encounter. They will happen to all of us. Careful preparation is your best chance to have a successful interaction with law enforcement.</a:t>
            </a:r>
            <a:endParaRPr sz="1200">
              <a:solidFill>
                <a:srgbClr val="272F37"/>
              </a:solidFill>
              <a:highlight>
                <a:srgbClr val="FFFFFF"/>
              </a:highlight>
            </a:endParaRPr>
          </a:p>
          <a:p>
            <a:pPr indent="-304800" lvl="0" marL="457200" rtl="0" algn="l">
              <a:lnSpc>
                <a:spcPct val="100000"/>
              </a:lnSpc>
              <a:spcBef>
                <a:spcPts val="1200"/>
              </a:spcBef>
              <a:spcAft>
                <a:spcPts val="0"/>
              </a:spcAft>
              <a:buClr>
                <a:srgbClr val="272F37"/>
              </a:buClr>
              <a:buSzPts val="1200"/>
              <a:buChar char="●"/>
            </a:pPr>
            <a:r>
              <a:rPr lang="en" sz="1200">
                <a:solidFill>
                  <a:srgbClr val="272F37"/>
                </a:solidFill>
                <a:highlight>
                  <a:srgbClr val="FFFFFF"/>
                </a:highlight>
              </a:rPr>
              <a:t>Discuss these risks with people that you trust.</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Develop a hard person-specific disclosure handout.</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Develop a personal plan as to how you will use the handout.</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Practice through role playing with people you know and trust.</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Adapt and amend disclosure handouts. They are only paper. They are not written in stone.</a:t>
            </a:r>
            <a:endParaRPr sz="1200">
              <a:solidFill>
                <a:srgbClr val="272F37"/>
              </a:solidFill>
              <a:highlight>
                <a:srgbClr val="FFFFFF"/>
              </a:highlight>
            </a:endParaRPr>
          </a:p>
          <a:p>
            <a:pPr indent="0" lvl="0" marL="0" rtl="0" algn="l">
              <a:lnSpc>
                <a:spcPct val="100000"/>
              </a:lnSpc>
              <a:spcBef>
                <a:spcPts val="1200"/>
              </a:spcBef>
              <a:spcAft>
                <a:spcPts val="0"/>
              </a:spcAft>
              <a:buClr>
                <a:schemeClr val="dk1"/>
              </a:buClr>
              <a:buSzPts val="1100"/>
              <a:buFont typeface="Arial"/>
              <a:buNone/>
            </a:pPr>
            <a:r>
              <a:rPr lang="en" sz="2400">
                <a:solidFill>
                  <a:srgbClr val="5D6369"/>
                </a:solidFill>
                <a:highlight>
                  <a:srgbClr val="FFFFFF"/>
                </a:highlight>
                <a:latin typeface="Times New Roman"/>
                <a:ea typeface="Times New Roman"/>
                <a:cs typeface="Times New Roman"/>
                <a:sym typeface="Times New Roman"/>
              </a:rPr>
              <a:t>Further suggestions to consider during sudden interactions with police</a:t>
            </a:r>
            <a:endParaRPr sz="2400">
              <a:solidFill>
                <a:srgbClr val="5D6369"/>
              </a:solidFill>
              <a:highlight>
                <a:srgbClr val="FFFFFF"/>
              </a:highlight>
              <a:latin typeface="Times New Roman"/>
              <a:ea typeface="Times New Roman"/>
              <a:cs typeface="Times New Roman"/>
              <a:sym typeface="Times New Roman"/>
            </a:endParaRPr>
          </a:p>
          <a:p>
            <a:pPr indent="-304800" lvl="0" marL="457200" rtl="0" algn="l">
              <a:lnSpc>
                <a:spcPct val="100000"/>
              </a:lnSpc>
              <a:spcBef>
                <a:spcPts val="800"/>
              </a:spcBef>
              <a:spcAft>
                <a:spcPts val="0"/>
              </a:spcAft>
              <a:buClr>
                <a:srgbClr val="272F37"/>
              </a:buClr>
              <a:buSzPts val="1200"/>
              <a:buChar char="●"/>
            </a:pPr>
            <a:r>
              <a:rPr lang="en" sz="1200">
                <a:solidFill>
                  <a:srgbClr val="272F37"/>
                </a:solidFill>
                <a:highlight>
                  <a:srgbClr val="FFFFFF"/>
                </a:highlight>
              </a:rPr>
              <a:t>Do not attempt to flee.</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Do not make sudden movements or reach for items.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Try to remain calm.</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If you are a victim or are reporting a crime, you may want the police to contact a family member, advocate or friend who can help you through the interview process.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Carry the phone number of an advocacy organization or personal advocate, relative or friend (</a:t>
            </a:r>
            <a:r>
              <a:rPr i="1" lang="en" sz="1200">
                <a:solidFill>
                  <a:srgbClr val="272F37"/>
                </a:solidFill>
                <a:highlight>
                  <a:srgbClr val="FFFFFF"/>
                </a:highlight>
              </a:rPr>
              <a:t>Debbaudt, 2006 b</a:t>
            </a:r>
            <a:r>
              <a:rPr lang="en" sz="1200">
                <a:solidFill>
                  <a:srgbClr val="272F37"/>
                </a:solidFill>
                <a:highlight>
                  <a:srgbClr val="FFFFFF"/>
                </a:highlight>
              </a:rPr>
              <a:t>).</a:t>
            </a:r>
            <a:endParaRPr sz="1200">
              <a:solidFill>
                <a:srgbClr val="272F37"/>
              </a:solidFill>
              <a:highlight>
                <a:srgbClr val="FFFFFF"/>
              </a:highlight>
            </a:endParaRPr>
          </a:p>
          <a:p>
            <a:pPr indent="0" lvl="0" marL="0" rtl="0" algn="l">
              <a:lnSpc>
                <a:spcPct val="100000"/>
              </a:lnSpc>
              <a:spcBef>
                <a:spcPts val="1200"/>
              </a:spcBef>
              <a:spcAft>
                <a:spcPts val="0"/>
              </a:spcAft>
              <a:buClr>
                <a:schemeClr val="dk1"/>
              </a:buClr>
              <a:buSzPts val="1100"/>
              <a:buFont typeface="Arial"/>
              <a:buNone/>
            </a:pPr>
            <a:r>
              <a:rPr i="1" lang="en" sz="1200">
                <a:solidFill>
                  <a:srgbClr val="272F37"/>
                </a:solidFill>
                <a:highlight>
                  <a:srgbClr val="FFFFFF"/>
                </a:highlight>
              </a:rPr>
              <a:t>Author Dennis Debbaudt is the parent of a young man who has autism, an author, law enforcement trainer and producer of autism-related videos and curriculum for law enforcement agencies. His materials are in use by law enforcement agencies in the U.S., Canada and the United Kingdom. Dennis can be reached via his website </a:t>
            </a:r>
            <a:r>
              <a:rPr lang="en" sz="1200">
                <a:solidFill>
                  <a:srgbClr val="2E86EF"/>
                </a:solidFill>
                <a:highlight>
                  <a:srgbClr val="FFFFFF"/>
                </a:highlight>
                <a:uFill>
                  <a:noFill/>
                </a:uFill>
                <a:hlinkClick r:id="rId2">
                  <a:extLst>
                    <a:ext uri="{A12FA001-AC4F-418D-AE19-62706E023703}">
                      <ahyp:hlinkClr val="tx"/>
                    </a:ext>
                  </a:extLst>
                </a:hlinkClick>
              </a:rPr>
              <a:t>www.autismriskmanagement.com</a:t>
            </a:r>
            <a:r>
              <a:rPr lang="en" sz="1200">
                <a:solidFill>
                  <a:srgbClr val="272F37"/>
                </a:solidFill>
                <a:highlight>
                  <a:srgbClr val="FFFFFF"/>
                </a:highlight>
              </a:rPr>
              <a:t>, </a:t>
            </a:r>
            <a:r>
              <a:rPr i="1" lang="en" sz="1200">
                <a:solidFill>
                  <a:srgbClr val="272F37"/>
                </a:solidFill>
                <a:highlight>
                  <a:srgbClr val="FFFFFF"/>
                </a:highlight>
              </a:rPr>
              <a:t>by email at </a:t>
            </a:r>
            <a:r>
              <a:rPr lang="en" sz="1200">
                <a:solidFill>
                  <a:srgbClr val="2E86EF"/>
                </a:solidFill>
                <a:highlight>
                  <a:srgbClr val="FFFFFF"/>
                </a:highlight>
              </a:rPr>
              <a:t>ddpi@flash.net</a:t>
            </a:r>
            <a:r>
              <a:rPr lang="en" sz="1200">
                <a:solidFill>
                  <a:srgbClr val="272F37"/>
                </a:solidFill>
                <a:highlight>
                  <a:srgbClr val="FFFFFF"/>
                </a:highlight>
              </a:rPr>
              <a:t> </a:t>
            </a:r>
            <a:r>
              <a:rPr i="1" lang="en" sz="1200">
                <a:solidFill>
                  <a:srgbClr val="272F37"/>
                </a:solidFill>
                <a:highlight>
                  <a:srgbClr val="FFFFFF"/>
                </a:highlight>
              </a:rPr>
              <a:t>or by calling 772-398-9756</a:t>
            </a:r>
            <a:r>
              <a:rPr lang="en" sz="1200">
                <a:solidFill>
                  <a:srgbClr val="272F37"/>
                </a:solidFill>
                <a:highlight>
                  <a:srgbClr val="FFFFFF"/>
                </a:highlight>
              </a:rPr>
              <a:t>.</a:t>
            </a:r>
            <a:endParaRPr sz="1200">
              <a:solidFill>
                <a:srgbClr val="272F37"/>
              </a:solidFill>
              <a:highlight>
                <a:srgbClr val="FFFFFF"/>
              </a:highlight>
            </a:endParaRPr>
          </a:p>
          <a:p>
            <a:pPr indent="0" lvl="0" marL="0" rtl="0" algn="l">
              <a:lnSpc>
                <a:spcPct val="100000"/>
              </a:lnSpc>
              <a:spcBef>
                <a:spcPts val="1200"/>
              </a:spcBef>
              <a:spcAft>
                <a:spcPts val="0"/>
              </a:spcAft>
              <a:buClr>
                <a:schemeClr val="dk1"/>
              </a:buClr>
              <a:buSzPts val="1800"/>
              <a:buFont typeface="Arial"/>
              <a:buNone/>
            </a:pPr>
            <a:r>
              <a:t/>
            </a:r>
            <a:endParaRPr sz="1800">
              <a:solidFill>
                <a:srgbClr val="595959"/>
              </a:solidFill>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2e9ff4100db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 name="Google Shape;65;g2e9ff4100db_0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1200">
                <a:solidFill>
                  <a:srgbClr val="272F37"/>
                </a:solidFill>
                <a:highlight>
                  <a:srgbClr val="FFFFFF"/>
                </a:highlight>
              </a:rPr>
              <a:t>What can and should the individual with autism expect during sudden or even expected interactions with law enforcement, customs and immigration employees, first responders such as fire rescue personnel, paramedics, hospital emergency room professionals, or other security professionals?</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1200">
                <a:solidFill>
                  <a:srgbClr val="272F37"/>
                </a:solidFill>
                <a:highlight>
                  <a:srgbClr val="FFFFFF"/>
                </a:highlight>
              </a:rPr>
              <a:t>With few exceptions, law enforcement officers and other first responders will have had little or no training about how to recognize, communicate and respond well when interacting with individuals on the spectrum during field contacts. There may be little understanding of the significance of the words Asperger syndrome, or autism when they hear them.</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1200">
                <a:solidFill>
                  <a:srgbClr val="272F37"/>
                </a:solidFill>
                <a:highlight>
                  <a:srgbClr val="FFFFFF"/>
                </a:highlight>
              </a:rPr>
              <a:t>You can expect a higher level of scrutiny from law enforcement and security personnel when traveling in the 21st century community. </a:t>
            </a:r>
            <a:r>
              <a:rPr b="1" lang="en" sz="1200">
                <a:solidFill>
                  <a:srgbClr val="272F37"/>
                </a:solidFill>
                <a:highlight>
                  <a:srgbClr val="FFFFFF"/>
                </a:highlight>
              </a:rPr>
              <a:t>Expect public or private scrutiny at:</a:t>
            </a:r>
            <a:endParaRPr b="1" sz="1200">
              <a:solidFill>
                <a:srgbClr val="272F37"/>
              </a:solidFill>
              <a:highlight>
                <a:srgbClr val="FFFFFF"/>
              </a:highlight>
            </a:endParaRPr>
          </a:p>
          <a:p>
            <a:pPr indent="-304800" lvl="0" marL="457200" rtl="0" algn="l">
              <a:lnSpc>
                <a:spcPct val="100000"/>
              </a:lnSpc>
              <a:spcBef>
                <a:spcPts val="1200"/>
              </a:spcBef>
              <a:spcAft>
                <a:spcPts val="0"/>
              </a:spcAft>
              <a:buClr>
                <a:srgbClr val="272F37"/>
              </a:buClr>
              <a:buSzPts val="1200"/>
              <a:buChar char="●"/>
            </a:pPr>
            <a:r>
              <a:rPr lang="en" sz="1200">
                <a:solidFill>
                  <a:srgbClr val="272F37"/>
                </a:solidFill>
                <a:highlight>
                  <a:srgbClr val="FFFFFF"/>
                </a:highlight>
              </a:rPr>
              <a:t>Airports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Security checkpoints such as government buildings, schools and other secured facilities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Drive-up or walk-up guard shacks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Building entrances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Campuses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Shopping malls or districts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In these days of heightened security? Anywhere!</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1200">
                <a:solidFill>
                  <a:srgbClr val="272F37"/>
                </a:solidFill>
                <a:highlight>
                  <a:srgbClr val="FFFFFF"/>
                </a:highlight>
              </a:rPr>
              <a:t>So what are the best options for the individual during a sudden interaction with a law enforcement officer during an emergency or non-emergency situation? Should you disclose your autism or Asperger Syndrome? When? To whom?</a:t>
            </a:r>
            <a:endParaRPr sz="3100">
              <a:solidFill>
                <a:srgbClr val="5D6369"/>
              </a:solidFill>
              <a:highlight>
                <a:srgbClr val="FFFFFF"/>
              </a:highlight>
              <a:latin typeface="Times New Roman"/>
              <a:ea typeface="Times New Roman"/>
              <a:cs typeface="Times New Roman"/>
              <a:sym typeface="Times New Roman"/>
            </a:endParaRPr>
          </a:p>
          <a:p>
            <a:pPr indent="0" lvl="0" marL="0" rtl="0" algn="l">
              <a:lnSpc>
                <a:spcPct val="100000"/>
              </a:lnSpc>
              <a:spcBef>
                <a:spcPts val="1200"/>
              </a:spcBef>
              <a:spcAft>
                <a:spcPts val="0"/>
              </a:spcAft>
              <a:buSzPts val="1100"/>
              <a:buNone/>
            </a:pPr>
            <a:r>
              <a:rPr lang="en" sz="3100">
                <a:solidFill>
                  <a:srgbClr val="5D6369"/>
                </a:solidFill>
                <a:highlight>
                  <a:srgbClr val="FFFFFF"/>
                </a:highlight>
                <a:latin typeface="Times New Roman"/>
                <a:ea typeface="Times New Roman"/>
                <a:cs typeface="Times New Roman"/>
                <a:sym typeface="Times New Roman"/>
              </a:rPr>
              <a:t>Disclosure tools and options</a:t>
            </a:r>
            <a:endParaRPr sz="3100">
              <a:solidFill>
                <a:srgbClr val="5D6369"/>
              </a:solidFill>
              <a:highlight>
                <a:srgbClr val="FFFFFF"/>
              </a:highlight>
              <a:latin typeface="Times New Roman"/>
              <a:ea typeface="Times New Roman"/>
              <a:cs typeface="Times New Roman"/>
              <a:sym typeface="Times New Roman"/>
            </a:endParaRPr>
          </a:p>
          <a:p>
            <a:pPr indent="0" lvl="0" marL="0" rtl="0" algn="l">
              <a:lnSpc>
                <a:spcPct val="100000"/>
              </a:lnSpc>
              <a:spcBef>
                <a:spcPts val="800"/>
              </a:spcBef>
              <a:spcAft>
                <a:spcPts val="0"/>
              </a:spcAft>
              <a:buSzPts val="1100"/>
              <a:buNone/>
            </a:pPr>
            <a:r>
              <a:rPr lang="en" sz="1200">
                <a:solidFill>
                  <a:srgbClr val="272F37"/>
                </a:solidFill>
                <a:highlight>
                  <a:srgbClr val="FFFFFF"/>
                </a:highlight>
              </a:rPr>
              <a:t>What's the best tool to use when you decide to disclose your autism or Asperger syndrome to a police officer? </a:t>
            </a:r>
            <a:r>
              <a:rPr b="1" lang="en" sz="1200">
                <a:solidFill>
                  <a:srgbClr val="272F37"/>
                </a:solidFill>
                <a:highlight>
                  <a:srgbClr val="FFFFFF"/>
                </a:highlight>
              </a:rPr>
              <a:t>Consider using a handout card.</a:t>
            </a:r>
            <a:endParaRPr b="1" sz="1200">
              <a:solidFill>
                <a:srgbClr val="272F37"/>
              </a:solidFill>
              <a:highlight>
                <a:srgbClr val="FFFFFF"/>
              </a:highlight>
            </a:endParaRPr>
          </a:p>
          <a:p>
            <a:pPr indent="-304800" lvl="0" marL="457200" rtl="0" algn="l">
              <a:lnSpc>
                <a:spcPct val="100000"/>
              </a:lnSpc>
              <a:spcBef>
                <a:spcPts val="1200"/>
              </a:spcBef>
              <a:spcAft>
                <a:spcPts val="0"/>
              </a:spcAft>
              <a:buClr>
                <a:srgbClr val="272F37"/>
              </a:buClr>
              <a:buSzPts val="1200"/>
              <a:buChar char="●"/>
            </a:pPr>
            <a:r>
              <a:rPr lang="en" sz="1200">
                <a:solidFill>
                  <a:srgbClr val="272F37"/>
                </a:solidFill>
                <a:highlight>
                  <a:srgbClr val="FFFFFF"/>
                </a:highlight>
              </a:rPr>
              <a:t>Develop a handout card that can be easily copied and laminated.</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Remember that the handout card is replaceable. You can give it away to the officer on the scene.</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Carry several at all times.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The handout card can be generic or specific to you.</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Work with an autism support organization to develop a generic handout.</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Work with persons whose opinions you trust and value to develop a person-specific handout.</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2400">
                <a:solidFill>
                  <a:srgbClr val="5D6369"/>
                </a:solidFill>
                <a:highlight>
                  <a:srgbClr val="FFFFFF"/>
                </a:highlight>
                <a:latin typeface="Times New Roman"/>
                <a:ea typeface="Times New Roman"/>
                <a:cs typeface="Times New Roman"/>
                <a:sym typeface="Times New Roman"/>
              </a:rPr>
              <a:t>What's the best way to tell the officer that you have a handout?</a:t>
            </a:r>
            <a:endParaRPr sz="2400">
              <a:solidFill>
                <a:srgbClr val="5D6369"/>
              </a:solidFill>
              <a:highlight>
                <a:srgbClr val="FFFFFF"/>
              </a:highlight>
              <a:latin typeface="Times New Roman"/>
              <a:ea typeface="Times New Roman"/>
              <a:cs typeface="Times New Roman"/>
              <a:sym typeface="Times New Roman"/>
            </a:endParaRPr>
          </a:p>
          <a:p>
            <a:pPr indent="-304800" lvl="0" marL="457200" rtl="0" algn="l">
              <a:lnSpc>
                <a:spcPct val="100000"/>
              </a:lnSpc>
              <a:spcBef>
                <a:spcPts val="800"/>
              </a:spcBef>
              <a:spcAft>
                <a:spcPts val="0"/>
              </a:spcAft>
              <a:buClr>
                <a:srgbClr val="272F37"/>
              </a:buClr>
              <a:buSzPts val="1200"/>
              <a:buChar char="●"/>
            </a:pPr>
            <a:r>
              <a:rPr lang="en" sz="1200">
                <a:solidFill>
                  <a:srgbClr val="272F37"/>
                </a:solidFill>
                <a:highlight>
                  <a:srgbClr val="FFFFFF"/>
                </a:highlight>
              </a:rPr>
              <a:t>Avoid making sudden movements to reach for the handout card.</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Obtain permission or signal your intentions before reaching into your coat or pants pockets, briefcases or bags, or in to glove compartments of vehicles.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Verbally let the officer know that you have autism or Asperger Syndrome and have an information card for them to read. If nonverbal, or if sudden interactions prevent you from speaking, consider using a medical alert bracelet for an officer to read that alerts them to your condition and the fact that you have an information card.</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3100">
                <a:solidFill>
                  <a:srgbClr val="5D6369"/>
                </a:solidFill>
                <a:highlight>
                  <a:srgbClr val="FFFFFF"/>
                </a:highlight>
                <a:latin typeface="Times New Roman"/>
                <a:ea typeface="Times New Roman"/>
                <a:cs typeface="Times New Roman"/>
                <a:sym typeface="Times New Roman"/>
              </a:rPr>
              <a:t>Disclosure to a police officer </a:t>
            </a:r>
            <a:endParaRPr sz="3100">
              <a:solidFill>
                <a:srgbClr val="5D6369"/>
              </a:solidFill>
              <a:highlight>
                <a:srgbClr val="FFFFFF"/>
              </a:highlight>
              <a:latin typeface="Times New Roman"/>
              <a:ea typeface="Times New Roman"/>
              <a:cs typeface="Times New Roman"/>
              <a:sym typeface="Times New Roman"/>
            </a:endParaRPr>
          </a:p>
          <a:p>
            <a:pPr indent="0" lvl="0" marL="0" rtl="0" algn="l">
              <a:lnSpc>
                <a:spcPct val="100000"/>
              </a:lnSpc>
              <a:spcBef>
                <a:spcPts val="800"/>
              </a:spcBef>
              <a:spcAft>
                <a:spcPts val="0"/>
              </a:spcAft>
              <a:buSzPts val="1100"/>
              <a:buNone/>
            </a:pPr>
            <a:r>
              <a:rPr lang="en" sz="1200">
                <a:solidFill>
                  <a:srgbClr val="272F37"/>
                </a:solidFill>
                <a:highlight>
                  <a:srgbClr val="FFFFFF"/>
                </a:highlight>
              </a:rPr>
              <a:t>The decision to disclose your diagnosis to a police officer will always be yours to make. If you have learned through experience that disclosure would be helpful in a particular situation, you may decide to disclose to a police officer.</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1200">
                <a:solidFill>
                  <a:srgbClr val="272F37"/>
                </a:solidFill>
                <a:highlight>
                  <a:srgbClr val="FFFFFF"/>
                </a:highlight>
              </a:rPr>
              <a:t>Law enforcement officers report that they make their best decisions when they have their best information. A good, strong diagnosis disclosure that includes the use of an information card, contact information for an objective professional, and proof of diagnosis should be considered (</a:t>
            </a:r>
            <a:r>
              <a:rPr i="1" lang="en" sz="1200">
                <a:solidFill>
                  <a:srgbClr val="272F37"/>
                </a:solidFill>
                <a:highlight>
                  <a:srgbClr val="FFFFFF"/>
                </a:highlight>
              </a:rPr>
              <a:t>Debbaudt, 2006 b</a:t>
            </a:r>
            <a:r>
              <a:rPr lang="en" sz="1200">
                <a:solidFill>
                  <a:srgbClr val="272F37"/>
                </a:solidFill>
                <a:highlight>
                  <a:srgbClr val="FFFFFF"/>
                </a:highlight>
              </a:rPr>
              <a:t>). </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3100">
                <a:solidFill>
                  <a:srgbClr val="5D6369"/>
                </a:solidFill>
                <a:highlight>
                  <a:srgbClr val="FFFFFF"/>
                </a:highlight>
                <a:latin typeface="Times New Roman"/>
                <a:ea typeface="Times New Roman"/>
                <a:cs typeface="Times New Roman"/>
                <a:sym typeface="Times New Roman"/>
              </a:rPr>
              <a:t>Plan and practice disclosure techniques</a:t>
            </a:r>
            <a:endParaRPr sz="3100">
              <a:solidFill>
                <a:srgbClr val="5D6369"/>
              </a:solidFill>
              <a:highlight>
                <a:srgbClr val="FFFFFF"/>
              </a:highlight>
              <a:latin typeface="Times New Roman"/>
              <a:ea typeface="Times New Roman"/>
              <a:cs typeface="Times New Roman"/>
              <a:sym typeface="Times New Roman"/>
            </a:endParaRPr>
          </a:p>
          <a:p>
            <a:pPr indent="0" lvl="0" marL="0" rtl="0" algn="l">
              <a:lnSpc>
                <a:spcPct val="100000"/>
              </a:lnSpc>
              <a:spcBef>
                <a:spcPts val="800"/>
              </a:spcBef>
              <a:spcAft>
                <a:spcPts val="0"/>
              </a:spcAft>
              <a:buSzPts val="1100"/>
              <a:buNone/>
            </a:pPr>
            <a:r>
              <a:rPr lang="en" sz="1200">
                <a:solidFill>
                  <a:srgbClr val="272F37"/>
                </a:solidFill>
                <a:highlight>
                  <a:srgbClr val="FFFFFF"/>
                </a:highlight>
              </a:rPr>
              <a:t>Plan your response and practice with others for a sudden encounter. They will happen to all of us. Careful preparation is your best chance to have a successful interaction with law enforcement.</a:t>
            </a:r>
            <a:endParaRPr sz="1200">
              <a:solidFill>
                <a:srgbClr val="272F37"/>
              </a:solidFill>
              <a:highlight>
                <a:srgbClr val="FFFFFF"/>
              </a:highlight>
            </a:endParaRPr>
          </a:p>
          <a:p>
            <a:pPr indent="-304800" lvl="0" marL="457200" rtl="0" algn="l">
              <a:lnSpc>
                <a:spcPct val="100000"/>
              </a:lnSpc>
              <a:spcBef>
                <a:spcPts val="1200"/>
              </a:spcBef>
              <a:spcAft>
                <a:spcPts val="0"/>
              </a:spcAft>
              <a:buClr>
                <a:srgbClr val="272F37"/>
              </a:buClr>
              <a:buSzPts val="1200"/>
              <a:buChar char="●"/>
            </a:pPr>
            <a:r>
              <a:rPr lang="en" sz="1200">
                <a:solidFill>
                  <a:srgbClr val="272F37"/>
                </a:solidFill>
                <a:highlight>
                  <a:srgbClr val="FFFFFF"/>
                </a:highlight>
              </a:rPr>
              <a:t>Discuss these risks with people that you trust.</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Develop a hard person-specific disclosure handout.</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Develop a personal plan as to how you will use the handout.</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Practice through role playing with people you know and trust.</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Adapt and amend disclosure handouts. They are only paper. They are not written in stone.</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2400">
                <a:solidFill>
                  <a:srgbClr val="5D6369"/>
                </a:solidFill>
                <a:highlight>
                  <a:srgbClr val="FFFFFF"/>
                </a:highlight>
                <a:latin typeface="Times New Roman"/>
                <a:ea typeface="Times New Roman"/>
                <a:cs typeface="Times New Roman"/>
                <a:sym typeface="Times New Roman"/>
              </a:rPr>
              <a:t>Further suggestions to consider during sudden interactions with police</a:t>
            </a:r>
            <a:endParaRPr sz="2400">
              <a:solidFill>
                <a:srgbClr val="5D6369"/>
              </a:solidFill>
              <a:highlight>
                <a:srgbClr val="FFFFFF"/>
              </a:highlight>
              <a:latin typeface="Times New Roman"/>
              <a:ea typeface="Times New Roman"/>
              <a:cs typeface="Times New Roman"/>
              <a:sym typeface="Times New Roman"/>
            </a:endParaRPr>
          </a:p>
          <a:p>
            <a:pPr indent="-304800" lvl="0" marL="457200" rtl="0" algn="l">
              <a:lnSpc>
                <a:spcPct val="100000"/>
              </a:lnSpc>
              <a:spcBef>
                <a:spcPts val="800"/>
              </a:spcBef>
              <a:spcAft>
                <a:spcPts val="0"/>
              </a:spcAft>
              <a:buClr>
                <a:srgbClr val="272F37"/>
              </a:buClr>
              <a:buSzPts val="1200"/>
              <a:buChar char="●"/>
            </a:pPr>
            <a:r>
              <a:rPr lang="en" sz="1200">
                <a:solidFill>
                  <a:srgbClr val="272F37"/>
                </a:solidFill>
                <a:highlight>
                  <a:srgbClr val="FFFFFF"/>
                </a:highlight>
              </a:rPr>
              <a:t>Do not attempt to flee.</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Do not make sudden movements or reach for items.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Try to remain calm.</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If you are a victim or are reporting a crime, you may want the police to contact a family member, advocate or friend who can help you through the interview process.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Carry the phone number of an advocacy organization or personal advocate, relative or friend (</a:t>
            </a:r>
            <a:r>
              <a:rPr i="1" lang="en" sz="1200">
                <a:solidFill>
                  <a:srgbClr val="272F37"/>
                </a:solidFill>
                <a:highlight>
                  <a:srgbClr val="FFFFFF"/>
                </a:highlight>
              </a:rPr>
              <a:t>Debbaudt, 2006 b</a:t>
            </a:r>
            <a:r>
              <a:rPr lang="en" sz="1200">
                <a:solidFill>
                  <a:srgbClr val="272F37"/>
                </a:solidFill>
                <a:highlight>
                  <a:srgbClr val="FFFFFF"/>
                </a:highlight>
              </a:rPr>
              <a:t>).</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i="1" lang="en" sz="1200">
                <a:solidFill>
                  <a:srgbClr val="272F37"/>
                </a:solidFill>
                <a:highlight>
                  <a:srgbClr val="FFFFFF"/>
                </a:highlight>
              </a:rPr>
              <a:t>Author Dennis Debbaudt is the parent of a young man who has autism, an author, law enforcement trainer and producer of autism-related videos and curriculum for law enforcement agencies. His materials are in use by law enforcement agencies in the U.S., Canada and the United Kingdom. Dennis can be reached via his website </a:t>
            </a:r>
            <a:r>
              <a:rPr lang="en" sz="1200">
                <a:solidFill>
                  <a:srgbClr val="2E86EF"/>
                </a:solidFill>
                <a:highlight>
                  <a:srgbClr val="FFFFFF"/>
                </a:highlight>
                <a:uFill>
                  <a:noFill/>
                </a:uFill>
                <a:hlinkClick r:id="rId2">
                  <a:extLst>
                    <a:ext uri="{A12FA001-AC4F-418D-AE19-62706E023703}">
                      <ahyp:hlinkClr val="tx"/>
                    </a:ext>
                  </a:extLst>
                </a:hlinkClick>
              </a:rPr>
              <a:t>www.autismriskmanagement.com</a:t>
            </a:r>
            <a:r>
              <a:rPr lang="en" sz="1200">
                <a:solidFill>
                  <a:srgbClr val="272F37"/>
                </a:solidFill>
                <a:highlight>
                  <a:srgbClr val="FFFFFF"/>
                </a:highlight>
              </a:rPr>
              <a:t>, </a:t>
            </a:r>
            <a:r>
              <a:rPr i="1" lang="en" sz="1200">
                <a:solidFill>
                  <a:srgbClr val="272F37"/>
                </a:solidFill>
                <a:highlight>
                  <a:srgbClr val="FFFFFF"/>
                </a:highlight>
              </a:rPr>
              <a:t>by email at </a:t>
            </a:r>
            <a:r>
              <a:rPr lang="en" sz="1200">
                <a:solidFill>
                  <a:srgbClr val="2E86EF"/>
                </a:solidFill>
                <a:highlight>
                  <a:srgbClr val="FFFFFF"/>
                </a:highlight>
              </a:rPr>
              <a:t>ddpi@flash.net</a:t>
            </a:r>
            <a:r>
              <a:rPr lang="en" sz="1200">
                <a:solidFill>
                  <a:srgbClr val="272F37"/>
                </a:solidFill>
                <a:highlight>
                  <a:srgbClr val="FFFFFF"/>
                </a:highlight>
              </a:rPr>
              <a:t> </a:t>
            </a:r>
            <a:r>
              <a:rPr i="1" lang="en" sz="1200">
                <a:solidFill>
                  <a:srgbClr val="272F37"/>
                </a:solidFill>
                <a:highlight>
                  <a:srgbClr val="FFFFFF"/>
                </a:highlight>
              </a:rPr>
              <a:t>or by calling 772-398-9756</a:t>
            </a:r>
            <a:r>
              <a:rPr lang="en" sz="1200">
                <a:solidFill>
                  <a:srgbClr val="272F37"/>
                </a:solidFill>
                <a:highlight>
                  <a:srgbClr val="FFFFFF"/>
                </a:highlight>
              </a:rPr>
              <a:t>.</a:t>
            </a:r>
            <a:endParaRPr sz="1200">
              <a:solidFill>
                <a:srgbClr val="272F37"/>
              </a:solidFill>
              <a:highlight>
                <a:srgbClr val="FFFFFF"/>
              </a:highlight>
            </a:endParaRPr>
          </a:p>
          <a:p>
            <a:pPr indent="0" lvl="0" marL="0" rtl="0" algn="l">
              <a:lnSpc>
                <a:spcPct val="100000"/>
              </a:lnSpc>
              <a:spcBef>
                <a:spcPts val="1200"/>
              </a:spcBef>
              <a:spcAft>
                <a:spcPts val="0"/>
              </a:spcAft>
              <a:buSzPts val="1800"/>
              <a:buNone/>
            </a:pPr>
            <a:r>
              <a:t/>
            </a:r>
            <a:endParaRPr sz="1800">
              <a:solidFill>
                <a:srgbClr val="595959"/>
              </a:solidFill>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0437e9b1c6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 name="Google Shape;71;g30437e9b1c6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1200">
                <a:solidFill>
                  <a:srgbClr val="272F37"/>
                </a:solidFill>
                <a:highlight>
                  <a:srgbClr val="FFFFFF"/>
                </a:highlight>
              </a:rPr>
              <a:t>What can and should the individual with autism expect during sudden or even expected interactions with law enforcement, customs and immigration employees, first responders such as fire rescue personnel, paramedics, hospital emergency room professionals, or other security professionals?</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1200">
                <a:solidFill>
                  <a:srgbClr val="272F37"/>
                </a:solidFill>
                <a:highlight>
                  <a:srgbClr val="FFFFFF"/>
                </a:highlight>
              </a:rPr>
              <a:t>With few exceptions, law enforcement officers and other first responders will have had little or no training about how to recognize, communicate and respond well when interacting with individuals on the spectrum during field contacts. There may be little understanding of the significance of the words Asperger syndrome, or autism when they hear them.</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1200">
                <a:solidFill>
                  <a:srgbClr val="272F37"/>
                </a:solidFill>
                <a:highlight>
                  <a:srgbClr val="FFFFFF"/>
                </a:highlight>
              </a:rPr>
              <a:t>You can expect a higher level of scrutiny from law enforcement and security personnel when traveling in the 21st century community. </a:t>
            </a:r>
            <a:r>
              <a:rPr b="1" lang="en" sz="1200">
                <a:solidFill>
                  <a:srgbClr val="272F37"/>
                </a:solidFill>
                <a:highlight>
                  <a:srgbClr val="FFFFFF"/>
                </a:highlight>
              </a:rPr>
              <a:t>Expect public or private scrutiny at:</a:t>
            </a:r>
            <a:endParaRPr b="1" sz="1200">
              <a:solidFill>
                <a:srgbClr val="272F37"/>
              </a:solidFill>
              <a:highlight>
                <a:srgbClr val="FFFFFF"/>
              </a:highlight>
            </a:endParaRPr>
          </a:p>
          <a:p>
            <a:pPr indent="-304800" lvl="0" marL="457200" rtl="0" algn="l">
              <a:lnSpc>
                <a:spcPct val="100000"/>
              </a:lnSpc>
              <a:spcBef>
                <a:spcPts val="1200"/>
              </a:spcBef>
              <a:spcAft>
                <a:spcPts val="0"/>
              </a:spcAft>
              <a:buClr>
                <a:srgbClr val="272F37"/>
              </a:buClr>
              <a:buSzPts val="1200"/>
              <a:buChar char="●"/>
            </a:pPr>
            <a:r>
              <a:rPr lang="en" sz="1200">
                <a:solidFill>
                  <a:srgbClr val="272F37"/>
                </a:solidFill>
                <a:highlight>
                  <a:srgbClr val="FFFFFF"/>
                </a:highlight>
              </a:rPr>
              <a:t>Airports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Security checkpoints such as government buildings, schools and other secured facilities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Drive-up or walk-up guard shacks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Building entrances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Campuses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Shopping malls or districts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In these days of heightened security? Anywhere!</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1200">
                <a:solidFill>
                  <a:srgbClr val="272F37"/>
                </a:solidFill>
                <a:highlight>
                  <a:srgbClr val="FFFFFF"/>
                </a:highlight>
              </a:rPr>
              <a:t>So what are the best options for the individual during a sudden interaction with a law enforcement officer during an emergency or non-emergency situation? Should you disclose your autism or Asperger Syndrome? When? To whom?</a:t>
            </a:r>
            <a:endParaRPr sz="3100">
              <a:solidFill>
                <a:srgbClr val="5D6369"/>
              </a:solidFill>
              <a:highlight>
                <a:srgbClr val="FFFFFF"/>
              </a:highlight>
              <a:latin typeface="Times New Roman"/>
              <a:ea typeface="Times New Roman"/>
              <a:cs typeface="Times New Roman"/>
              <a:sym typeface="Times New Roman"/>
            </a:endParaRPr>
          </a:p>
          <a:p>
            <a:pPr indent="0" lvl="0" marL="0" rtl="0" algn="l">
              <a:lnSpc>
                <a:spcPct val="100000"/>
              </a:lnSpc>
              <a:spcBef>
                <a:spcPts val="1200"/>
              </a:spcBef>
              <a:spcAft>
                <a:spcPts val="0"/>
              </a:spcAft>
              <a:buSzPts val="1100"/>
              <a:buNone/>
            </a:pPr>
            <a:r>
              <a:rPr lang="en" sz="3100">
                <a:solidFill>
                  <a:srgbClr val="5D6369"/>
                </a:solidFill>
                <a:highlight>
                  <a:srgbClr val="FFFFFF"/>
                </a:highlight>
                <a:latin typeface="Times New Roman"/>
                <a:ea typeface="Times New Roman"/>
                <a:cs typeface="Times New Roman"/>
                <a:sym typeface="Times New Roman"/>
              </a:rPr>
              <a:t>Disclosure tools and options</a:t>
            </a:r>
            <a:endParaRPr sz="3100">
              <a:solidFill>
                <a:srgbClr val="5D6369"/>
              </a:solidFill>
              <a:highlight>
                <a:srgbClr val="FFFFFF"/>
              </a:highlight>
              <a:latin typeface="Times New Roman"/>
              <a:ea typeface="Times New Roman"/>
              <a:cs typeface="Times New Roman"/>
              <a:sym typeface="Times New Roman"/>
            </a:endParaRPr>
          </a:p>
          <a:p>
            <a:pPr indent="0" lvl="0" marL="0" rtl="0" algn="l">
              <a:lnSpc>
                <a:spcPct val="100000"/>
              </a:lnSpc>
              <a:spcBef>
                <a:spcPts val="800"/>
              </a:spcBef>
              <a:spcAft>
                <a:spcPts val="0"/>
              </a:spcAft>
              <a:buSzPts val="1100"/>
              <a:buNone/>
            </a:pPr>
            <a:r>
              <a:rPr lang="en" sz="1200">
                <a:solidFill>
                  <a:srgbClr val="272F37"/>
                </a:solidFill>
                <a:highlight>
                  <a:srgbClr val="FFFFFF"/>
                </a:highlight>
              </a:rPr>
              <a:t>What's the best tool to use when you decide to disclose your autism or Asperger syndrome to a police officer? </a:t>
            </a:r>
            <a:r>
              <a:rPr b="1" lang="en" sz="1200">
                <a:solidFill>
                  <a:srgbClr val="272F37"/>
                </a:solidFill>
                <a:highlight>
                  <a:srgbClr val="FFFFFF"/>
                </a:highlight>
              </a:rPr>
              <a:t>Consider using a handout card.</a:t>
            </a:r>
            <a:endParaRPr b="1" sz="1200">
              <a:solidFill>
                <a:srgbClr val="272F37"/>
              </a:solidFill>
              <a:highlight>
                <a:srgbClr val="FFFFFF"/>
              </a:highlight>
            </a:endParaRPr>
          </a:p>
          <a:p>
            <a:pPr indent="-304800" lvl="0" marL="457200" rtl="0" algn="l">
              <a:lnSpc>
                <a:spcPct val="100000"/>
              </a:lnSpc>
              <a:spcBef>
                <a:spcPts val="1200"/>
              </a:spcBef>
              <a:spcAft>
                <a:spcPts val="0"/>
              </a:spcAft>
              <a:buClr>
                <a:srgbClr val="272F37"/>
              </a:buClr>
              <a:buSzPts val="1200"/>
              <a:buChar char="●"/>
            </a:pPr>
            <a:r>
              <a:rPr lang="en" sz="1200">
                <a:solidFill>
                  <a:srgbClr val="272F37"/>
                </a:solidFill>
                <a:highlight>
                  <a:srgbClr val="FFFFFF"/>
                </a:highlight>
              </a:rPr>
              <a:t>Develop a handout card that can be easily copied and laminated.</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Remember that the handout card is replaceable. You can give it away to the officer on the scene.</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Carry several at all times.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The handout card can be generic or specific to you.</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Work with an autism support organization to develop a generic handout.</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Work with persons whose opinions you trust and value to develop a person-specific handout.</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2400">
                <a:solidFill>
                  <a:srgbClr val="5D6369"/>
                </a:solidFill>
                <a:highlight>
                  <a:srgbClr val="FFFFFF"/>
                </a:highlight>
                <a:latin typeface="Times New Roman"/>
                <a:ea typeface="Times New Roman"/>
                <a:cs typeface="Times New Roman"/>
                <a:sym typeface="Times New Roman"/>
              </a:rPr>
              <a:t>What's the best way to tell the officer that you have a handout?</a:t>
            </a:r>
            <a:endParaRPr sz="2400">
              <a:solidFill>
                <a:srgbClr val="5D6369"/>
              </a:solidFill>
              <a:highlight>
                <a:srgbClr val="FFFFFF"/>
              </a:highlight>
              <a:latin typeface="Times New Roman"/>
              <a:ea typeface="Times New Roman"/>
              <a:cs typeface="Times New Roman"/>
              <a:sym typeface="Times New Roman"/>
            </a:endParaRPr>
          </a:p>
          <a:p>
            <a:pPr indent="-304800" lvl="0" marL="457200" rtl="0" algn="l">
              <a:lnSpc>
                <a:spcPct val="100000"/>
              </a:lnSpc>
              <a:spcBef>
                <a:spcPts val="800"/>
              </a:spcBef>
              <a:spcAft>
                <a:spcPts val="0"/>
              </a:spcAft>
              <a:buClr>
                <a:srgbClr val="272F37"/>
              </a:buClr>
              <a:buSzPts val="1200"/>
              <a:buChar char="●"/>
            </a:pPr>
            <a:r>
              <a:rPr lang="en" sz="1200">
                <a:solidFill>
                  <a:srgbClr val="272F37"/>
                </a:solidFill>
                <a:highlight>
                  <a:srgbClr val="FFFFFF"/>
                </a:highlight>
              </a:rPr>
              <a:t>Avoid making sudden movements to reach for the handout card.</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Obtain permission or signal your intentions before reaching into your coat or pants pockets, briefcases or bags, or in to glove compartments of vehicles.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Verbally let the officer know that you have autism or Asperger Syndrome and have an information card for them to read. If nonverbal, or if sudden interactions prevent you from speaking, consider using a medical alert bracelet for an officer to read that alerts them to your condition and the fact that you have an information card.</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3100">
                <a:solidFill>
                  <a:srgbClr val="5D6369"/>
                </a:solidFill>
                <a:highlight>
                  <a:srgbClr val="FFFFFF"/>
                </a:highlight>
                <a:latin typeface="Times New Roman"/>
                <a:ea typeface="Times New Roman"/>
                <a:cs typeface="Times New Roman"/>
                <a:sym typeface="Times New Roman"/>
              </a:rPr>
              <a:t>Disclosure to a police officer </a:t>
            </a:r>
            <a:endParaRPr sz="3100">
              <a:solidFill>
                <a:srgbClr val="5D6369"/>
              </a:solidFill>
              <a:highlight>
                <a:srgbClr val="FFFFFF"/>
              </a:highlight>
              <a:latin typeface="Times New Roman"/>
              <a:ea typeface="Times New Roman"/>
              <a:cs typeface="Times New Roman"/>
              <a:sym typeface="Times New Roman"/>
            </a:endParaRPr>
          </a:p>
          <a:p>
            <a:pPr indent="0" lvl="0" marL="0" rtl="0" algn="l">
              <a:lnSpc>
                <a:spcPct val="100000"/>
              </a:lnSpc>
              <a:spcBef>
                <a:spcPts val="800"/>
              </a:spcBef>
              <a:spcAft>
                <a:spcPts val="0"/>
              </a:spcAft>
              <a:buSzPts val="1100"/>
              <a:buNone/>
            </a:pPr>
            <a:r>
              <a:rPr lang="en" sz="1200">
                <a:solidFill>
                  <a:srgbClr val="272F37"/>
                </a:solidFill>
                <a:highlight>
                  <a:srgbClr val="FFFFFF"/>
                </a:highlight>
              </a:rPr>
              <a:t>The decision to disclose your diagnosis to a police officer will always be yours to make. If you have learned through experience that disclosure would be helpful in a particular situation, you may decide to disclose to a police officer.</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1200">
                <a:solidFill>
                  <a:srgbClr val="272F37"/>
                </a:solidFill>
                <a:highlight>
                  <a:srgbClr val="FFFFFF"/>
                </a:highlight>
              </a:rPr>
              <a:t>Law enforcement officers report that they make their best decisions when they have their best information. A good, strong diagnosis disclosure that includes the use of an information card, contact information for an objective professional, and proof of diagnosis should be considered (</a:t>
            </a:r>
            <a:r>
              <a:rPr i="1" lang="en" sz="1200">
                <a:solidFill>
                  <a:srgbClr val="272F37"/>
                </a:solidFill>
                <a:highlight>
                  <a:srgbClr val="FFFFFF"/>
                </a:highlight>
              </a:rPr>
              <a:t>Debbaudt, 2006 b</a:t>
            </a:r>
            <a:r>
              <a:rPr lang="en" sz="1200">
                <a:solidFill>
                  <a:srgbClr val="272F37"/>
                </a:solidFill>
                <a:highlight>
                  <a:srgbClr val="FFFFFF"/>
                </a:highlight>
              </a:rPr>
              <a:t>). </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3100">
                <a:solidFill>
                  <a:srgbClr val="5D6369"/>
                </a:solidFill>
                <a:highlight>
                  <a:srgbClr val="FFFFFF"/>
                </a:highlight>
                <a:latin typeface="Times New Roman"/>
                <a:ea typeface="Times New Roman"/>
                <a:cs typeface="Times New Roman"/>
                <a:sym typeface="Times New Roman"/>
              </a:rPr>
              <a:t>Plan and practice disclosure techniques</a:t>
            </a:r>
            <a:endParaRPr sz="3100">
              <a:solidFill>
                <a:srgbClr val="5D6369"/>
              </a:solidFill>
              <a:highlight>
                <a:srgbClr val="FFFFFF"/>
              </a:highlight>
              <a:latin typeface="Times New Roman"/>
              <a:ea typeface="Times New Roman"/>
              <a:cs typeface="Times New Roman"/>
              <a:sym typeface="Times New Roman"/>
            </a:endParaRPr>
          </a:p>
          <a:p>
            <a:pPr indent="0" lvl="0" marL="0" rtl="0" algn="l">
              <a:lnSpc>
                <a:spcPct val="100000"/>
              </a:lnSpc>
              <a:spcBef>
                <a:spcPts val="800"/>
              </a:spcBef>
              <a:spcAft>
                <a:spcPts val="0"/>
              </a:spcAft>
              <a:buSzPts val="1100"/>
              <a:buNone/>
            </a:pPr>
            <a:r>
              <a:rPr lang="en" sz="1200">
                <a:solidFill>
                  <a:srgbClr val="272F37"/>
                </a:solidFill>
                <a:highlight>
                  <a:srgbClr val="FFFFFF"/>
                </a:highlight>
              </a:rPr>
              <a:t>Plan your response and practice with others for a sudden encounter. They will happen to all of us. Careful preparation is your best chance to have a successful interaction with law enforcement.</a:t>
            </a:r>
            <a:endParaRPr sz="1200">
              <a:solidFill>
                <a:srgbClr val="272F37"/>
              </a:solidFill>
              <a:highlight>
                <a:srgbClr val="FFFFFF"/>
              </a:highlight>
            </a:endParaRPr>
          </a:p>
          <a:p>
            <a:pPr indent="-304800" lvl="0" marL="457200" rtl="0" algn="l">
              <a:lnSpc>
                <a:spcPct val="100000"/>
              </a:lnSpc>
              <a:spcBef>
                <a:spcPts val="1200"/>
              </a:spcBef>
              <a:spcAft>
                <a:spcPts val="0"/>
              </a:spcAft>
              <a:buClr>
                <a:srgbClr val="272F37"/>
              </a:buClr>
              <a:buSzPts val="1200"/>
              <a:buChar char="●"/>
            </a:pPr>
            <a:r>
              <a:rPr lang="en" sz="1200">
                <a:solidFill>
                  <a:srgbClr val="272F37"/>
                </a:solidFill>
                <a:highlight>
                  <a:srgbClr val="FFFFFF"/>
                </a:highlight>
              </a:rPr>
              <a:t>Discuss these risks with people that you trust.</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Develop a hard person-specific disclosure handout.</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Develop a personal plan as to how you will use the handout.</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Practice through role playing with people you know and trust.</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Adapt and amend disclosure handouts. They are only paper. They are not written in stone.</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2400">
                <a:solidFill>
                  <a:srgbClr val="5D6369"/>
                </a:solidFill>
                <a:highlight>
                  <a:srgbClr val="FFFFFF"/>
                </a:highlight>
                <a:latin typeface="Times New Roman"/>
                <a:ea typeface="Times New Roman"/>
                <a:cs typeface="Times New Roman"/>
                <a:sym typeface="Times New Roman"/>
              </a:rPr>
              <a:t>Further suggestions to consider during sudden interactions with police</a:t>
            </a:r>
            <a:endParaRPr sz="2400">
              <a:solidFill>
                <a:srgbClr val="5D6369"/>
              </a:solidFill>
              <a:highlight>
                <a:srgbClr val="FFFFFF"/>
              </a:highlight>
              <a:latin typeface="Times New Roman"/>
              <a:ea typeface="Times New Roman"/>
              <a:cs typeface="Times New Roman"/>
              <a:sym typeface="Times New Roman"/>
            </a:endParaRPr>
          </a:p>
          <a:p>
            <a:pPr indent="-304800" lvl="0" marL="457200" rtl="0" algn="l">
              <a:lnSpc>
                <a:spcPct val="100000"/>
              </a:lnSpc>
              <a:spcBef>
                <a:spcPts val="800"/>
              </a:spcBef>
              <a:spcAft>
                <a:spcPts val="0"/>
              </a:spcAft>
              <a:buClr>
                <a:srgbClr val="272F37"/>
              </a:buClr>
              <a:buSzPts val="1200"/>
              <a:buChar char="●"/>
            </a:pPr>
            <a:r>
              <a:rPr lang="en" sz="1200">
                <a:solidFill>
                  <a:srgbClr val="272F37"/>
                </a:solidFill>
                <a:highlight>
                  <a:srgbClr val="FFFFFF"/>
                </a:highlight>
              </a:rPr>
              <a:t>Do not attempt to flee.</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Do not make sudden movements or reach for items.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Try to remain calm.</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If you are a victim or are reporting a crime, you may want the police to contact a family member, advocate or friend who can help you through the interview process.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Carry the phone number of an advocacy organization or personal advocate, relative or friend (</a:t>
            </a:r>
            <a:r>
              <a:rPr i="1" lang="en" sz="1200">
                <a:solidFill>
                  <a:srgbClr val="272F37"/>
                </a:solidFill>
                <a:highlight>
                  <a:srgbClr val="FFFFFF"/>
                </a:highlight>
              </a:rPr>
              <a:t>Debbaudt, 2006 b</a:t>
            </a:r>
            <a:r>
              <a:rPr lang="en" sz="1200">
                <a:solidFill>
                  <a:srgbClr val="272F37"/>
                </a:solidFill>
                <a:highlight>
                  <a:srgbClr val="FFFFFF"/>
                </a:highlight>
              </a:rPr>
              <a:t>).</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i="1" lang="en" sz="1200">
                <a:solidFill>
                  <a:srgbClr val="272F37"/>
                </a:solidFill>
                <a:highlight>
                  <a:srgbClr val="FFFFFF"/>
                </a:highlight>
              </a:rPr>
              <a:t>Author Dennis Debbaudt is the parent of a young man who has autism, an author, law enforcement trainer and producer of autism-related videos and curriculum for law enforcement agencies. His materials are in use by law enforcement agencies in the U.S., Canada and the United Kingdom. Dennis can be reached via his website </a:t>
            </a:r>
            <a:r>
              <a:rPr lang="en" sz="1200">
                <a:solidFill>
                  <a:srgbClr val="2E86EF"/>
                </a:solidFill>
                <a:highlight>
                  <a:srgbClr val="FFFFFF"/>
                </a:highlight>
                <a:uFill>
                  <a:noFill/>
                </a:uFill>
                <a:hlinkClick r:id="rId2">
                  <a:extLst>
                    <a:ext uri="{A12FA001-AC4F-418D-AE19-62706E023703}">
                      <ahyp:hlinkClr val="tx"/>
                    </a:ext>
                  </a:extLst>
                </a:hlinkClick>
              </a:rPr>
              <a:t>www.autismriskmanagement.com</a:t>
            </a:r>
            <a:r>
              <a:rPr lang="en" sz="1200">
                <a:solidFill>
                  <a:srgbClr val="272F37"/>
                </a:solidFill>
                <a:highlight>
                  <a:srgbClr val="FFFFFF"/>
                </a:highlight>
              </a:rPr>
              <a:t>, </a:t>
            </a:r>
            <a:r>
              <a:rPr i="1" lang="en" sz="1200">
                <a:solidFill>
                  <a:srgbClr val="272F37"/>
                </a:solidFill>
                <a:highlight>
                  <a:srgbClr val="FFFFFF"/>
                </a:highlight>
              </a:rPr>
              <a:t>by email at </a:t>
            </a:r>
            <a:r>
              <a:rPr lang="en" sz="1200">
                <a:solidFill>
                  <a:srgbClr val="2E86EF"/>
                </a:solidFill>
                <a:highlight>
                  <a:srgbClr val="FFFFFF"/>
                </a:highlight>
              </a:rPr>
              <a:t>ddpi@flash.net</a:t>
            </a:r>
            <a:r>
              <a:rPr lang="en" sz="1200">
                <a:solidFill>
                  <a:srgbClr val="272F37"/>
                </a:solidFill>
                <a:highlight>
                  <a:srgbClr val="FFFFFF"/>
                </a:highlight>
              </a:rPr>
              <a:t> </a:t>
            </a:r>
            <a:r>
              <a:rPr i="1" lang="en" sz="1200">
                <a:solidFill>
                  <a:srgbClr val="272F37"/>
                </a:solidFill>
                <a:highlight>
                  <a:srgbClr val="FFFFFF"/>
                </a:highlight>
              </a:rPr>
              <a:t>or by calling 772-398-9756</a:t>
            </a:r>
            <a:r>
              <a:rPr lang="en" sz="1200">
                <a:solidFill>
                  <a:srgbClr val="272F37"/>
                </a:solidFill>
                <a:highlight>
                  <a:srgbClr val="FFFFFF"/>
                </a:highlight>
              </a:rPr>
              <a:t>.</a:t>
            </a:r>
            <a:endParaRPr sz="1200">
              <a:solidFill>
                <a:srgbClr val="272F37"/>
              </a:solidFill>
              <a:highlight>
                <a:srgbClr val="FFFFFF"/>
              </a:highlight>
            </a:endParaRPr>
          </a:p>
          <a:p>
            <a:pPr indent="0" lvl="0" marL="0" rtl="0" algn="l">
              <a:lnSpc>
                <a:spcPct val="100000"/>
              </a:lnSpc>
              <a:spcBef>
                <a:spcPts val="1200"/>
              </a:spcBef>
              <a:spcAft>
                <a:spcPts val="0"/>
              </a:spcAft>
              <a:buSzPts val="1800"/>
              <a:buNone/>
            </a:pPr>
            <a:r>
              <a:t/>
            </a:r>
            <a:endParaRPr sz="1800">
              <a:solidFill>
                <a:srgbClr val="595959"/>
              </a:solidFill>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0437e9b1c6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 name="Google Shape;77;g30437e9b1c6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1200">
                <a:solidFill>
                  <a:srgbClr val="272F37"/>
                </a:solidFill>
                <a:highlight>
                  <a:srgbClr val="FFFFFF"/>
                </a:highlight>
              </a:rPr>
              <a:t>What can and should the individual with autism expect during sudden or even expected interactions with law enforcement, customs and immigration employees, first responders such as fire rescue personnel, paramedics, hospital emergency room professionals, or other security professionals?</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1200">
                <a:solidFill>
                  <a:srgbClr val="272F37"/>
                </a:solidFill>
                <a:highlight>
                  <a:srgbClr val="FFFFFF"/>
                </a:highlight>
              </a:rPr>
              <a:t>With few exceptions, law enforcement officers and other first responders will have had little or no training about how to recognize, communicate and respond well when interacting with individuals on the spectrum during field contacts. There may be little understanding of the significance of the words Asperger syndrome, or autism when they hear them.</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1200">
                <a:solidFill>
                  <a:srgbClr val="272F37"/>
                </a:solidFill>
                <a:highlight>
                  <a:srgbClr val="FFFFFF"/>
                </a:highlight>
              </a:rPr>
              <a:t>You can expect a higher level of scrutiny from law enforcement and security personnel when traveling in the 21st century community. </a:t>
            </a:r>
            <a:r>
              <a:rPr b="1" lang="en" sz="1200">
                <a:solidFill>
                  <a:srgbClr val="272F37"/>
                </a:solidFill>
                <a:highlight>
                  <a:srgbClr val="FFFFFF"/>
                </a:highlight>
              </a:rPr>
              <a:t>Expect public or private scrutiny at:</a:t>
            </a:r>
            <a:endParaRPr b="1" sz="1200">
              <a:solidFill>
                <a:srgbClr val="272F37"/>
              </a:solidFill>
              <a:highlight>
                <a:srgbClr val="FFFFFF"/>
              </a:highlight>
            </a:endParaRPr>
          </a:p>
          <a:p>
            <a:pPr indent="-304800" lvl="0" marL="457200" rtl="0" algn="l">
              <a:lnSpc>
                <a:spcPct val="100000"/>
              </a:lnSpc>
              <a:spcBef>
                <a:spcPts val="1200"/>
              </a:spcBef>
              <a:spcAft>
                <a:spcPts val="0"/>
              </a:spcAft>
              <a:buClr>
                <a:srgbClr val="272F37"/>
              </a:buClr>
              <a:buSzPts val="1200"/>
              <a:buChar char="●"/>
            </a:pPr>
            <a:r>
              <a:rPr lang="en" sz="1200">
                <a:solidFill>
                  <a:srgbClr val="272F37"/>
                </a:solidFill>
                <a:highlight>
                  <a:srgbClr val="FFFFFF"/>
                </a:highlight>
              </a:rPr>
              <a:t>Airports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Security checkpoints such as government buildings, schools and other secured facilities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Drive-up or walk-up guard shacks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Building entrances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Campuses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Shopping malls or districts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In these days of heightened security? Anywhere!</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1200">
                <a:solidFill>
                  <a:srgbClr val="272F37"/>
                </a:solidFill>
                <a:highlight>
                  <a:srgbClr val="FFFFFF"/>
                </a:highlight>
              </a:rPr>
              <a:t>So what are the best options for the individual during a sudden interaction with a law enforcement officer during an emergency or non-emergency situation? Should you disclose your autism or Asperger Syndrome? When? To whom?</a:t>
            </a:r>
            <a:endParaRPr sz="3100">
              <a:solidFill>
                <a:srgbClr val="5D6369"/>
              </a:solidFill>
              <a:highlight>
                <a:srgbClr val="FFFFFF"/>
              </a:highlight>
              <a:latin typeface="Times New Roman"/>
              <a:ea typeface="Times New Roman"/>
              <a:cs typeface="Times New Roman"/>
              <a:sym typeface="Times New Roman"/>
            </a:endParaRPr>
          </a:p>
          <a:p>
            <a:pPr indent="0" lvl="0" marL="0" rtl="0" algn="l">
              <a:lnSpc>
                <a:spcPct val="100000"/>
              </a:lnSpc>
              <a:spcBef>
                <a:spcPts val="1200"/>
              </a:spcBef>
              <a:spcAft>
                <a:spcPts val="0"/>
              </a:spcAft>
              <a:buSzPts val="1100"/>
              <a:buNone/>
            </a:pPr>
            <a:r>
              <a:rPr lang="en" sz="3100">
                <a:solidFill>
                  <a:srgbClr val="5D6369"/>
                </a:solidFill>
                <a:highlight>
                  <a:srgbClr val="FFFFFF"/>
                </a:highlight>
                <a:latin typeface="Times New Roman"/>
                <a:ea typeface="Times New Roman"/>
                <a:cs typeface="Times New Roman"/>
                <a:sym typeface="Times New Roman"/>
              </a:rPr>
              <a:t>Disclosure tools and options</a:t>
            </a:r>
            <a:endParaRPr sz="3100">
              <a:solidFill>
                <a:srgbClr val="5D6369"/>
              </a:solidFill>
              <a:highlight>
                <a:srgbClr val="FFFFFF"/>
              </a:highlight>
              <a:latin typeface="Times New Roman"/>
              <a:ea typeface="Times New Roman"/>
              <a:cs typeface="Times New Roman"/>
              <a:sym typeface="Times New Roman"/>
            </a:endParaRPr>
          </a:p>
          <a:p>
            <a:pPr indent="0" lvl="0" marL="0" rtl="0" algn="l">
              <a:lnSpc>
                <a:spcPct val="100000"/>
              </a:lnSpc>
              <a:spcBef>
                <a:spcPts val="800"/>
              </a:spcBef>
              <a:spcAft>
                <a:spcPts val="0"/>
              </a:spcAft>
              <a:buSzPts val="1100"/>
              <a:buNone/>
            </a:pPr>
            <a:r>
              <a:rPr lang="en" sz="1200">
                <a:solidFill>
                  <a:srgbClr val="272F37"/>
                </a:solidFill>
                <a:highlight>
                  <a:srgbClr val="FFFFFF"/>
                </a:highlight>
              </a:rPr>
              <a:t>What's the best tool to use when you decide to disclose your autism or Asperger syndrome to a police officer? </a:t>
            </a:r>
            <a:r>
              <a:rPr b="1" lang="en" sz="1200">
                <a:solidFill>
                  <a:srgbClr val="272F37"/>
                </a:solidFill>
                <a:highlight>
                  <a:srgbClr val="FFFFFF"/>
                </a:highlight>
              </a:rPr>
              <a:t>Consider using a handout card.</a:t>
            </a:r>
            <a:endParaRPr b="1" sz="1200">
              <a:solidFill>
                <a:srgbClr val="272F37"/>
              </a:solidFill>
              <a:highlight>
                <a:srgbClr val="FFFFFF"/>
              </a:highlight>
            </a:endParaRPr>
          </a:p>
          <a:p>
            <a:pPr indent="-304800" lvl="0" marL="457200" rtl="0" algn="l">
              <a:lnSpc>
                <a:spcPct val="100000"/>
              </a:lnSpc>
              <a:spcBef>
                <a:spcPts val="1200"/>
              </a:spcBef>
              <a:spcAft>
                <a:spcPts val="0"/>
              </a:spcAft>
              <a:buClr>
                <a:srgbClr val="272F37"/>
              </a:buClr>
              <a:buSzPts val="1200"/>
              <a:buChar char="●"/>
            </a:pPr>
            <a:r>
              <a:rPr lang="en" sz="1200">
                <a:solidFill>
                  <a:srgbClr val="272F37"/>
                </a:solidFill>
                <a:highlight>
                  <a:srgbClr val="FFFFFF"/>
                </a:highlight>
              </a:rPr>
              <a:t>Develop a handout card that can be easily copied and laminated.</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Remember that the handout card is replaceable. You can give it away to the officer on the scene.</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Carry several at all times.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The handout card can be generic or specific to you.</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Work with an autism support organization to develop a generic handout.</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Work with persons whose opinions you trust and value to develop a person-specific handout.</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2400">
                <a:solidFill>
                  <a:srgbClr val="5D6369"/>
                </a:solidFill>
                <a:highlight>
                  <a:srgbClr val="FFFFFF"/>
                </a:highlight>
                <a:latin typeface="Times New Roman"/>
                <a:ea typeface="Times New Roman"/>
                <a:cs typeface="Times New Roman"/>
                <a:sym typeface="Times New Roman"/>
              </a:rPr>
              <a:t>What's the best way to tell the officer that you have a handout?</a:t>
            </a:r>
            <a:endParaRPr sz="2400">
              <a:solidFill>
                <a:srgbClr val="5D6369"/>
              </a:solidFill>
              <a:highlight>
                <a:srgbClr val="FFFFFF"/>
              </a:highlight>
              <a:latin typeface="Times New Roman"/>
              <a:ea typeface="Times New Roman"/>
              <a:cs typeface="Times New Roman"/>
              <a:sym typeface="Times New Roman"/>
            </a:endParaRPr>
          </a:p>
          <a:p>
            <a:pPr indent="-304800" lvl="0" marL="457200" rtl="0" algn="l">
              <a:lnSpc>
                <a:spcPct val="100000"/>
              </a:lnSpc>
              <a:spcBef>
                <a:spcPts val="800"/>
              </a:spcBef>
              <a:spcAft>
                <a:spcPts val="0"/>
              </a:spcAft>
              <a:buClr>
                <a:srgbClr val="272F37"/>
              </a:buClr>
              <a:buSzPts val="1200"/>
              <a:buChar char="●"/>
            </a:pPr>
            <a:r>
              <a:rPr lang="en" sz="1200">
                <a:solidFill>
                  <a:srgbClr val="272F37"/>
                </a:solidFill>
                <a:highlight>
                  <a:srgbClr val="FFFFFF"/>
                </a:highlight>
              </a:rPr>
              <a:t>Avoid making sudden movements to reach for the handout card.</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Obtain permission or signal your intentions before reaching into your coat or pants pockets, briefcases or bags, or in to glove compartments of vehicles.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Verbally let the officer know that you have autism or Asperger Syndrome and have an information card for them to read. If nonverbal, or if sudden interactions prevent you from speaking, consider using a medical alert bracelet for an officer to read that alerts them to your condition and the fact that you have an information card.</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3100">
                <a:solidFill>
                  <a:srgbClr val="5D6369"/>
                </a:solidFill>
                <a:highlight>
                  <a:srgbClr val="FFFFFF"/>
                </a:highlight>
                <a:latin typeface="Times New Roman"/>
                <a:ea typeface="Times New Roman"/>
                <a:cs typeface="Times New Roman"/>
                <a:sym typeface="Times New Roman"/>
              </a:rPr>
              <a:t>Disclosure to a police officer </a:t>
            </a:r>
            <a:endParaRPr sz="3100">
              <a:solidFill>
                <a:srgbClr val="5D6369"/>
              </a:solidFill>
              <a:highlight>
                <a:srgbClr val="FFFFFF"/>
              </a:highlight>
              <a:latin typeface="Times New Roman"/>
              <a:ea typeface="Times New Roman"/>
              <a:cs typeface="Times New Roman"/>
              <a:sym typeface="Times New Roman"/>
            </a:endParaRPr>
          </a:p>
          <a:p>
            <a:pPr indent="0" lvl="0" marL="0" rtl="0" algn="l">
              <a:lnSpc>
                <a:spcPct val="100000"/>
              </a:lnSpc>
              <a:spcBef>
                <a:spcPts val="800"/>
              </a:spcBef>
              <a:spcAft>
                <a:spcPts val="0"/>
              </a:spcAft>
              <a:buSzPts val="1100"/>
              <a:buNone/>
            </a:pPr>
            <a:r>
              <a:rPr lang="en" sz="1200">
                <a:solidFill>
                  <a:srgbClr val="272F37"/>
                </a:solidFill>
                <a:highlight>
                  <a:srgbClr val="FFFFFF"/>
                </a:highlight>
              </a:rPr>
              <a:t>The decision to disclose your diagnosis to a police officer will always be yours to make. If you have learned through experience that disclosure would be helpful in a particular situation, you may decide to disclose to a police officer.</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1200">
                <a:solidFill>
                  <a:srgbClr val="272F37"/>
                </a:solidFill>
                <a:highlight>
                  <a:srgbClr val="FFFFFF"/>
                </a:highlight>
              </a:rPr>
              <a:t>Law enforcement officers report that they make their best decisions when they have their best information. A good, strong diagnosis disclosure that includes the use of an information card, contact information for an objective professional, and proof of diagnosis should be considered (</a:t>
            </a:r>
            <a:r>
              <a:rPr i="1" lang="en" sz="1200">
                <a:solidFill>
                  <a:srgbClr val="272F37"/>
                </a:solidFill>
                <a:highlight>
                  <a:srgbClr val="FFFFFF"/>
                </a:highlight>
              </a:rPr>
              <a:t>Debbaudt, 2006 b</a:t>
            </a:r>
            <a:r>
              <a:rPr lang="en" sz="1200">
                <a:solidFill>
                  <a:srgbClr val="272F37"/>
                </a:solidFill>
                <a:highlight>
                  <a:srgbClr val="FFFFFF"/>
                </a:highlight>
              </a:rPr>
              <a:t>). </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3100">
                <a:solidFill>
                  <a:srgbClr val="5D6369"/>
                </a:solidFill>
                <a:highlight>
                  <a:srgbClr val="FFFFFF"/>
                </a:highlight>
                <a:latin typeface="Times New Roman"/>
                <a:ea typeface="Times New Roman"/>
                <a:cs typeface="Times New Roman"/>
                <a:sym typeface="Times New Roman"/>
              </a:rPr>
              <a:t>Plan and practice disclosure techniques</a:t>
            </a:r>
            <a:endParaRPr sz="3100">
              <a:solidFill>
                <a:srgbClr val="5D6369"/>
              </a:solidFill>
              <a:highlight>
                <a:srgbClr val="FFFFFF"/>
              </a:highlight>
              <a:latin typeface="Times New Roman"/>
              <a:ea typeface="Times New Roman"/>
              <a:cs typeface="Times New Roman"/>
              <a:sym typeface="Times New Roman"/>
            </a:endParaRPr>
          </a:p>
          <a:p>
            <a:pPr indent="0" lvl="0" marL="0" rtl="0" algn="l">
              <a:lnSpc>
                <a:spcPct val="100000"/>
              </a:lnSpc>
              <a:spcBef>
                <a:spcPts val="800"/>
              </a:spcBef>
              <a:spcAft>
                <a:spcPts val="0"/>
              </a:spcAft>
              <a:buSzPts val="1100"/>
              <a:buNone/>
            </a:pPr>
            <a:r>
              <a:rPr lang="en" sz="1200">
                <a:solidFill>
                  <a:srgbClr val="272F37"/>
                </a:solidFill>
                <a:highlight>
                  <a:srgbClr val="FFFFFF"/>
                </a:highlight>
              </a:rPr>
              <a:t>Plan your response and practice with others for a sudden encounter. They will happen to all of us. Careful preparation is your best chance to have a successful interaction with law enforcement.</a:t>
            </a:r>
            <a:endParaRPr sz="1200">
              <a:solidFill>
                <a:srgbClr val="272F37"/>
              </a:solidFill>
              <a:highlight>
                <a:srgbClr val="FFFFFF"/>
              </a:highlight>
            </a:endParaRPr>
          </a:p>
          <a:p>
            <a:pPr indent="-304800" lvl="0" marL="457200" rtl="0" algn="l">
              <a:lnSpc>
                <a:spcPct val="100000"/>
              </a:lnSpc>
              <a:spcBef>
                <a:spcPts val="1200"/>
              </a:spcBef>
              <a:spcAft>
                <a:spcPts val="0"/>
              </a:spcAft>
              <a:buClr>
                <a:srgbClr val="272F37"/>
              </a:buClr>
              <a:buSzPts val="1200"/>
              <a:buChar char="●"/>
            </a:pPr>
            <a:r>
              <a:rPr lang="en" sz="1200">
                <a:solidFill>
                  <a:srgbClr val="272F37"/>
                </a:solidFill>
                <a:highlight>
                  <a:srgbClr val="FFFFFF"/>
                </a:highlight>
              </a:rPr>
              <a:t>Discuss these risks with people that you trust.</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Develop a hard person-specific disclosure handout.</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Develop a personal plan as to how you will use the handout.</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Practice through role playing with people you know and trust.</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Adapt and amend disclosure handouts. They are only paper. They are not written in stone.</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lang="en" sz="2400">
                <a:solidFill>
                  <a:srgbClr val="5D6369"/>
                </a:solidFill>
                <a:highlight>
                  <a:srgbClr val="FFFFFF"/>
                </a:highlight>
                <a:latin typeface="Times New Roman"/>
                <a:ea typeface="Times New Roman"/>
                <a:cs typeface="Times New Roman"/>
                <a:sym typeface="Times New Roman"/>
              </a:rPr>
              <a:t>Further suggestions to consider during sudden interactions with police</a:t>
            </a:r>
            <a:endParaRPr sz="2400">
              <a:solidFill>
                <a:srgbClr val="5D6369"/>
              </a:solidFill>
              <a:highlight>
                <a:srgbClr val="FFFFFF"/>
              </a:highlight>
              <a:latin typeface="Times New Roman"/>
              <a:ea typeface="Times New Roman"/>
              <a:cs typeface="Times New Roman"/>
              <a:sym typeface="Times New Roman"/>
            </a:endParaRPr>
          </a:p>
          <a:p>
            <a:pPr indent="-304800" lvl="0" marL="457200" rtl="0" algn="l">
              <a:lnSpc>
                <a:spcPct val="100000"/>
              </a:lnSpc>
              <a:spcBef>
                <a:spcPts val="800"/>
              </a:spcBef>
              <a:spcAft>
                <a:spcPts val="0"/>
              </a:spcAft>
              <a:buClr>
                <a:srgbClr val="272F37"/>
              </a:buClr>
              <a:buSzPts val="1200"/>
              <a:buChar char="●"/>
            </a:pPr>
            <a:r>
              <a:rPr lang="en" sz="1200">
                <a:solidFill>
                  <a:srgbClr val="272F37"/>
                </a:solidFill>
                <a:highlight>
                  <a:srgbClr val="FFFFFF"/>
                </a:highlight>
              </a:rPr>
              <a:t>Do not attempt to flee.</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Do not make sudden movements or reach for items.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Try to remain calm.</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If you are a victim or are reporting a crime, you may want the police to contact a family member, advocate or friend who can help you through the interview process.</a:t>
            </a:r>
            <a:endParaRPr sz="1200">
              <a:solidFill>
                <a:srgbClr val="272F37"/>
              </a:solidFill>
              <a:highlight>
                <a:srgbClr val="FFFFFF"/>
              </a:highlight>
            </a:endParaRPr>
          </a:p>
          <a:p>
            <a:pPr indent="-304800" lvl="0" marL="457200" rtl="0" algn="l">
              <a:lnSpc>
                <a:spcPct val="100000"/>
              </a:lnSpc>
              <a:spcBef>
                <a:spcPts val="0"/>
              </a:spcBef>
              <a:spcAft>
                <a:spcPts val="0"/>
              </a:spcAft>
              <a:buClr>
                <a:srgbClr val="272F37"/>
              </a:buClr>
              <a:buSzPts val="1200"/>
              <a:buChar char="●"/>
            </a:pPr>
            <a:r>
              <a:rPr lang="en" sz="1200">
                <a:solidFill>
                  <a:srgbClr val="272F37"/>
                </a:solidFill>
                <a:highlight>
                  <a:srgbClr val="FFFFFF"/>
                </a:highlight>
              </a:rPr>
              <a:t>Carry the phone number of an advocacy organization or personal advocate, relative or friend (</a:t>
            </a:r>
            <a:r>
              <a:rPr i="1" lang="en" sz="1200">
                <a:solidFill>
                  <a:srgbClr val="272F37"/>
                </a:solidFill>
                <a:highlight>
                  <a:srgbClr val="FFFFFF"/>
                </a:highlight>
              </a:rPr>
              <a:t>Debbaudt, 2006 b</a:t>
            </a:r>
            <a:r>
              <a:rPr lang="en" sz="1200">
                <a:solidFill>
                  <a:srgbClr val="272F37"/>
                </a:solidFill>
                <a:highlight>
                  <a:srgbClr val="FFFFFF"/>
                </a:highlight>
              </a:rPr>
              <a:t>).</a:t>
            </a:r>
            <a:endParaRPr sz="1200">
              <a:solidFill>
                <a:srgbClr val="272F37"/>
              </a:solidFill>
              <a:highlight>
                <a:srgbClr val="FFFFFF"/>
              </a:highlight>
            </a:endParaRPr>
          </a:p>
          <a:p>
            <a:pPr indent="0" lvl="0" marL="0" rtl="0" algn="l">
              <a:lnSpc>
                <a:spcPct val="100000"/>
              </a:lnSpc>
              <a:spcBef>
                <a:spcPts val="1200"/>
              </a:spcBef>
              <a:spcAft>
                <a:spcPts val="0"/>
              </a:spcAft>
              <a:buSzPts val="1100"/>
              <a:buNone/>
            </a:pPr>
            <a:r>
              <a:rPr i="1" lang="en" sz="1200">
                <a:solidFill>
                  <a:srgbClr val="272F37"/>
                </a:solidFill>
                <a:highlight>
                  <a:srgbClr val="FFFFFF"/>
                </a:highlight>
              </a:rPr>
              <a:t>Author Dennis Debbaudt is the parent of a young man who has autism, an author, law enforcement trainer and producer of autism-related videos and curriculum for law enforcement agencies. His materials are in use by law enforcement agencies in the U.S., Canada and the United Kingdom. Dennis can be reached via his website </a:t>
            </a:r>
            <a:r>
              <a:rPr lang="en" sz="1200">
                <a:solidFill>
                  <a:srgbClr val="2E86EF"/>
                </a:solidFill>
                <a:highlight>
                  <a:srgbClr val="FFFFFF"/>
                </a:highlight>
                <a:uFill>
                  <a:noFill/>
                </a:uFill>
                <a:hlinkClick r:id="rId2">
                  <a:extLst>
                    <a:ext uri="{A12FA001-AC4F-418D-AE19-62706E023703}">
                      <ahyp:hlinkClr val="tx"/>
                    </a:ext>
                  </a:extLst>
                </a:hlinkClick>
              </a:rPr>
              <a:t>www.autismriskmanagement.com</a:t>
            </a:r>
            <a:r>
              <a:rPr lang="en" sz="1200">
                <a:solidFill>
                  <a:srgbClr val="272F37"/>
                </a:solidFill>
                <a:highlight>
                  <a:srgbClr val="FFFFFF"/>
                </a:highlight>
              </a:rPr>
              <a:t>, </a:t>
            </a:r>
            <a:r>
              <a:rPr i="1" lang="en" sz="1200">
                <a:solidFill>
                  <a:srgbClr val="272F37"/>
                </a:solidFill>
                <a:highlight>
                  <a:srgbClr val="FFFFFF"/>
                </a:highlight>
              </a:rPr>
              <a:t>by email at </a:t>
            </a:r>
            <a:r>
              <a:rPr lang="en" sz="1200">
                <a:solidFill>
                  <a:srgbClr val="2E86EF"/>
                </a:solidFill>
                <a:highlight>
                  <a:srgbClr val="FFFFFF"/>
                </a:highlight>
              </a:rPr>
              <a:t>ddpi@flash.net</a:t>
            </a:r>
            <a:r>
              <a:rPr lang="en" sz="1200">
                <a:solidFill>
                  <a:srgbClr val="272F37"/>
                </a:solidFill>
                <a:highlight>
                  <a:srgbClr val="FFFFFF"/>
                </a:highlight>
              </a:rPr>
              <a:t> </a:t>
            </a:r>
            <a:r>
              <a:rPr i="1" lang="en" sz="1200">
                <a:solidFill>
                  <a:srgbClr val="272F37"/>
                </a:solidFill>
                <a:highlight>
                  <a:srgbClr val="FFFFFF"/>
                </a:highlight>
              </a:rPr>
              <a:t>or by calling 772-398-9756</a:t>
            </a:r>
            <a:r>
              <a:rPr lang="en" sz="1200">
                <a:solidFill>
                  <a:srgbClr val="272F37"/>
                </a:solidFill>
                <a:highlight>
                  <a:srgbClr val="FFFFFF"/>
                </a:highlight>
              </a:rPr>
              <a:t>.</a:t>
            </a:r>
            <a:endParaRPr sz="1200">
              <a:solidFill>
                <a:srgbClr val="272F37"/>
              </a:solidFill>
              <a:highlight>
                <a:srgbClr val="FFFFFF"/>
              </a:highlight>
            </a:endParaRPr>
          </a:p>
          <a:p>
            <a:pPr indent="0" lvl="0" marL="0" rtl="0" algn="l">
              <a:lnSpc>
                <a:spcPct val="100000"/>
              </a:lnSpc>
              <a:spcBef>
                <a:spcPts val="1200"/>
              </a:spcBef>
              <a:spcAft>
                <a:spcPts val="0"/>
              </a:spcAft>
              <a:buSzPts val="1800"/>
              <a:buNone/>
            </a:pPr>
            <a:r>
              <a:t/>
            </a:r>
            <a:endParaRPr sz="1800">
              <a:solidFill>
                <a:srgbClr val="595959"/>
              </a:solidFill>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 name="Google Shape;8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e9ff4100db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 name="Google Shape;89;g2e9ff4100db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0437e9b1c6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 name="Google Shape;95;g30437e9b1c6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8"/>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8"/>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1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11"/>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11"/>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1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1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4"/>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1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15"/>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6"/>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7"/>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7"/>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hyperlink" Target="https://bit.ly/DisabilityCivicLaw" TargetMode="External"/><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3.jpg"/><Relationship Id="rId4" Type="http://schemas.openxmlformats.org/officeDocument/2006/relationships/image" Target="../media/image5.png"/><Relationship Id="rId5" Type="http://schemas.openxmlformats.org/officeDocument/2006/relationships/hyperlink" Target="https://bit.ly/47yB5Lv" TargetMode="External"/><Relationship Id="rId6"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
          <p:cNvSpPr txBox="1"/>
          <p:nvPr>
            <p:ph type="ctrTitle"/>
          </p:nvPr>
        </p:nvSpPr>
        <p:spPr>
          <a:xfrm>
            <a:off x="311708" y="1742500"/>
            <a:ext cx="8520600" cy="20526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4680"/>
              <a:buNone/>
            </a:pPr>
            <a:r>
              <a:rPr lang="en" sz="4180"/>
              <a:t>Chat and Chow: </a:t>
            </a:r>
            <a:endParaRPr sz="4180"/>
          </a:p>
          <a:p>
            <a:pPr indent="0" lvl="0" marL="0" rtl="0" algn="ctr">
              <a:lnSpc>
                <a:spcPct val="100000"/>
              </a:lnSpc>
              <a:spcBef>
                <a:spcPts val="0"/>
              </a:spcBef>
              <a:spcAft>
                <a:spcPts val="0"/>
              </a:spcAft>
              <a:buSzPts val="4680"/>
              <a:buNone/>
            </a:pPr>
            <a:r>
              <a:rPr lang="en" sz="4180"/>
              <a:t>Disability and the Law: What is my Responsibility?</a:t>
            </a:r>
            <a:endParaRPr sz="4180"/>
          </a:p>
        </p:txBody>
      </p:sp>
      <p:sp>
        <p:nvSpPr>
          <p:cNvPr id="55" name="Google Shape;55;p1"/>
          <p:cNvSpPr txBox="1"/>
          <p:nvPr>
            <p:ph idx="1" type="subTitle"/>
          </p:nvPr>
        </p:nvSpPr>
        <p:spPr>
          <a:xfrm>
            <a:off x="311700" y="3907725"/>
            <a:ext cx="8520600" cy="826800"/>
          </a:xfrm>
          <a:prstGeom prst="rect">
            <a:avLst/>
          </a:prstGeom>
          <a:noFill/>
          <a:ln>
            <a:noFill/>
          </a:ln>
        </p:spPr>
        <p:txBody>
          <a:bodyPr anchorCtr="0" anchor="t" bIns="91425" lIns="91425" spcFirstLastPara="1" rIns="91425" wrap="square" tIns="91425">
            <a:normAutofit fontScale="62500" lnSpcReduction="20000"/>
          </a:bodyPr>
          <a:lstStyle/>
          <a:p>
            <a:pPr indent="0" lvl="0" marL="0" rtl="0" algn="ctr">
              <a:lnSpc>
                <a:spcPct val="100000"/>
              </a:lnSpc>
              <a:spcBef>
                <a:spcPts val="0"/>
              </a:spcBef>
              <a:spcAft>
                <a:spcPts val="0"/>
              </a:spcAft>
              <a:buSzPct val="100000"/>
              <a:buNone/>
            </a:pPr>
            <a:r>
              <a:rPr lang="en">
                <a:solidFill>
                  <a:schemeClr val="lt1"/>
                </a:solidFill>
              </a:rPr>
              <a:t>Officer Courtney Brauch, Beatrice Police Department</a:t>
            </a:r>
            <a:endParaRPr>
              <a:solidFill>
                <a:schemeClr val="lt1"/>
              </a:solidFill>
            </a:endParaRPr>
          </a:p>
          <a:p>
            <a:pPr indent="0" lvl="0" marL="0" rtl="0" algn="ctr">
              <a:lnSpc>
                <a:spcPct val="100000"/>
              </a:lnSpc>
              <a:spcBef>
                <a:spcPts val="0"/>
              </a:spcBef>
              <a:spcAft>
                <a:spcPts val="0"/>
              </a:spcAft>
              <a:buSzPct val="100000"/>
              <a:buNone/>
            </a:pPr>
            <a:r>
              <a:rPr lang="en">
                <a:solidFill>
                  <a:schemeClr val="lt1"/>
                </a:solidFill>
              </a:rPr>
              <a:t>Michalla Schartz</a:t>
            </a:r>
            <a:endParaRPr>
              <a:solidFill>
                <a:schemeClr val="lt1"/>
              </a:solidFill>
            </a:endParaRPr>
          </a:p>
          <a:p>
            <a:pPr indent="0" lvl="0" marL="0" rtl="0" algn="ctr">
              <a:lnSpc>
                <a:spcPct val="100000"/>
              </a:lnSpc>
              <a:spcBef>
                <a:spcPts val="0"/>
              </a:spcBef>
              <a:spcAft>
                <a:spcPts val="0"/>
              </a:spcAft>
              <a:buSzPct val="100000"/>
              <a:buNone/>
            </a:pPr>
            <a:r>
              <a:rPr lang="en">
                <a:solidFill>
                  <a:schemeClr val="lt1"/>
                </a:solidFill>
              </a:rPr>
              <a:t>SE Nebraska Regional Transition Facilitator</a:t>
            </a:r>
            <a:endParaRPr>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 name="Shape 59"/>
        <p:cNvGrpSpPr/>
        <p:nvPr/>
      </p:nvGrpSpPr>
      <p:grpSpPr>
        <a:xfrm>
          <a:off x="0" y="0"/>
          <a:ext cx="0" cy="0"/>
          <a:chOff x="0" y="0"/>
          <a:chExt cx="0" cy="0"/>
        </a:xfrm>
      </p:grpSpPr>
      <p:sp>
        <p:nvSpPr>
          <p:cNvPr id="60" name="Google Shape;60;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4680"/>
              <a:buFont typeface="Arial"/>
              <a:buNone/>
            </a:pPr>
            <a:r>
              <a:rPr lang="en" sz="3000"/>
              <a:t>Slide link</a:t>
            </a:r>
            <a:endParaRPr sz="3000"/>
          </a:p>
        </p:txBody>
      </p:sp>
      <p:sp>
        <p:nvSpPr>
          <p:cNvPr id="61" name="Google Shape;61;p2"/>
          <p:cNvSpPr txBox="1"/>
          <p:nvPr>
            <p:ph idx="1" type="body"/>
          </p:nvPr>
        </p:nvSpPr>
        <p:spPr>
          <a:xfrm>
            <a:off x="311700" y="11775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dk1"/>
              </a:buClr>
              <a:buSzPts val="1100"/>
              <a:buFont typeface="Arial"/>
              <a:buNone/>
            </a:pPr>
            <a:r>
              <a:t/>
            </a:r>
            <a:endParaRPr>
              <a:solidFill>
                <a:srgbClr val="272F37"/>
              </a:solidFill>
              <a:highlight>
                <a:srgbClr val="FFFFFF"/>
              </a:highlight>
            </a:endParaRPr>
          </a:p>
          <a:p>
            <a:pPr indent="0" lvl="0" marL="0" rtl="0" algn="l">
              <a:lnSpc>
                <a:spcPct val="100000"/>
              </a:lnSpc>
              <a:spcBef>
                <a:spcPts val="1200"/>
              </a:spcBef>
              <a:spcAft>
                <a:spcPts val="0"/>
              </a:spcAft>
              <a:buClr>
                <a:schemeClr val="dk1"/>
              </a:buClr>
              <a:buSzPts val="1100"/>
              <a:buFont typeface="Arial"/>
              <a:buNone/>
            </a:pPr>
            <a:r>
              <a:t/>
            </a:r>
            <a:endParaRPr sz="1200">
              <a:solidFill>
                <a:srgbClr val="272F37"/>
              </a:solidFill>
              <a:highlight>
                <a:srgbClr val="FFFFFF"/>
              </a:highlight>
            </a:endParaRPr>
          </a:p>
          <a:p>
            <a:pPr indent="0" lvl="0" marL="0" rtl="0" algn="l">
              <a:lnSpc>
                <a:spcPct val="100000"/>
              </a:lnSpc>
              <a:spcBef>
                <a:spcPts val="1200"/>
              </a:spcBef>
              <a:spcAft>
                <a:spcPts val="1200"/>
              </a:spcAft>
              <a:buSzPts val="1800"/>
              <a:buNone/>
            </a:pPr>
            <a:r>
              <a:rPr lang="en"/>
              <a:t>Slide link:  </a:t>
            </a:r>
            <a:r>
              <a:rPr lang="en" u="sng">
                <a:solidFill>
                  <a:schemeClr val="hlink"/>
                </a:solidFill>
                <a:hlinkClick r:id="rId4"/>
              </a:rPr>
              <a:t>https://bit.ly/DisabilityCivResp</a:t>
            </a:r>
            <a:endParaRPr/>
          </a:p>
        </p:txBody>
      </p:sp>
      <p:pic>
        <p:nvPicPr>
          <p:cNvPr id="62" name="Google Shape;62;p2"/>
          <p:cNvPicPr preferRelativeResize="0"/>
          <p:nvPr/>
        </p:nvPicPr>
        <p:blipFill>
          <a:blip r:embed="rId5">
            <a:alphaModFix/>
          </a:blip>
          <a:stretch>
            <a:fillRect/>
          </a:stretch>
        </p:blipFill>
        <p:spPr>
          <a:xfrm>
            <a:off x="5047150" y="641375"/>
            <a:ext cx="3529551" cy="35295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6" name="Shape 66"/>
        <p:cNvGrpSpPr/>
        <p:nvPr/>
      </p:nvGrpSpPr>
      <p:grpSpPr>
        <a:xfrm>
          <a:off x="0" y="0"/>
          <a:ext cx="0" cy="0"/>
          <a:chOff x="0" y="0"/>
          <a:chExt cx="0" cy="0"/>
        </a:xfrm>
      </p:grpSpPr>
      <p:sp>
        <p:nvSpPr>
          <p:cNvPr id="67" name="Google Shape;67;g2e9ff4100db_0_5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680"/>
              <a:buNone/>
            </a:pPr>
            <a:r>
              <a:rPr lang="en" sz="2880"/>
              <a:t>Disability and the Law: What is my Responsibility?</a:t>
            </a:r>
            <a:endParaRPr sz="720"/>
          </a:p>
        </p:txBody>
      </p:sp>
      <p:sp>
        <p:nvSpPr>
          <p:cNvPr id="68" name="Google Shape;68;g2e9ff4100db_0_5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1100"/>
              <a:buNone/>
            </a:pPr>
            <a:r>
              <a:rPr lang="en">
                <a:solidFill>
                  <a:srgbClr val="272F37"/>
                </a:solidFill>
                <a:highlight>
                  <a:srgbClr val="FFFFFF"/>
                </a:highlight>
              </a:rPr>
              <a:t>When you are out in the</a:t>
            </a:r>
            <a:r>
              <a:rPr lang="en">
                <a:solidFill>
                  <a:srgbClr val="272F37"/>
                </a:solidFill>
                <a:highlight>
                  <a:srgbClr val="FFFFFF"/>
                </a:highlight>
              </a:rPr>
              <a:t> community, you might find yourself in a situation in which you need to talk to or deal with law enforcement professionals. These officers need your help to make each experience okay for you and them. </a:t>
            </a:r>
            <a:endParaRPr>
              <a:solidFill>
                <a:srgbClr val="272F37"/>
              </a:solidFill>
              <a:highlight>
                <a:srgbClr val="FFFFFF"/>
              </a:highlight>
            </a:endParaRPr>
          </a:p>
          <a:p>
            <a:pPr indent="0" lvl="0" marL="0" rtl="0" algn="l">
              <a:lnSpc>
                <a:spcPct val="100000"/>
              </a:lnSpc>
              <a:spcBef>
                <a:spcPts val="1200"/>
              </a:spcBef>
              <a:spcAft>
                <a:spcPts val="0"/>
              </a:spcAft>
              <a:buSzPts val="1100"/>
              <a:buNone/>
            </a:pPr>
            <a:r>
              <a:rPr lang="en">
                <a:solidFill>
                  <a:srgbClr val="272F37"/>
                </a:solidFill>
                <a:highlight>
                  <a:srgbClr val="FFFFFF"/>
                </a:highlight>
              </a:rPr>
              <a:t>As a result, as a member of this community, it is important to learn how to interact with law enforcement professionals in safe and productive ways.</a:t>
            </a:r>
            <a:endParaRPr>
              <a:solidFill>
                <a:srgbClr val="272F37"/>
              </a:solidFill>
              <a:highlight>
                <a:srgbClr val="FFFFFF"/>
              </a:highlight>
            </a:endParaRPr>
          </a:p>
          <a:p>
            <a:pPr indent="0" lvl="0" marL="0" rtl="0" algn="l">
              <a:lnSpc>
                <a:spcPct val="100000"/>
              </a:lnSpc>
              <a:spcBef>
                <a:spcPts val="1200"/>
              </a:spcBef>
              <a:spcAft>
                <a:spcPts val="0"/>
              </a:spcAft>
              <a:buSzPts val="1100"/>
              <a:buNone/>
            </a:pPr>
            <a:r>
              <a:rPr lang="en">
                <a:solidFill>
                  <a:srgbClr val="272F37"/>
                </a:solidFill>
                <a:highlight>
                  <a:srgbClr val="FFFFFF"/>
                </a:highlight>
              </a:rPr>
              <a:t>It is your responsibility to </a:t>
            </a:r>
            <a:endParaRPr>
              <a:solidFill>
                <a:srgbClr val="272F37"/>
              </a:solidFill>
              <a:highlight>
                <a:srgbClr val="FFFFFF"/>
              </a:highlight>
            </a:endParaRPr>
          </a:p>
          <a:p>
            <a:pPr indent="-342900" lvl="0" marL="457200" rtl="0" algn="l">
              <a:lnSpc>
                <a:spcPct val="100000"/>
              </a:lnSpc>
              <a:spcBef>
                <a:spcPts val="1200"/>
              </a:spcBef>
              <a:spcAft>
                <a:spcPts val="0"/>
              </a:spcAft>
              <a:buClr>
                <a:srgbClr val="272F37"/>
              </a:buClr>
              <a:buSzPts val="1800"/>
              <a:buChar char="●"/>
            </a:pPr>
            <a:r>
              <a:rPr lang="en">
                <a:solidFill>
                  <a:srgbClr val="272F37"/>
                </a:solidFill>
                <a:highlight>
                  <a:srgbClr val="FFFFFF"/>
                </a:highlight>
              </a:rPr>
              <a:t>follow the laws of your community, your state and your country</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follow local rules and regulations for businesses and schools.</a:t>
            </a:r>
            <a:endParaRPr>
              <a:solidFill>
                <a:srgbClr val="272F37"/>
              </a:solidFill>
              <a:highlight>
                <a:srgbClr val="FFFFFF"/>
              </a:highlight>
            </a:endParaRPr>
          </a:p>
          <a:p>
            <a:pPr indent="0" lvl="0" marL="457200" rtl="0" algn="l">
              <a:lnSpc>
                <a:spcPct val="100000"/>
              </a:lnSpc>
              <a:spcBef>
                <a:spcPts val="1200"/>
              </a:spcBef>
              <a:spcAft>
                <a:spcPts val="1200"/>
              </a:spcAft>
              <a:buNone/>
            </a:pPr>
            <a:r>
              <a:rPr b="1" lang="en">
                <a:solidFill>
                  <a:srgbClr val="272F37"/>
                </a:solidFill>
                <a:highlight>
                  <a:srgbClr val="FFFFFF"/>
                </a:highlight>
              </a:rPr>
              <a:t> Having a disability still means you have to follow the law.  </a:t>
            </a:r>
            <a:endParaRPr b="1"/>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2" name="Shape 72"/>
        <p:cNvGrpSpPr/>
        <p:nvPr/>
      </p:nvGrpSpPr>
      <p:grpSpPr>
        <a:xfrm>
          <a:off x="0" y="0"/>
          <a:ext cx="0" cy="0"/>
          <a:chOff x="0" y="0"/>
          <a:chExt cx="0" cy="0"/>
        </a:xfrm>
      </p:grpSpPr>
      <p:sp>
        <p:nvSpPr>
          <p:cNvPr id="73" name="Google Shape;73;g30437e9b1c6_0_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680"/>
              <a:buNone/>
            </a:pPr>
            <a:r>
              <a:rPr lang="en" sz="2880"/>
              <a:t>Why Law Enforcement?</a:t>
            </a:r>
            <a:endParaRPr sz="720"/>
          </a:p>
        </p:txBody>
      </p:sp>
      <p:sp>
        <p:nvSpPr>
          <p:cNvPr id="74" name="Google Shape;74;g30437e9b1c6_0_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2600">
                <a:solidFill>
                  <a:srgbClr val="272F37"/>
                </a:solidFill>
                <a:highlight>
                  <a:schemeClr val="lt1"/>
                </a:highlight>
              </a:rPr>
              <a:t>Law Enforcement is here to help </a:t>
            </a:r>
            <a:endParaRPr sz="2600">
              <a:solidFill>
                <a:srgbClr val="272F37"/>
              </a:solidFill>
              <a:highlight>
                <a:schemeClr val="lt1"/>
              </a:highlight>
            </a:endParaRPr>
          </a:p>
          <a:p>
            <a:pPr indent="-393700" lvl="0" marL="457200" rtl="0" algn="l">
              <a:lnSpc>
                <a:spcPct val="100000"/>
              </a:lnSpc>
              <a:spcBef>
                <a:spcPts val="0"/>
              </a:spcBef>
              <a:spcAft>
                <a:spcPts val="0"/>
              </a:spcAft>
              <a:buClr>
                <a:srgbClr val="272F37"/>
              </a:buClr>
              <a:buSzPts val="2600"/>
              <a:buChar char="-"/>
            </a:pPr>
            <a:r>
              <a:rPr lang="en" sz="2600">
                <a:solidFill>
                  <a:srgbClr val="272F37"/>
                </a:solidFill>
                <a:highlight>
                  <a:schemeClr val="lt1"/>
                </a:highlight>
              </a:rPr>
              <a:t>Protect</a:t>
            </a:r>
            <a:endParaRPr sz="2600">
              <a:solidFill>
                <a:srgbClr val="272F37"/>
              </a:solidFill>
              <a:highlight>
                <a:schemeClr val="lt1"/>
              </a:highlight>
            </a:endParaRPr>
          </a:p>
          <a:p>
            <a:pPr indent="-393700" lvl="0" marL="457200" rtl="0" algn="l">
              <a:lnSpc>
                <a:spcPct val="100000"/>
              </a:lnSpc>
              <a:spcBef>
                <a:spcPts val="0"/>
              </a:spcBef>
              <a:spcAft>
                <a:spcPts val="0"/>
              </a:spcAft>
              <a:buClr>
                <a:srgbClr val="272F37"/>
              </a:buClr>
              <a:buSzPts val="2600"/>
              <a:buChar char="-"/>
            </a:pPr>
            <a:r>
              <a:rPr lang="en" sz="2600">
                <a:solidFill>
                  <a:srgbClr val="272F37"/>
                </a:solidFill>
                <a:highlight>
                  <a:schemeClr val="lt1"/>
                </a:highlight>
              </a:rPr>
              <a:t>Serve</a:t>
            </a:r>
            <a:endParaRPr sz="2600">
              <a:solidFill>
                <a:srgbClr val="272F37"/>
              </a:solidFill>
              <a:highlight>
                <a:schemeClr val="lt1"/>
              </a:highlight>
            </a:endParaRPr>
          </a:p>
          <a:p>
            <a:pPr indent="-393700" lvl="0" marL="457200" rtl="0" algn="l">
              <a:lnSpc>
                <a:spcPct val="100000"/>
              </a:lnSpc>
              <a:spcBef>
                <a:spcPts val="0"/>
              </a:spcBef>
              <a:spcAft>
                <a:spcPts val="0"/>
              </a:spcAft>
              <a:buClr>
                <a:srgbClr val="272F37"/>
              </a:buClr>
              <a:buSzPts val="2600"/>
              <a:buChar char="-"/>
            </a:pPr>
            <a:r>
              <a:rPr lang="en" sz="2600">
                <a:solidFill>
                  <a:srgbClr val="272F37"/>
                </a:solidFill>
                <a:highlight>
                  <a:schemeClr val="lt1"/>
                </a:highlight>
              </a:rPr>
              <a:t>Guide</a:t>
            </a:r>
            <a:endParaRPr sz="2600">
              <a:solidFill>
                <a:srgbClr val="272F37"/>
              </a:solidFill>
              <a:highlight>
                <a:schemeClr val="lt1"/>
              </a:highlight>
            </a:endParaRPr>
          </a:p>
          <a:p>
            <a:pPr indent="0" lvl="0" marL="0" rtl="0" algn="l">
              <a:lnSpc>
                <a:spcPct val="100000"/>
              </a:lnSpc>
              <a:spcBef>
                <a:spcPts val="0"/>
              </a:spcBef>
              <a:spcAft>
                <a:spcPts val="0"/>
              </a:spcAft>
              <a:buNone/>
            </a:pPr>
            <a:r>
              <a:t/>
            </a:r>
            <a:endParaRPr sz="2600">
              <a:solidFill>
                <a:srgbClr val="272F37"/>
              </a:solidFill>
              <a:highlight>
                <a:schemeClr val="lt1"/>
              </a:highlight>
            </a:endParaRPr>
          </a:p>
          <a:p>
            <a:pPr indent="0" lvl="0" marL="0" rtl="0" algn="l">
              <a:lnSpc>
                <a:spcPct val="100000"/>
              </a:lnSpc>
              <a:spcBef>
                <a:spcPts val="0"/>
              </a:spcBef>
              <a:spcAft>
                <a:spcPts val="0"/>
              </a:spcAft>
              <a:buNone/>
            </a:pPr>
            <a:r>
              <a:t/>
            </a:r>
            <a:endParaRPr sz="2600">
              <a:solidFill>
                <a:srgbClr val="272F37"/>
              </a:solidFill>
              <a:highlight>
                <a:schemeClr val="lt1"/>
              </a:high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8" name="Shape 78"/>
        <p:cNvGrpSpPr/>
        <p:nvPr/>
      </p:nvGrpSpPr>
      <p:grpSpPr>
        <a:xfrm>
          <a:off x="0" y="0"/>
          <a:ext cx="0" cy="0"/>
          <a:chOff x="0" y="0"/>
          <a:chExt cx="0" cy="0"/>
        </a:xfrm>
      </p:grpSpPr>
      <p:sp>
        <p:nvSpPr>
          <p:cNvPr id="79" name="Google Shape;79;g30437e9b1c6_0_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4680"/>
              <a:buNone/>
            </a:pPr>
            <a:r>
              <a:rPr lang="en" sz="2880"/>
              <a:t>Top Ten “Hot Topics”</a:t>
            </a:r>
            <a:endParaRPr sz="720"/>
          </a:p>
        </p:txBody>
      </p:sp>
      <p:sp>
        <p:nvSpPr>
          <p:cNvPr id="80" name="Google Shape;80;g30437e9b1c6_0_1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2600">
                <a:solidFill>
                  <a:srgbClr val="272F37"/>
                </a:solidFill>
                <a:highlight>
                  <a:schemeClr val="lt1"/>
                </a:highlight>
              </a:rPr>
              <a:t>Sexting</a:t>
            </a:r>
            <a:endParaRPr sz="2600">
              <a:solidFill>
                <a:srgbClr val="272F37"/>
              </a:solidFill>
              <a:highlight>
                <a:schemeClr val="lt1"/>
              </a:highlight>
            </a:endParaRPr>
          </a:p>
          <a:p>
            <a:pPr indent="0" lvl="0" marL="0" rtl="0" algn="l">
              <a:lnSpc>
                <a:spcPct val="100000"/>
              </a:lnSpc>
              <a:spcBef>
                <a:spcPts val="0"/>
              </a:spcBef>
              <a:spcAft>
                <a:spcPts val="0"/>
              </a:spcAft>
              <a:buNone/>
            </a:pPr>
            <a:r>
              <a:rPr lang="en" sz="2600">
                <a:solidFill>
                  <a:srgbClr val="272F37"/>
                </a:solidFill>
                <a:highlight>
                  <a:schemeClr val="lt1"/>
                </a:highlight>
              </a:rPr>
              <a:t>Vaping/Drugs</a:t>
            </a:r>
            <a:endParaRPr sz="2600">
              <a:solidFill>
                <a:srgbClr val="272F37"/>
              </a:solidFill>
              <a:highlight>
                <a:schemeClr val="lt1"/>
              </a:highlight>
            </a:endParaRPr>
          </a:p>
          <a:p>
            <a:pPr indent="0" lvl="0" marL="0" rtl="0" algn="l">
              <a:lnSpc>
                <a:spcPct val="100000"/>
              </a:lnSpc>
              <a:spcBef>
                <a:spcPts val="0"/>
              </a:spcBef>
              <a:spcAft>
                <a:spcPts val="0"/>
              </a:spcAft>
              <a:buNone/>
            </a:pPr>
            <a:r>
              <a:rPr lang="en" sz="2600">
                <a:solidFill>
                  <a:srgbClr val="272F37"/>
                </a:solidFill>
                <a:highlight>
                  <a:schemeClr val="lt1"/>
                </a:highlight>
              </a:rPr>
              <a:t>Inappropriate Physical Contact - “no means no”</a:t>
            </a:r>
            <a:endParaRPr sz="2600">
              <a:solidFill>
                <a:srgbClr val="272F37"/>
              </a:solidFill>
              <a:highlight>
                <a:schemeClr val="lt1"/>
              </a:highlight>
            </a:endParaRPr>
          </a:p>
          <a:p>
            <a:pPr indent="0" lvl="0" marL="0" rtl="0" algn="l">
              <a:lnSpc>
                <a:spcPct val="100000"/>
              </a:lnSpc>
              <a:spcBef>
                <a:spcPts val="0"/>
              </a:spcBef>
              <a:spcAft>
                <a:spcPts val="0"/>
              </a:spcAft>
              <a:buNone/>
            </a:pPr>
            <a:r>
              <a:rPr lang="en" sz="2600">
                <a:solidFill>
                  <a:srgbClr val="272F37"/>
                </a:solidFill>
                <a:highlight>
                  <a:schemeClr val="lt1"/>
                </a:highlight>
              </a:rPr>
              <a:t>Driving without a license</a:t>
            </a:r>
            <a:endParaRPr sz="2600">
              <a:solidFill>
                <a:srgbClr val="272F37"/>
              </a:solidFill>
              <a:highlight>
                <a:schemeClr val="lt1"/>
              </a:highlight>
            </a:endParaRPr>
          </a:p>
          <a:p>
            <a:pPr indent="0" lvl="0" marL="0" rtl="0" algn="l">
              <a:lnSpc>
                <a:spcPct val="100000"/>
              </a:lnSpc>
              <a:spcBef>
                <a:spcPts val="0"/>
              </a:spcBef>
              <a:spcAft>
                <a:spcPts val="0"/>
              </a:spcAft>
              <a:buNone/>
            </a:pPr>
            <a:r>
              <a:rPr lang="en" sz="2600">
                <a:solidFill>
                  <a:srgbClr val="272F37"/>
                </a:solidFill>
                <a:highlight>
                  <a:schemeClr val="lt1"/>
                </a:highlight>
              </a:rPr>
              <a:t>Citizenship</a:t>
            </a:r>
            <a:endParaRPr sz="2600">
              <a:solidFill>
                <a:srgbClr val="272F37"/>
              </a:solidFill>
              <a:highlight>
                <a:schemeClr val="lt1"/>
              </a:highlight>
            </a:endParaRPr>
          </a:p>
          <a:p>
            <a:pPr indent="0" lvl="0" marL="0" rtl="0" algn="l">
              <a:lnSpc>
                <a:spcPct val="100000"/>
              </a:lnSpc>
              <a:spcBef>
                <a:spcPts val="0"/>
              </a:spcBef>
              <a:spcAft>
                <a:spcPts val="0"/>
              </a:spcAft>
              <a:buNone/>
            </a:pPr>
            <a:r>
              <a:rPr lang="en" sz="2600">
                <a:solidFill>
                  <a:srgbClr val="272F37"/>
                </a:solidFill>
                <a:highlight>
                  <a:schemeClr val="lt1"/>
                </a:highlight>
              </a:rPr>
              <a:t>Arrested/Detained/Questioned</a:t>
            </a:r>
            <a:endParaRPr sz="2600">
              <a:solidFill>
                <a:srgbClr val="272F37"/>
              </a:solidFill>
              <a:highlight>
                <a:schemeClr val="lt1"/>
              </a:highlight>
            </a:endParaRPr>
          </a:p>
          <a:p>
            <a:pPr indent="0" lvl="0" marL="0" rtl="0" algn="l">
              <a:lnSpc>
                <a:spcPct val="100000"/>
              </a:lnSpc>
              <a:spcBef>
                <a:spcPts val="0"/>
              </a:spcBef>
              <a:spcAft>
                <a:spcPts val="0"/>
              </a:spcAft>
              <a:buNone/>
            </a:pPr>
            <a:r>
              <a:rPr lang="en" sz="2600">
                <a:solidFill>
                  <a:srgbClr val="272F37"/>
                </a:solidFill>
                <a:highlight>
                  <a:schemeClr val="lt1"/>
                </a:highlight>
              </a:rPr>
              <a:t>Foul Language or Open Conversations</a:t>
            </a:r>
            <a:endParaRPr sz="2600">
              <a:solidFill>
                <a:srgbClr val="272F37"/>
              </a:solidFill>
              <a:highlight>
                <a:schemeClr val="lt1"/>
              </a:highlight>
            </a:endParaRPr>
          </a:p>
          <a:p>
            <a:pPr indent="0" lvl="0" marL="0" rtl="0" algn="l">
              <a:lnSpc>
                <a:spcPct val="100000"/>
              </a:lnSpc>
              <a:spcBef>
                <a:spcPts val="0"/>
              </a:spcBef>
              <a:spcAft>
                <a:spcPts val="0"/>
              </a:spcAft>
              <a:buNone/>
            </a:pPr>
            <a:r>
              <a:rPr lang="en" sz="2600">
                <a:solidFill>
                  <a:srgbClr val="272F37"/>
                </a:solidFill>
                <a:highlight>
                  <a:schemeClr val="lt1"/>
                </a:highlight>
              </a:rPr>
              <a:t>Calling 911</a:t>
            </a:r>
            <a:endParaRPr sz="2600">
              <a:solidFill>
                <a:srgbClr val="272F37"/>
              </a:solidFill>
              <a:highlight>
                <a:schemeClr val="lt1"/>
              </a:high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4" name="Shape 84"/>
        <p:cNvGrpSpPr/>
        <p:nvPr/>
      </p:nvGrpSpPr>
      <p:grpSpPr>
        <a:xfrm>
          <a:off x="0" y="0"/>
          <a:ext cx="0" cy="0"/>
          <a:chOff x="0" y="0"/>
          <a:chExt cx="0" cy="0"/>
        </a:xfrm>
      </p:grpSpPr>
      <p:sp>
        <p:nvSpPr>
          <p:cNvPr id="85" name="Google Shape;85;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What situations to prepare for?</a:t>
            </a:r>
            <a:endParaRPr/>
          </a:p>
        </p:txBody>
      </p:sp>
      <p:sp>
        <p:nvSpPr>
          <p:cNvPr id="86" name="Google Shape;86;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1100"/>
              <a:buNone/>
            </a:pPr>
            <a:r>
              <a:rPr lang="en">
                <a:solidFill>
                  <a:srgbClr val="272F37"/>
                </a:solidFill>
                <a:highlight>
                  <a:srgbClr val="FFFFFF"/>
                </a:highlight>
              </a:rPr>
              <a:t>What can and should the you expect when you meet with </a:t>
            </a:r>
            <a:endParaRPr>
              <a:solidFill>
                <a:srgbClr val="272F37"/>
              </a:solidFill>
              <a:highlight>
                <a:srgbClr val="FFFFFF"/>
              </a:highlight>
            </a:endParaRPr>
          </a:p>
          <a:p>
            <a:pPr indent="-342900" lvl="0" marL="457200" rtl="0" algn="l">
              <a:lnSpc>
                <a:spcPct val="100000"/>
              </a:lnSpc>
              <a:spcBef>
                <a:spcPts val="1200"/>
              </a:spcBef>
              <a:spcAft>
                <a:spcPts val="0"/>
              </a:spcAft>
              <a:buClr>
                <a:srgbClr val="272F37"/>
              </a:buClr>
              <a:buSzPts val="1800"/>
              <a:buChar char="●"/>
            </a:pPr>
            <a:r>
              <a:rPr lang="en">
                <a:solidFill>
                  <a:srgbClr val="272F37"/>
                </a:solidFill>
                <a:highlight>
                  <a:srgbClr val="FFFFFF"/>
                </a:highlight>
              </a:rPr>
              <a:t>law enforcement, </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customs and immigration employees, </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first responders such as fire rescue personnel, paramedics, hospital emergency room professionals, or </a:t>
            </a:r>
            <a:endParaRPr>
              <a:solidFill>
                <a:srgbClr val="272F37"/>
              </a:solidFill>
              <a:highlight>
                <a:srgbClr val="FFFFFF"/>
              </a:highlight>
            </a:endParaRPr>
          </a:p>
          <a:p>
            <a:pPr indent="-342900" lvl="0" marL="457200" rtl="0" algn="l">
              <a:lnSpc>
                <a:spcPct val="100000"/>
              </a:lnSpc>
              <a:spcBef>
                <a:spcPts val="0"/>
              </a:spcBef>
              <a:spcAft>
                <a:spcPts val="0"/>
              </a:spcAft>
              <a:buClr>
                <a:srgbClr val="272F37"/>
              </a:buClr>
              <a:buSzPts val="1800"/>
              <a:buChar char="●"/>
            </a:pPr>
            <a:r>
              <a:rPr lang="en">
                <a:solidFill>
                  <a:srgbClr val="272F37"/>
                </a:solidFill>
                <a:highlight>
                  <a:srgbClr val="FFFFFF"/>
                </a:highlight>
              </a:rPr>
              <a:t>other security professionals such as TSA, security for concerts or events, others.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0" name="Shape 90"/>
        <p:cNvGrpSpPr/>
        <p:nvPr/>
      </p:nvGrpSpPr>
      <p:grpSpPr>
        <a:xfrm>
          <a:off x="0" y="0"/>
          <a:ext cx="0" cy="0"/>
          <a:chOff x="0" y="0"/>
          <a:chExt cx="0" cy="0"/>
        </a:xfrm>
      </p:grpSpPr>
      <p:sp>
        <p:nvSpPr>
          <p:cNvPr id="91" name="Google Shape;91;g2e9ff4100db_0_6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Practice, practice, practice!</a:t>
            </a:r>
            <a:endParaRPr/>
          </a:p>
        </p:txBody>
      </p:sp>
      <p:sp>
        <p:nvSpPr>
          <p:cNvPr id="92" name="Google Shape;92;g2e9ff4100db_0_6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fontScale="77500" lnSpcReduction="20000"/>
          </a:bodyPr>
          <a:lstStyle/>
          <a:p>
            <a:pPr indent="0" lvl="0" marL="0" rtl="0" algn="l">
              <a:lnSpc>
                <a:spcPct val="115000"/>
              </a:lnSpc>
              <a:spcBef>
                <a:spcPts val="1200"/>
              </a:spcBef>
              <a:spcAft>
                <a:spcPts val="0"/>
              </a:spcAft>
              <a:buSzPct val="100000"/>
              <a:buNone/>
            </a:pPr>
            <a:r>
              <a:rPr lang="en">
                <a:solidFill>
                  <a:srgbClr val="444344"/>
                </a:solidFill>
                <a:highlight>
                  <a:srgbClr val="FFFFFF"/>
                </a:highlight>
              </a:rPr>
              <a:t>Regularly practice different scenarios where you interact with the police. </a:t>
            </a:r>
            <a:endParaRPr>
              <a:solidFill>
                <a:srgbClr val="444344"/>
              </a:solidFill>
              <a:highlight>
                <a:srgbClr val="FFFFFF"/>
              </a:highlight>
            </a:endParaRPr>
          </a:p>
          <a:p>
            <a:pPr indent="-228600" lvl="0" marL="457200" rtl="0" algn="l">
              <a:lnSpc>
                <a:spcPct val="115000"/>
              </a:lnSpc>
              <a:spcBef>
                <a:spcPts val="1200"/>
              </a:spcBef>
              <a:spcAft>
                <a:spcPts val="0"/>
              </a:spcAft>
              <a:buClr>
                <a:srgbClr val="444344"/>
              </a:buClr>
              <a:buSzPct val="66666"/>
              <a:buNone/>
            </a:pPr>
            <a:r>
              <a:rPr lang="en">
                <a:solidFill>
                  <a:srgbClr val="444344"/>
                </a:solidFill>
                <a:highlight>
                  <a:srgbClr val="FFFFFF"/>
                </a:highlight>
              </a:rPr>
              <a:t>- </a:t>
            </a:r>
            <a:r>
              <a:rPr b="1" lang="en">
                <a:solidFill>
                  <a:srgbClr val="444344"/>
                </a:solidFill>
                <a:highlight>
                  <a:srgbClr val="FFFFFF"/>
                </a:highlight>
              </a:rPr>
              <a:t>S</a:t>
            </a:r>
            <a:r>
              <a:rPr b="1" lang="en">
                <a:solidFill>
                  <a:srgbClr val="444344"/>
                </a:solidFill>
                <a:highlight>
                  <a:srgbClr val="FFFFFF"/>
                </a:highlight>
              </a:rPr>
              <a:t>taying still</a:t>
            </a:r>
            <a:r>
              <a:rPr lang="en">
                <a:solidFill>
                  <a:srgbClr val="444344"/>
                </a:solidFill>
                <a:highlight>
                  <a:srgbClr val="FFFFFF"/>
                </a:highlight>
              </a:rPr>
              <a:t> (sitting is good!)</a:t>
            </a:r>
            <a:endParaRPr>
              <a:solidFill>
                <a:srgbClr val="444344"/>
              </a:solidFill>
              <a:highlight>
                <a:srgbClr val="FFFFFF"/>
              </a:highlight>
            </a:endParaRPr>
          </a:p>
          <a:p>
            <a:pPr indent="-228600" lvl="0" marL="457200" rtl="0" algn="l">
              <a:lnSpc>
                <a:spcPct val="115000"/>
              </a:lnSpc>
              <a:spcBef>
                <a:spcPts val="0"/>
              </a:spcBef>
              <a:spcAft>
                <a:spcPts val="0"/>
              </a:spcAft>
              <a:buClr>
                <a:srgbClr val="444344"/>
              </a:buClr>
              <a:buSzPct val="66666"/>
              <a:buNone/>
            </a:pPr>
            <a:r>
              <a:rPr lang="en">
                <a:solidFill>
                  <a:srgbClr val="444344"/>
                </a:solidFill>
                <a:highlight>
                  <a:srgbClr val="FFFFFF"/>
                </a:highlight>
              </a:rPr>
              <a:t>-</a:t>
            </a:r>
            <a:r>
              <a:rPr b="1" lang="en">
                <a:solidFill>
                  <a:srgbClr val="444344"/>
                </a:solidFill>
                <a:highlight>
                  <a:srgbClr val="FFFFFF"/>
                </a:highlight>
              </a:rPr>
              <a:t> Keeping your hands visible</a:t>
            </a:r>
            <a:r>
              <a:rPr lang="en">
                <a:solidFill>
                  <a:srgbClr val="444344"/>
                </a:solidFill>
                <a:highlight>
                  <a:srgbClr val="FFFFFF"/>
                </a:highlight>
              </a:rPr>
              <a:t> (hands on curb, car window or head)</a:t>
            </a:r>
            <a:endParaRPr>
              <a:solidFill>
                <a:srgbClr val="444344"/>
              </a:solidFill>
              <a:highlight>
                <a:srgbClr val="FFFFFF"/>
              </a:highlight>
            </a:endParaRPr>
          </a:p>
          <a:p>
            <a:pPr indent="-228600" lvl="0" marL="457200" rtl="0" algn="l">
              <a:lnSpc>
                <a:spcPct val="115000"/>
              </a:lnSpc>
              <a:spcBef>
                <a:spcPts val="0"/>
              </a:spcBef>
              <a:spcAft>
                <a:spcPts val="0"/>
              </a:spcAft>
              <a:buClr>
                <a:srgbClr val="444344"/>
              </a:buClr>
              <a:buSzPct val="66666"/>
              <a:buNone/>
            </a:pPr>
            <a:r>
              <a:rPr lang="en">
                <a:solidFill>
                  <a:srgbClr val="444344"/>
                </a:solidFill>
                <a:highlight>
                  <a:srgbClr val="FFFFFF"/>
                </a:highlight>
              </a:rPr>
              <a:t>- </a:t>
            </a:r>
            <a:r>
              <a:rPr b="1" lang="en">
                <a:solidFill>
                  <a:srgbClr val="444344"/>
                </a:solidFill>
                <a:highlight>
                  <a:srgbClr val="FFFFFF"/>
                </a:highlight>
              </a:rPr>
              <a:t>F</a:t>
            </a:r>
            <a:r>
              <a:rPr b="1" lang="en">
                <a:solidFill>
                  <a:srgbClr val="444344"/>
                </a:solidFill>
                <a:highlight>
                  <a:srgbClr val="FFFFFF"/>
                </a:highlight>
              </a:rPr>
              <a:t>ollowing simple instructions</a:t>
            </a:r>
            <a:r>
              <a:rPr lang="en">
                <a:solidFill>
                  <a:srgbClr val="444344"/>
                </a:solidFill>
                <a:highlight>
                  <a:srgbClr val="FFFFFF"/>
                </a:highlight>
              </a:rPr>
              <a:t> like “stay here” or “show me your hands.”</a:t>
            </a:r>
            <a:endParaRPr>
              <a:solidFill>
                <a:srgbClr val="444344"/>
              </a:solidFill>
              <a:highlight>
                <a:srgbClr val="FFFFFF"/>
              </a:highlight>
            </a:endParaRPr>
          </a:p>
          <a:p>
            <a:pPr indent="-228600" lvl="0" marL="457200" rtl="0" algn="l">
              <a:lnSpc>
                <a:spcPct val="115000"/>
              </a:lnSpc>
              <a:spcBef>
                <a:spcPts val="0"/>
              </a:spcBef>
              <a:spcAft>
                <a:spcPts val="0"/>
              </a:spcAft>
              <a:buClr>
                <a:srgbClr val="444344"/>
              </a:buClr>
              <a:buSzPct val="66666"/>
              <a:buNone/>
            </a:pPr>
            <a:r>
              <a:rPr lang="en">
                <a:solidFill>
                  <a:srgbClr val="444344"/>
                </a:solidFill>
                <a:highlight>
                  <a:srgbClr val="FFFFFF"/>
                </a:highlight>
              </a:rPr>
              <a:t>- </a:t>
            </a:r>
            <a:r>
              <a:rPr b="1" lang="en">
                <a:solidFill>
                  <a:srgbClr val="444344"/>
                </a:solidFill>
                <a:highlight>
                  <a:srgbClr val="FFFFFF"/>
                </a:highlight>
              </a:rPr>
              <a:t>S</a:t>
            </a:r>
            <a:r>
              <a:rPr b="1" lang="en">
                <a:solidFill>
                  <a:srgbClr val="444344"/>
                </a:solidFill>
                <a:highlight>
                  <a:srgbClr val="FFFFFF"/>
                </a:highlight>
              </a:rPr>
              <a:t>haring your disability</a:t>
            </a:r>
            <a:r>
              <a:rPr lang="en">
                <a:solidFill>
                  <a:srgbClr val="444344"/>
                </a:solidFill>
                <a:highlight>
                  <a:srgbClr val="FFFFFF"/>
                </a:highlight>
              </a:rPr>
              <a:t> clearly (verbally or by showing a bracelet/card)</a:t>
            </a:r>
            <a:endParaRPr>
              <a:solidFill>
                <a:srgbClr val="444344"/>
              </a:solidFill>
              <a:highlight>
                <a:srgbClr val="FFFFFF"/>
              </a:highlight>
            </a:endParaRPr>
          </a:p>
          <a:p>
            <a:pPr indent="-228600" lvl="0" marL="457200" rtl="0" algn="l">
              <a:lnSpc>
                <a:spcPct val="115000"/>
              </a:lnSpc>
              <a:spcBef>
                <a:spcPts val="0"/>
              </a:spcBef>
              <a:spcAft>
                <a:spcPts val="0"/>
              </a:spcAft>
              <a:buClr>
                <a:srgbClr val="444344"/>
              </a:buClr>
              <a:buSzPct val="66666"/>
              <a:buNone/>
            </a:pPr>
            <a:r>
              <a:rPr lang="en">
                <a:solidFill>
                  <a:srgbClr val="444344"/>
                </a:solidFill>
                <a:highlight>
                  <a:srgbClr val="FFFFFF"/>
                </a:highlight>
              </a:rPr>
              <a:t>- </a:t>
            </a:r>
            <a:r>
              <a:rPr b="1" lang="en">
                <a:solidFill>
                  <a:srgbClr val="444344"/>
                </a:solidFill>
                <a:highlight>
                  <a:srgbClr val="FFFFFF"/>
                </a:highlight>
              </a:rPr>
              <a:t>W</a:t>
            </a:r>
            <a:r>
              <a:rPr b="1" lang="en">
                <a:solidFill>
                  <a:srgbClr val="444344"/>
                </a:solidFill>
                <a:highlight>
                  <a:srgbClr val="FFFFFF"/>
                </a:highlight>
              </a:rPr>
              <a:t>ear an ID </a:t>
            </a:r>
            <a:r>
              <a:rPr lang="en">
                <a:solidFill>
                  <a:srgbClr val="444344"/>
                </a:solidFill>
                <a:highlight>
                  <a:srgbClr val="FFFFFF"/>
                </a:highlight>
              </a:rPr>
              <a:t>bracelet or necklace to disclose your disablility</a:t>
            </a:r>
            <a:endParaRPr>
              <a:solidFill>
                <a:srgbClr val="444344"/>
              </a:solidFill>
              <a:highlight>
                <a:srgbClr val="FFFFFF"/>
              </a:highlight>
            </a:endParaRPr>
          </a:p>
          <a:p>
            <a:pPr indent="-228600" lvl="0" marL="457200" rtl="0" algn="l">
              <a:lnSpc>
                <a:spcPct val="115000"/>
              </a:lnSpc>
              <a:spcBef>
                <a:spcPts val="0"/>
              </a:spcBef>
              <a:spcAft>
                <a:spcPts val="0"/>
              </a:spcAft>
              <a:buClr>
                <a:srgbClr val="444344"/>
              </a:buClr>
              <a:buSzPct val="66666"/>
              <a:buNone/>
            </a:pPr>
            <a:r>
              <a:rPr lang="en">
                <a:solidFill>
                  <a:srgbClr val="444344"/>
                </a:solidFill>
                <a:highlight>
                  <a:srgbClr val="FFFFFF"/>
                </a:highlight>
              </a:rPr>
              <a:t>- </a:t>
            </a:r>
            <a:r>
              <a:rPr b="1" lang="en">
                <a:solidFill>
                  <a:srgbClr val="444344"/>
                </a:solidFill>
                <a:highlight>
                  <a:schemeClr val="lt1"/>
                </a:highlight>
              </a:rPr>
              <a:t>Always show your hands</a:t>
            </a:r>
            <a:r>
              <a:rPr lang="en">
                <a:solidFill>
                  <a:srgbClr val="444344"/>
                </a:solidFill>
                <a:highlight>
                  <a:schemeClr val="lt1"/>
                </a:highlight>
              </a:rPr>
              <a:t>. Never put your hands in pockets or grab for something in a bag.</a:t>
            </a:r>
            <a:endParaRPr>
              <a:solidFill>
                <a:srgbClr val="444344"/>
              </a:solidFill>
              <a:highlight>
                <a:schemeClr val="lt1"/>
              </a:highlight>
            </a:endParaRPr>
          </a:p>
          <a:p>
            <a:pPr indent="-228600" lvl="0" marL="457200" rtl="0" algn="l">
              <a:spcBef>
                <a:spcPts val="0"/>
              </a:spcBef>
              <a:spcAft>
                <a:spcPts val="0"/>
              </a:spcAft>
              <a:buClr>
                <a:srgbClr val="444344"/>
              </a:buClr>
              <a:buSzPct val="100000"/>
              <a:buFont typeface="Arial"/>
              <a:buNone/>
            </a:pPr>
            <a:r>
              <a:rPr b="1" lang="en">
                <a:solidFill>
                  <a:srgbClr val="444344"/>
                </a:solidFill>
                <a:highlight>
                  <a:schemeClr val="lt1"/>
                </a:highlight>
              </a:rPr>
              <a:t>- Stay in place</a:t>
            </a:r>
            <a:r>
              <a:rPr lang="en">
                <a:solidFill>
                  <a:srgbClr val="444344"/>
                </a:solidFill>
                <a:highlight>
                  <a:schemeClr val="lt1"/>
                </a:highlight>
              </a:rPr>
              <a:t> — do not run.</a:t>
            </a:r>
            <a:endParaRPr>
              <a:solidFill>
                <a:srgbClr val="444344"/>
              </a:solidFill>
              <a:highlight>
                <a:schemeClr val="lt1"/>
              </a:highlight>
            </a:endParaRPr>
          </a:p>
          <a:p>
            <a:pPr indent="-228600" lvl="0" marL="457200" rtl="0" algn="l">
              <a:spcBef>
                <a:spcPts val="0"/>
              </a:spcBef>
              <a:spcAft>
                <a:spcPts val="0"/>
              </a:spcAft>
              <a:buClr>
                <a:srgbClr val="444344"/>
              </a:buClr>
              <a:buSzPct val="100000"/>
              <a:buFont typeface="Arial"/>
              <a:buNone/>
            </a:pPr>
            <a:r>
              <a:rPr b="1" lang="en">
                <a:solidFill>
                  <a:srgbClr val="444344"/>
                </a:solidFill>
                <a:highlight>
                  <a:schemeClr val="lt1"/>
                </a:highlight>
              </a:rPr>
              <a:t>- Never attempt to touch or hug a police officer</a:t>
            </a:r>
            <a:r>
              <a:rPr lang="en">
                <a:solidFill>
                  <a:srgbClr val="444344"/>
                </a:solidFill>
                <a:highlight>
                  <a:schemeClr val="lt1"/>
                </a:highlight>
              </a:rPr>
              <a:t>. The same goes for an officer’s dog.</a:t>
            </a:r>
            <a:endParaRPr>
              <a:solidFill>
                <a:srgbClr val="444344"/>
              </a:solidFill>
              <a:highlight>
                <a:schemeClr val="lt1"/>
              </a:highlight>
            </a:endParaRPr>
          </a:p>
          <a:p>
            <a:pPr indent="-228600" lvl="0" marL="457200" rtl="0" algn="l">
              <a:spcBef>
                <a:spcPts val="0"/>
              </a:spcBef>
              <a:spcAft>
                <a:spcPts val="0"/>
              </a:spcAft>
              <a:buClr>
                <a:srgbClr val="444344"/>
              </a:buClr>
              <a:buSzPct val="100000"/>
              <a:buFont typeface="Arial"/>
              <a:buNone/>
            </a:pPr>
            <a:r>
              <a:rPr b="1" lang="en">
                <a:solidFill>
                  <a:srgbClr val="444344"/>
                </a:solidFill>
                <a:highlight>
                  <a:schemeClr val="lt1"/>
                </a:highlight>
              </a:rPr>
              <a:t>- Try not to stand too close to the officer</a:t>
            </a:r>
            <a:r>
              <a:rPr lang="en">
                <a:solidFill>
                  <a:srgbClr val="444344"/>
                </a:solidFill>
                <a:highlight>
                  <a:schemeClr val="lt1"/>
                </a:highlight>
              </a:rPr>
              <a:t>. If you’re not sure about your distance, ask the officer, “Am I standing far enough from you?”</a:t>
            </a:r>
            <a:endParaRPr>
              <a:solidFill>
                <a:srgbClr val="444344"/>
              </a:solidFill>
              <a:highlight>
                <a:schemeClr val="lt1"/>
              </a:highlight>
            </a:endParaRPr>
          </a:p>
          <a:p>
            <a:pPr indent="-228600" lvl="0" marL="457200" rtl="0" algn="l">
              <a:spcBef>
                <a:spcPts val="0"/>
              </a:spcBef>
              <a:spcAft>
                <a:spcPts val="0"/>
              </a:spcAft>
              <a:buClr>
                <a:srgbClr val="444344"/>
              </a:buClr>
              <a:buSzPct val="100000"/>
              <a:buFont typeface="Arial"/>
              <a:buNone/>
            </a:pPr>
            <a:r>
              <a:rPr lang="en">
                <a:solidFill>
                  <a:srgbClr val="444344"/>
                </a:solidFill>
                <a:highlight>
                  <a:schemeClr val="lt1"/>
                </a:highlight>
              </a:rPr>
              <a:t>- Do your best to </a:t>
            </a:r>
            <a:r>
              <a:rPr b="1" lang="en">
                <a:solidFill>
                  <a:srgbClr val="444344"/>
                </a:solidFill>
                <a:highlight>
                  <a:schemeClr val="lt1"/>
                </a:highlight>
              </a:rPr>
              <a:t>tell the officer that you have a disability</a:t>
            </a:r>
            <a:r>
              <a:rPr lang="en">
                <a:solidFill>
                  <a:srgbClr val="444344"/>
                </a:solidFill>
                <a:highlight>
                  <a:schemeClr val="lt1"/>
                </a:highlight>
              </a:rPr>
              <a:t>.</a:t>
            </a:r>
            <a:endParaRPr>
              <a:solidFill>
                <a:srgbClr val="444344"/>
              </a:solidFill>
              <a:highlight>
                <a:schemeClr val="lt1"/>
              </a:highlight>
            </a:endParaRPr>
          </a:p>
          <a:p>
            <a:pPr indent="-228600" lvl="0" marL="457200" rtl="0" algn="l">
              <a:spcBef>
                <a:spcPts val="0"/>
              </a:spcBef>
              <a:spcAft>
                <a:spcPts val="0"/>
              </a:spcAft>
              <a:buClr>
                <a:srgbClr val="444344"/>
              </a:buClr>
              <a:buSzPct val="100000"/>
              <a:buFont typeface="Arial"/>
              <a:buNone/>
            </a:pPr>
            <a:r>
              <a:rPr b="1" lang="en">
                <a:solidFill>
                  <a:srgbClr val="444344"/>
                </a:solidFill>
                <a:highlight>
                  <a:schemeClr val="lt1"/>
                </a:highlight>
              </a:rPr>
              <a:t>- If you don’t understand</a:t>
            </a:r>
            <a:r>
              <a:rPr lang="en">
                <a:solidFill>
                  <a:srgbClr val="444344"/>
                </a:solidFill>
                <a:highlight>
                  <a:schemeClr val="lt1"/>
                </a:highlight>
              </a:rPr>
              <a:t> something, do your best to communicate that to the officer.</a:t>
            </a:r>
            <a:endParaRPr>
              <a:solidFill>
                <a:srgbClr val="444344"/>
              </a:solidFill>
              <a:highlight>
                <a:srgbClr val="FFFFFF"/>
              </a:highlight>
            </a:endParaRPr>
          </a:p>
          <a:p>
            <a:pPr indent="-228600" lvl="0" marL="457200" rtl="0" algn="l">
              <a:lnSpc>
                <a:spcPct val="115000"/>
              </a:lnSpc>
              <a:spcBef>
                <a:spcPts val="0"/>
              </a:spcBef>
              <a:spcAft>
                <a:spcPts val="0"/>
              </a:spcAft>
              <a:buClr>
                <a:srgbClr val="444344"/>
              </a:buClr>
              <a:buSzPct val="1000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6" name="Shape 96"/>
        <p:cNvGrpSpPr/>
        <p:nvPr/>
      </p:nvGrpSpPr>
      <p:grpSpPr>
        <a:xfrm>
          <a:off x="0" y="0"/>
          <a:ext cx="0" cy="0"/>
          <a:chOff x="0" y="0"/>
          <a:chExt cx="0" cy="0"/>
        </a:xfrm>
      </p:grpSpPr>
      <p:sp>
        <p:nvSpPr>
          <p:cNvPr id="97" name="Google Shape;97;g30437e9b1c6_0_16"/>
          <p:cNvSpPr txBox="1"/>
          <p:nvPr>
            <p:ph type="title"/>
          </p:nvPr>
        </p:nvSpPr>
        <p:spPr>
          <a:xfrm>
            <a:off x="311700" y="225800"/>
            <a:ext cx="8520600" cy="792000"/>
          </a:xfrm>
          <a:prstGeom prst="rect">
            <a:avLst/>
          </a:prstGeom>
          <a:noFill/>
          <a:ln>
            <a:noFill/>
          </a:ln>
        </p:spPr>
        <p:txBody>
          <a:bodyPr anchorCtr="0" anchor="t" bIns="91425" lIns="91425" spcFirstLastPara="1" rIns="91425" wrap="square" tIns="91425">
            <a:normAutofit/>
          </a:bodyPr>
          <a:lstStyle/>
          <a:p>
            <a:pPr indent="-228600" lvl="0" marL="457200" rtl="0" algn="ctr">
              <a:lnSpc>
                <a:spcPct val="115000"/>
              </a:lnSpc>
              <a:spcBef>
                <a:spcPts val="0"/>
              </a:spcBef>
              <a:spcAft>
                <a:spcPts val="0"/>
              </a:spcAft>
              <a:buClr>
                <a:schemeClr val="dk1"/>
              </a:buClr>
              <a:buSzPts val="1100"/>
              <a:buFont typeface="Arial"/>
              <a:buNone/>
            </a:pPr>
            <a:r>
              <a:rPr b="1" lang="en" sz="2400">
                <a:solidFill>
                  <a:srgbClr val="444344"/>
                </a:solidFill>
                <a:highlight>
                  <a:schemeClr val="lt1"/>
                </a:highlight>
              </a:rPr>
              <a:t>Certificate of Attendance / Completion!!</a:t>
            </a:r>
            <a:endParaRPr b="1" sz="3800"/>
          </a:p>
        </p:txBody>
      </p:sp>
      <p:sp>
        <p:nvSpPr>
          <p:cNvPr id="98" name="Google Shape;98;g30437e9b1c6_0_16"/>
          <p:cNvSpPr txBox="1"/>
          <p:nvPr>
            <p:ph idx="1" type="body"/>
          </p:nvPr>
        </p:nvSpPr>
        <p:spPr>
          <a:xfrm>
            <a:off x="311700" y="1152475"/>
            <a:ext cx="3744600" cy="3416400"/>
          </a:xfrm>
          <a:prstGeom prst="rect">
            <a:avLst/>
          </a:prstGeom>
          <a:noFill/>
          <a:ln>
            <a:noFill/>
          </a:ln>
        </p:spPr>
        <p:txBody>
          <a:bodyPr anchorCtr="0" anchor="t" bIns="91425" lIns="91425" spcFirstLastPara="1" rIns="91425" wrap="square" tIns="91425">
            <a:normAutofit/>
          </a:bodyPr>
          <a:lstStyle/>
          <a:p>
            <a:pPr indent="-228600" lvl="0" marL="457200" rtl="0" algn="l">
              <a:spcBef>
                <a:spcPts val="0"/>
              </a:spcBef>
              <a:spcAft>
                <a:spcPts val="0"/>
              </a:spcAft>
              <a:buClr>
                <a:srgbClr val="444344"/>
              </a:buClr>
              <a:buSzPts val="1800"/>
              <a:buNone/>
            </a:pPr>
            <a:r>
              <a:t/>
            </a:r>
            <a:endParaRPr>
              <a:solidFill>
                <a:srgbClr val="444344"/>
              </a:solidFill>
              <a:highlight>
                <a:srgbClr val="FFFFFF"/>
              </a:highlight>
            </a:endParaRPr>
          </a:p>
          <a:p>
            <a:pPr indent="-228600" lvl="0" marL="457200" rtl="0" algn="l">
              <a:lnSpc>
                <a:spcPct val="115000"/>
              </a:lnSpc>
              <a:spcBef>
                <a:spcPts val="0"/>
              </a:spcBef>
              <a:spcAft>
                <a:spcPts val="0"/>
              </a:spcAft>
              <a:buClr>
                <a:srgbClr val="444344"/>
              </a:buClr>
              <a:buSzPts val="1800"/>
              <a:buNone/>
            </a:pPr>
            <a:r>
              <a:t/>
            </a:r>
            <a:endParaRPr/>
          </a:p>
        </p:txBody>
      </p:sp>
      <p:sp>
        <p:nvSpPr>
          <p:cNvPr id="99" name="Google Shape;99;g30437e9b1c6_0_16"/>
          <p:cNvSpPr txBox="1"/>
          <p:nvPr>
            <p:ph idx="2" type="body"/>
          </p:nvPr>
        </p:nvSpPr>
        <p:spPr>
          <a:xfrm>
            <a:off x="4123175" y="719250"/>
            <a:ext cx="4709100" cy="3849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a:solidFill>
                  <a:srgbClr val="444344"/>
                </a:solidFill>
                <a:highlight>
                  <a:schemeClr val="lt1"/>
                </a:highlight>
              </a:rPr>
              <a:t>Scan this QR Code, click here, or type in this</a:t>
            </a:r>
            <a:endParaRPr>
              <a:solidFill>
                <a:srgbClr val="444344"/>
              </a:solidFill>
              <a:highlight>
                <a:schemeClr val="lt1"/>
              </a:highlight>
            </a:endParaRPr>
          </a:p>
          <a:p>
            <a:pPr indent="0" lvl="0" marL="0" rtl="0" algn="l">
              <a:spcBef>
                <a:spcPts val="0"/>
              </a:spcBef>
              <a:spcAft>
                <a:spcPts val="0"/>
              </a:spcAft>
              <a:buClr>
                <a:schemeClr val="dk1"/>
              </a:buClr>
              <a:buSzPts val="1100"/>
              <a:buFont typeface="Arial"/>
              <a:buNone/>
            </a:pPr>
            <a:r>
              <a:t/>
            </a:r>
            <a:endParaRPr>
              <a:solidFill>
                <a:srgbClr val="444344"/>
              </a:solidFill>
              <a:highlight>
                <a:schemeClr val="lt1"/>
              </a:highlight>
            </a:endParaRPr>
          </a:p>
          <a:p>
            <a:pPr indent="-228600" lvl="0" marL="457200" rtl="0" algn="l">
              <a:spcBef>
                <a:spcPts val="0"/>
              </a:spcBef>
              <a:spcAft>
                <a:spcPts val="0"/>
              </a:spcAft>
              <a:buClr>
                <a:schemeClr val="dk1"/>
              </a:buClr>
              <a:buSzPts val="1100"/>
              <a:buFont typeface="Arial"/>
              <a:buNone/>
            </a:pPr>
            <a:r>
              <a:rPr lang="en">
                <a:solidFill>
                  <a:srgbClr val="444344"/>
                </a:solidFill>
                <a:highlight>
                  <a:schemeClr val="lt1"/>
                </a:highlight>
              </a:rPr>
              <a:t>This will ask 4 Simple Questions:</a:t>
            </a:r>
            <a:endParaRPr>
              <a:solidFill>
                <a:srgbClr val="444344"/>
              </a:solidFill>
              <a:highlight>
                <a:schemeClr val="lt1"/>
              </a:highlight>
            </a:endParaRPr>
          </a:p>
          <a:p>
            <a:pPr indent="-228600" lvl="0" marL="457200" rtl="0" algn="l">
              <a:spcBef>
                <a:spcPts val="0"/>
              </a:spcBef>
              <a:spcAft>
                <a:spcPts val="0"/>
              </a:spcAft>
              <a:buClr>
                <a:schemeClr val="dk1"/>
              </a:buClr>
              <a:buSzPts val="1100"/>
              <a:buFont typeface="Arial"/>
              <a:buNone/>
            </a:pPr>
            <a:r>
              <a:rPr lang="en">
                <a:solidFill>
                  <a:srgbClr val="444344"/>
                </a:solidFill>
                <a:highlight>
                  <a:schemeClr val="lt1"/>
                </a:highlight>
              </a:rPr>
              <a:t>1. If you are a Student, Teacher or Other</a:t>
            </a:r>
            <a:endParaRPr>
              <a:solidFill>
                <a:srgbClr val="444344"/>
              </a:solidFill>
              <a:highlight>
                <a:schemeClr val="lt1"/>
              </a:highlight>
            </a:endParaRPr>
          </a:p>
          <a:p>
            <a:pPr indent="-228600" lvl="0" marL="457200" rtl="0" algn="l">
              <a:spcBef>
                <a:spcPts val="0"/>
              </a:spcBef>
              <a:spcAft>
                <a:spcPts val="0"/>
              </a:spcAft>
              <a:buClr>
                <a:schemeClr val="dk1"/>
              </a:buClr>
              <a:buSzPts val="1100"/>
              <a:buFont typeface="Arial"/>
              <a:buNone/>
            </a:pPr>
            <a:r>
              <a:rPr lang="en">
                <a:solidFill>
                  <a:srgbClr val="444344"/>
                </a:solidFill>
                <a:highlight>
                  <a:schemeClr val="lt1"/>
                </a:highlight>
              </a:rPr>
              <a:t>2. The School District you attend or are employed by</a:t>
            </a:r>
            <a:endParaRPr>
              <a:solidFill>
                <a:srgbClr val="444344"/>
              </a:solidFill>
              <a:highlight>
                <a:schemeClr val="lt1"/>
              </a:highlight>
            </a:endParaRPr>
          </a:p>
          <a:p>
            <a:pPr indent="-228600" lvl="0" marL="457200" rtl="0" algn="l">
              <a:spcBef>
                <a:spcPts val="0"/>
              </a:spcBef>
              <a:spcAft>
                <a:spcPts val="0"/>
              </a:spcAft>
              <a:buClr>
                <a:schemeClr val="dk1"/>
              </a:buClr>
              <a:buSzPts val="1100"/>
              <a:buFont typeface="Arial"/>
              <a:buNone/>
            </a:pPr>
            <a:r>
              <a:rPr lang="en">
                <a:solidFill>
                  <a:srgbClr val="444344"/>
                </a:solidFill>
                <a:highlight>
                  <a:schemeClr val="lt1"/>
                </a:highlight>
              </a:rPr>
              <a:t>3. Your First and Last Name</a:t>
            </a:r>
            <a:endParaRPr>
              <a:solidFill>
                <a:srgbClr val="444344"/>
              </a:solidFill>
              <a:highlight>
                <a:schemeClr val="lt1"/>
              </a:highlight>
            </a:endParaRPr>
          </a:p>
          <a:p>
            <a:pPr indent="-228600" lvl="0" marL="457200" rtl="0" algn="l">
              <a:spcBef>
                <a:spcPts val="0"/>
              </a:spcBef>
              <a:spcAft>
                <a:spcPts val="0"/>
              </a:spcAft>
              <a:buClr>
                <a:schemeClr val="dk1"/>
              </a:buClr>
              <a:buSzPts val="1100"/>
              <a:buFont typeface="Arial"/>
              <a:buNone/>
            </a:pPr>
            <a:r>
              <a:rPr lang="en">
                <a:solidFill>
                  <a:srgbClr val="444344"/>
                </a:solidFill>
                <a:highlight>
                  <a:schemeClr val="lt1"/>
                </a:highlight>
              </a:rPr>
              <a:t>4. The Email you want the</a:t>
            </a:r>
            <a:endParaRPr>
              <a:solidFill>
                <a:srgbClr val="444344"/>
              </a:solidFill>
              <a:highlight>
                <a:schemeClr val="lt1"/>
              </a:highlight>
            </a:endParaRPr>
          </a:p>
          <a:p>
            <a:pPr indent="-228600" lvl="0" marL="457200" rtl="0" algn="l">
              <a:spcBef>
                <a:spcPts val="0"/>
              </a:spcBef>
              <a:spcAft>
                <a:spcPts val="0"/>
              </a:spcAft>
              <a:buClr>
                <a:schemeClr val="dk1"/>
              </a:buClr>
              <a:buSzPts val="1100"/>
              <a:buFont typeface="Arial"/>
              <a:buNone/>
            </a:pPr>
            <a:r>
              <a:rPr lang="en">
                <a:solidFill>
                  <a:srgbClr val="444344"/>
                </a:solidFill>
                <a:highlight>
                  <a:schemeClr val="lt1"/>
                </a:highlight>
              </a:rPr>
              <a:t>certificate sent to</a:t>
            </a:r>
            <a:endParaRPr>
              <a:solidFill>
                <a:srgbClr val="444344"/>
              </a:solidFill>
              <a:highlight>
                <a:schemeClr val="lt1"/>
              </a:highlight>
            </a:endParaRPr>
          </a:p>
          <a:p>
            <a:pPr indent="0" lvl="0" marL="0" rtl="0" algn="l">
              <a:spcBef>
                <a:spcPts val="0"/>
              </a:spcBef>
              <a:spcAft>
                <a:spcPts val="0"/>
              </a:spcAft>
              <a:buNone/>
            </a:pPr>
            <a:r>
              <a:t/>
            </a:r>
            <a:endParaRPr/>
          </a:p>
        </p:txBody>
      </p:sp>
      <p:pic>
        <p:nvPicPr>
          <p:cNvPr id="100" name="Google Shape;100;g30437e9b1c6_0_16"/>
          <p:cNvPicPr preferRelativeResize="0"/>
          <p:nvPr/>
        </p:nvPicPr>
        <p:blipFill>
          <a:blip r:embed="rId4">
            <a:alphaModFix/>
          </a:blip>
          <a:stretch>
            <a:fillRect/>
          </a:stretch>
        </p:blipFill>
        <p:spPr>
          <a:xfrm>
            <a:off x="5382250" y="2810125"/>
            <a:ext cx="2282175" cy="1691500"/>
          </a:xfrm>
          <a:prstGeom prst="rect">
            <a:avLst/>
          </a:prstGeom>
          <a:noFill/>
          <a:ln>
            <a:noFill/>
          </a:ln>
        </p:spPr>
      </p:pic>
      <p:sp>
        <p:nvSpPr>
          <p:cNvPr id="101" name="Google Shape;101;g30437e9b1c6_0_16"/>
          <p:cNvSpPr txBox="1"/>
          <p:nvPr/>
        </p:nvSpPr>
        <p:spPr>
          <a:xfrm>
            <a:off x="345400" y="3801450"/>
            <a:ext cx="3000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900" u="sng">
                <a:solidFill>
                  <a:srgbClr val="0000FF"/>
                </a:solidFill>
                <a:hlinkClick r:id="rId5">
                  <a:extLst>
                    <a:ext uri="{A12FA001-AC4F-418D-AE19-62706E023703}">
                      <ahyp:hlinkClr val="tx"/>
                    </a:ext>
                  </a:extLst>
                </a:hlinkClick>
              </a:rPr>
              <a:t>https://bit.ly/47yB5Lv</a:t>
            </a:r>
            <a:endParaRPr b="1" sz="1900">
              <a:solidFill>
                <a:srgbClr val="0000FF"/>
              </a:solidFill>
            </a:endParaRPr>
          </a:p>
        </p:txBody>
      </p:sp>
      <p:pic>
        <p:nvPicPr>
          <p:cNvPr id="102" name="Google Shape;102;g30437e9b1c6_0_16"/>
          <p:cNvPicPr preferRelativeResize="0"/>
          <p:nvPr/>
        </p:nvPicPr>
        <p:blipFill>
          <a:blip r:embed="rId6">
            <a:alphaModFix/>
          </a:blip>
          <a:stretch>
            <a:fillRect/>
          </a:stretch>
        </p:blipFill>
        <p:spPr>
          <a:xfrm>
            <a:off x="508913" y="917525"/>
            <a:ext cx="2672975" cy="2672975"/>
          </a:xfrm>
          <a:prstGeom prst="rect">
            <a:avLst/>
          </a:prstGeom>
          <a:noFill/>
          <a:ln cap="flat" cmpd="sng" w="76200">
            <a:solidFill>
              <a:srgbClr val="FFCD00"/>
            </a:solidFill>
            <a:prstDash val="solid"/>
            <a:round/>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