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3" roundtripDataSignature="AMtx7mjk+8rit4u+sharqx/TuNTQQ30x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spcBef>
                <a:spcPts val="1200"/>
              </a:spcBef>
              <a:spcAft>
                <a:spcPts val="0"/>
              </a:spcAft>
              <a:buClr>
                <a:schemeClr val="dk1"/>
              </a:buClr>
              <a:buSzPts val="1100"/>
              <a:buFont typeface="Arial"/>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spcBef>
                <a:spcPts val="1200"/>
              </a:spcBef>
              <a:spcAft>
                <a:spcPts val="0"/>
              </a:spcAft>
              <a:buClr>
                <a:schemeClr val="dk1"/>
              </a:buClr>
              <a:buSzPts val="1800"/>
              <a:buFont typeface="Arial"/>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e9ff4100d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g2e9ff4100db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SzPts val="1100"/>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SzPts val="1100"/>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spcBef>
                <a:spcPts val="1200"/>
              </a:spcBef>
              <a:spcAft>
                <a:spcPts val="0"/>
              </a:spcAft>
              <a:buSzPts val="1100"/>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SzPts val="1100"/>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spcBef>
                <a:spcPts val="1200"/>
              </a:spcBef>
              <a:spcAft>
                <a:spcPts val="0"/>
              </a:spcAft>
              <a:buSzPts val="1100"/>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spcBef>
                <a:spcPts val="1200"/>
              </a:spcBef>
              <a:spcAft>
                <a:spcPts val="0"/>
              </a:spcAft>
              <a:buSzPts val="1800"/>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e9ff4100d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2e9ff4100db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e9ff4100d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2e9ff4100db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e9ff4100d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e9ff4100db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e9ff4100d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2e9ff4100db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e9ff4100d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e9ff4100db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e9ff4100d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g2e9ff4100db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e9ff4100d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g2e9ff4100db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e9ff4100d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2e9ff4100db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e9ff4100d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2e9ff4100db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04361351a1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04361351a1_1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hyperlink" Target="https://bit.ly/DisabilityCivicLaw" TargetMode="External"/><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hyperlink" Target="https://www.texasyouth2adult.com/articles/view/Teaching-People-with-Disabilities-How-to-Interact-with-Law-Enforcemen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hyperlink" Target="https://alertmebands.com/" TargetMode="External"/><Relationship Id="rId5" Type="http://schemas.openxmlformats.org/officeDocument/2006/relationships/hyperlink" Target="https://amberalertgps.com/" TargetMode="External"/><Relationship Id="rId6" Type="http://schemas.openxmlformats.org/officeDocument/2006/relationships/hyperlink" Target="https://www.jcfs.org/blog/come-fly-me-travel-tips-children-autism-spectrum-disorder#:~:text=To%20accommodate%20travelers%20with%20disabilities,walk%2Dthrough%20of%20airport%20securit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hyperlink" Target="https://bit.ly/47yB5L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jp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
          <p:cNvSpPr txBox="1"/>
          <p:nvPr>
            <p:ph type="ctrTitle"/>
          </p:nvPr>
        </p:nvSpPr>
        <p:spPr>
          <a:xfrm>
            <a:off x="311708" y="1742500"/>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Disability and the Law: What is my Responsibility?</a:t>
            </a:r>
            <a:endParaRPr/>
          </a:p>
        </p:txBody>
      </p:sp>
      <p:sp>
        <p:nvSpPr>
          <p:cNvPr id="55" name="Google Shape;55;p1"/>
          <p:cNvSpPr txBox="1"/>
          <p:nvPr>
            <p:ph idx="1" type="subTitle"/>
          </p:nvPr>
        </p:nvSpPr>
        <p:spPr>
          <a:xfrm>
            <a:off x="311700" y="3907725"/>
            <a:ext cx="8520600" cy="8268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ctr">
              <a:lnSpc>
                <a:spcPct val="100000"/>
              </a:lnSpc>
              <a:spcBef>
                <a:spcPts val="0"/>
              </a:spcBef>
              <a:spcAft>
                <a:spcPts val="0"/>
              </a:spcAft>
              <a:buSzPct val="100000"/>
              <a:buNone/>
            </a:pPr>
            <a:r>
              <a:rPr lang="en">
                <a:solidFill>
                  <a:schemeClr val="lt1"/>
                </a:solidFill>
              </a:rPr>
              <a:t>Michalla Schartz</a:t>
            </a:r>
            <a:endParaRPr>
              <a:solidFill>
                <a:schemeClr val="lt1"/>
              </a:solidFill>
            </a:endParaRPr>
          </a:p>
          <a:p>
            <a:pPr indent="0" lvl="0" marL="0" rtl="0" algn="ctr">
              <a:lnSpc>
                <a:spcPct val="100000"/>
              </a:lnSpc>
              <a:spcBef>
                <a:spcPts val="0"/>
              </a:spcBef>
              <a:spcAft>
                <a:spcPts val="0"/>
              </a:spcAft>
              <a:buSzPct val="100000"/>
              <a:buNone/>
            </a:pPr>
            <a:r>
              <a:rPr lang="en">
                <a:solidFill>
                  <a:schemeClr val="lt1"/>
                </a:solidFill>
              </a:rPr>
              <a:t>SE Nebraska Regional Transition Facilitator</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4680"/>
              <a:buFont typeface="Arial"/>
              <a:buNone/>
            </a:pPr>
            <a:r>
              <a:rPr lang="en" sz="3000"/>
              <a:t>Slide link</a:t>
            </a:r>
            <a:endParaRPr sz="3000"/>
          </a:p>
        </p:txBody>
      </p:sp>
      <p:sp>
        <p:nvSpPr>
          <p:cNvPr id="61" name="Google Shape;61;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t/>
            </a:r>
            <a:endParaRPr sz="1200">
              <a:solidFill>
                <a:srgbClr val="272F37"/>
              </a:solidFill>
              <a:highlight>
                <a:srgbClr val="FFFFFF"/>
              </a:highlight>
            </a:endParaRPr>
          </a:p>
          <a:p>
            <a:pPr indent="0" lvl="0" marL="0" rtl="0" algn="l">
              <a:lnSpc>
                <a:spcPct val="100000"/>
              </a:lnSpc>
              <a:spcBef>
                <a:spcPts val="1200"/>
              </a:spcBef>
              <a:spcAft>
                <a:spcPts val="1200"/>
              </a:spcAft>
              <a:buSzPts val="1800"/>
              <a:buNone/>
            </a:pPr>
            <a:r>
              <a:rPr lang="en"/>
              <a:t>Slide link:  </a:t>
            </a:r>
            <a:r>
              <a:rPr lang="en" u="sng">
                <a:solidFill>
                  <a:schemeClr val="hlink"/>
                </a:solidFill>
                <a:hlinkClick r:id="rId4"/>
              </a:rPr>
              <a:t>https://bit.ly/DisabilityCivicLaw</a:t>
            </a:r>
            <a:endParaRPr/>
          </a:p>
        </p:txBody>
      </p:sp>
      <p:pic>
        <p:nvPicPr>
          <p:cNvPr id="62" name="Google Shape;62;p2"/>
          <p:cNvPicPr preferRelativeResize="0"/>
          <p:nvPr/>
        </p:nvPicPr>
        <p:blipFill>
          <a:blip r:embed="rId5">
            <a:alphaModFix/>
          </a:blip>
          <a:stretch>
            <a:fillRect/>
          </a:stretch>
        </p:blipFill>
        <p:spPr>
          <a:xfrm>
            <a:off x="5193675" y="1215172"/>
            <a:ext cx="2964825" cy="2964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g2e9ff4100db_0_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680"/>
              <a:buNone/>
            </a:pPr>
            <a:r>
              <a:rPr lang="en" sz="2880"/>
              <a:t>Disability and the Law: What is my Responsibility?</a:t>
            </a:r>
            <a:endParaRPr sz="720"/>
          </a:p>
        </p:txBody>
      </p:sp>
      <p:sp>
        <p:nvSpPr>
          <p:cNvPr id="68" name="Google Shape;68;g2e9ff4100db_0_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While out in the community, people with disabiliites may find themselves in situations in which they need to talk to or deal with law enforcement professionals. These officers need your help to make each experience the most </a:t>
            </a:r>
            <a:r>
              <a:rPr lang="en">
                <a:solidFill>
                  <a:srgbClr val="272F37"/>
                </a:solidFill>
                <a:highlight>
                  <a:srgbClr val="FFFFFF"/>
                </a:highlight>
              </a:rPr>
              <a:t>successful</a:t>
            </a:r>
            <a:r>
              <a:rPr lang="en">
                <a:solidFill>
                  <a:srgbClr val="272F37"/>
                </a:solidFill>
                <a:highlight>
                  <a:srgbClr val="FFFFFF"/>
                </a:highlight>
              </a:rPr>
              <a:t> it can be for those in the disability community.  </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As a result, as a member of this community, it is essential to learn how to interact with law enforcement professionals in safe and productive ways.</a:t>
            </a:r>
            <a:endParaRPr>
              <a:solidFill>
                <a:srgbClr val="272F37"/>
              </a:solidFill>
              <a:highlight>
                <a:srgbClr val="FFFFFF"/>
              </a:highlight>
            </a:endParaRPr>
          </a:p>
          <a:p>
            <a:pPr indent="0" lvl="0" marL="0" rtl="0" algn="l">
              <a:lnSpc>
                <a:spcPct val="100000"/>
              </a:lnSpc>
              <a:spcBef>
                <a:spcPts val="1200"/>
              </a:spcBef>
              <a:spcAft>
                <a:spcPts val="1200"/>
              </a:spcAft>
              <a:buSzPts val="1100"/>
              <a:buNone/>
            </a:pPr>
            <a:r>
              <a:rPr lang="en">
                <a:solidFill>
                  <a:srgbClr val="272F37"/>
                </a:solidFill>
                <a:highlight>
                  <a:srgbClr val="FFFFFF"/>
                </a:highlight>
              </a:rPr>
              <a:t>It is your </a:t>
            </a:r>
            <a:r>
              <a:rPr lang="en">
                <a:solidFill>
                  <a:srgbClr val="272F37"/>
                </a:solidFill>
                <a:highlight>
                  <a:srgbClr val="FFFFFF"/>
                </a:highlight>
              </a:rPr>
              <a:t>responsibility</a:t>
            </a:r>
            <a:r>
              <a:rPr lang="en">
                <a:solidFill>
                  <a:srgbClr val="272F37"/>
                </a:solidFill>
                <a:highlight>
                  <a:srgbClr val="FFFFFF"/>
                </a:highlight>
              </a:rPr>
              <a:t> to follow the laws of your community, your state and your country.  There are also local rules and regulations for businesses and schools you must follow.  Having a disability does not mean you do not have to follow the law.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 name="Shape 72"/>
        <p:cNvGrpSpPr/>
        <p:nvPr/>
      </p:nvGrpSpPr>
      <p:grpSpPr>
        <a:xfrm>
          <a:off x="0" y="0"/>
          <a:ext cx="0" cy="0"/>
          <a:chOff x="0" y="0"/>
          <a:chExt cx="0" cy="0"/>
        </a:xfrm>
      </p:grpSpPr>
      <p:sp>
        <p:nvSpPr>
          <p:cNvPr id="73" name="Google Shape;73;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situations to prepare for?</a:t>
            </a:r>
            <a:endParaRPr/>
          </a:p>
        </p:txBody>
      </p:sp>
      <p:sp>
        <p:nvSpPr>
          <p:cNvPr id="74" name="Google Shape;74;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What can and should the individual with disability expect during interactions with </a:t>
            </a:r>
            <a:endParaRPr>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law enforcement,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customs and immigration employees,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first responders such as fire rescue personnel, paramedics, hospital emergency room professionals, or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other security professionals such as TSA, security for concerts or events, others.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sp>
        <p:nvSpPr>
          <p:cNvPr id="79" name="Google Shape;79;g2e9ff4100db_0_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111111"/>
              <a:buFont typeface="Arial"/>
              <a:buNone/>
            </a:pPr>
            <a:r>
              <a:rPr lang="en"/>
              <a:t>Will these professional have training about disabilities?</a:t>
            </a:r>
            <a:endParaRPr/>
          </a:p>
        </p:txBody>
      </p:sp>
      <p:sp>
        <p:nvSpPr>
          <p:cNvPr id="80" name="Google Shape;80;g2e9ff4100db_0_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With few exceptions, law enforcement officers and other first responders will have had little or no training about how to </a:t>
            </a:r>
            <a:endParaRPr>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recognize,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communicate and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respond well </a:t>
            </a:r>
            <a:endParaRPr>
              <a:solidFill>
                <a:srgbClr val="272F37"/>
              </a:solidFill>
              <a:highlight>
                <a:srgbClr val="FFFFFF"/>
              </a:highlight>
            </a:endParaRPr>
          </a:p>
          <a:p>
            <a:pPr indent="0" lvl="0" marL="0" rtl="0" algn="l">
              <a:lnSpc>
                <a:spcPct val="100000"/>
              </a:lnSpc>
              <a:spcBef>
                <a:spcPts val="1200"/>
              </a:spcBef>
              <a:spcAft>
                <a:spcPts val="1200"/>
              </a:spcAft>
              <a:buNone/>
            </a:pPr>
            <a:r>
              <a:rPr lang="en">
                <a:solidFill>
                  <a:srgbClr val="272F37"/>
                </a:solidFill>
                <a:highlight>
                  <a:srgbClr val="FFFFFF"/>
                </a:highlight>
              </a:rPr>
              <a:t>when interacting with individuals with disabilities during field contacts. There may be little understanding of the significance of the words Asperger syndrome, or autism, or intellectual disabilities or to recognize an individual who is deaf or hard of hearing when they encounter them.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g2e9ff4100db_0_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When should I expect or look for law enforcement?</a:t>
            </a:r>
            <a:endParaRPr/>
          </a:p>
        </p:txBody>
      </p:sp>
      <p:sp>
        <p:nvSpPr>
          <p:cNvPr id="86" name="Google Shape;86;g2e9ff4100db_0_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solidFill>
                  <a:srgbClr val="272F37"/>
                </a:solidFill>
                <a:highlight>
                  <a:srgbClr val="FFFFFF"/>
                </a:highlight>
              </a:rPr>
              <a:t>You can expect a higher level of scrutiny from law enforcement and security personnel when traveling in the 21st century community. </a:t>
            </a:r>
            <a:r>
              <a:rPr b="1" lang="en">
                <a:solidFill>
                  <a:srgbClr val="272F37"/>
                </a:solidFill>
                <a:highlight>
                  <a:srgbClr val="FFFFFF"/>
                </a:highlight>
              </a:rPr>
              <a:t>Expect public or private scrutiny at:</a:t>
            </a:r>
            <a:endParaRPr b="1">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Airports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Security checkpoints such as government buildings, schools and other secured facilities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Drive-up or walk-up guard shacks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Building entrances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Campuses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Shopping malls or districts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In these days of heightened security? Anywhere!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g2e9ff4100db_0_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does this all mean?</a:t>
            </a:r>
            <a:endParaRPr/>
          </a:p>
        </p:txBody>
      </p:sp>
      <p:sp>
        <p:nvSpPr>
          <p:cNvPr id="92" name="Google Shape;92;g2e9ff4100db_0_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So what are the best options for the individual during a sudden interaction with a law enforcement officer during an emergency or non-emergency situation? </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Should you disclose your disability? </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How do I tell someone I have a disability when I am scared or confused?</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When do I tell someone?</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Who do I tell?</a:t>
            </a:r>
            <a:endParaRPr>
              <a:solidFill>
                <a:srgbClr val="272F37"/>
              </a:solidFill>
              <a:highlight>
                <a:srgbClr val="FFFFFF"/>
              </a:highlight>
            </a:endParaRPr>
          </a:p>
          <a:p>
            <a:pPr indent="0" lvl="0" marL="0" rtl="0" algn="l">
              <a:lnSpc>
                <a:spcPct val="100000"/>
              </a:lnSpc>
              <a:spcBef>
                <a:spcPts val="1200"/>
              </a:spcBef>
              <a:spcAft>
                <a:spcPts val="1200"/>
              </a:spcAft>
              <a:buClr>
                <a:schemeClr val="dk1"/>
              </a:buClr>
              <a:buSzPts val="1100"/>
              <a:buFont typeface="Arial"/>
              <a:buNone/>
            </a:pPr>
            <a:r>
              <a:rPr lang="en">
                <a:solidFill>
                  <a:srgbClr val="272F37"/>
                </a:solidFill>
                <a:highlight>
                  <a:srgbClr val="FFFFFF"/>
                </a:highlight>
              </a:rPr>
              <a:t>Who can help me?</a:t>
            </a:r>
            <a:endParaRPr>
              <a:solidFill>
                <a:srgbClr val="272F37"/>
              </a:solidFill>
              <a:highlight>
                <a:srgbClr val="FFFFFF"/>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g2e9ff4100db_0_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Here are some ideas!</a:t>
            </a:r>
            <a:endParaRPr/>
          </a:p>
        </p:txBody>
      </p:sp>
      <p:sp>
        <p:nvSpPr>
          <p:cNvPr id="98" name="Google Shape;98;g2e9ff4100db_0_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lang="en">
                <a:solidFill>
                  <a:srgbClr val="272F37"/>
                </a:solidFill>
                <a:highlight>
                  <a:srgbClr val="FFFFFF"/>
                </a:highlight>
              </a:rPr>
              <a:t>What's the best tool to use when you decide to disclose your disability to a police officer? </a:t>
            </a:r>
            <a:r>
              <a:rPr b="1" lang="en">
                <a:solidFill>
                  <a:srgbClr val="272F37"/>
                </a:solidFill>
                <a:highlight>
                  <a:srgbClr val="FFFFFF"/>
                </a:highlight>
              </a:rPr>
              <a:t>Consider using a handout card.</a:t>
            </a:r>
            <a:endParaRPr b="1">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Develop a handout card that can be easily copied and laminated.</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Remember that the handout card is replaceable. You can give it away to the officer on the scene.</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Carry several at all times.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The handout card can be generic or specific to you.</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Work with a support organization to develop a generic handout.</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Work with persons whose opinions you trust and value to develop a person-specific handout.</a:t>
            </a:r>
            <a:endParaRPr>
              <a:solidFill>
                <a:srgbClr val="272F37"/>
              </a:solidFill>
              <a:highlight>
                <a:srgbClr val="FFFFFF"/>
              </a:highlight>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g2e9ff4100db_0_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Practice, practice, practice!</a:t>
            </a:r>
            <a:endParaRPr/>
          </a:p>
        </p:txBody>
      </p:sp>
      <p:sp>
        <p:nvSpPr>
          <p:cNvPr id="104" name="Google Shape;104;g2e9ff4100db_0_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70000" lnSpcReduction="10000"/>
          </a:bodyPr>
          <a:lstStyle/>
          <a:p>
            <a:pPr indent="0" lvl="0" marL="0" rtl="0" algn="l">
              <a:spcBef>
                <a:spcPts val="1200"/>
              </a:spcBef>
              <a:spcAft>
                <a:spcPts val="0"/>
              </a:spcAft>
              <a:buNone/>
            </a:pPr>
            <a:r>
              <a:rPr lang="en">
                <a:solidFill>
                  <a:srgbClr val="444344"/>
                </a:solidFill>
                <a:highlight>
                  <a:srgbClr val="FFFFFF"/>
                </a:highlight>
              </a:rPr>
              <a:t>Regularly practice different scenarios where your child may interact with the police. Teach your child to stay still, keep their hands visible, and follow simple instructions like “stay here” or “show me your hands.”</a:t>
            </a:r>
            <a:endParaRPr>
              <a:solidFill>
                <a:srgbClr val="444344"/>
              </a:solidFill>
              <a:highlight>
                <a:srgbClr val="FFFFFF"/>
              </a:highlight>
            </a:endParaRPr>
          </a:p>
          <a:p>
            <a:pPr indent="0" lvl="0" marL="0" rtl="0" algn="l">
              <a:spcBef>
                <a:spcPts val="1200"/>
              </a:spcBef>
              <a:spcAft>
                <a:spcPts val="0"/>
              </a:spcAft>
              <a:buNone/>
            </a:pPr>
            <a:r>
              <a:rPr lang="en">
                <a:solidFill>
                  <a:srgbClr val="444344"/>
                </a:solidFill>
                <a:highlight>
                  <a:srgbClr val="FFFFFF"/>
                </a:highlight>
              </a:rPr>
              <a:t>Use clear and repetitive role-play to make these actions second nature. Practice in various settings, like home, school, or the park, to make sure your child knows how to react in different environments. This practice can reduce anxiety and improve your child’s ability to follow instructions during an actual encounter.</a:t>
            </a:r>
            <a:endParaRPr>
              <a:solidFill>
                <a:srgbClr val="444344"/>
              </a:solidFill>
              <a:highlight>
                <a:srgbClr val="FFFFFF"/>
              </a:highlight>
            </a:endParaRPr>
          </a:p>
          <a:p>
            <a:pPr indent="0" lvl="0" marL="0" rtl="0" algn="l">
              <a:spcBef>
                <a:spcPts val="1200"/>
              </a:spcBef>
              <a:spcAft>
                <a:spcPts val="0"/>
              </a:spcAft>
              <a:buNone/>
            </a:pPr>
            <a:r>
              <a:rPr lang="en">
                <a:solidFill>
                  <a:srgbClr val="444344"/>
                </a:solidFill>
                <a:highlight>
                  <a:srgbClr val="FFFFFF"/>
                </a:highlight>
              </a:rPr>
              <a:t>Teach your child to </a:t>
            </a:r>
            <a:r>
              <a:rPr lang="en" u="sng">
                <a:solidFill>
                  <a:schemeClr val="hlink"/>
                </a:solidFill>
                <a:highlight>
                  <a:srgbClr val="FFFFFF"/>
                </a:highlight>
                <a:hlinkClick r:id="rId4"/>
              </a:rPr>
              <a:t>follow these tips</a:t>
            </a:r>
            <a:r>
              <a:rPr lang="en">
                <a:solidFill>
                  <a:srgbClr val="444344"/>
                </a:solidFill>
                <a:highlight>
                  <a:srgbClr val="FFFFFF"/>
                </a:highlight>
              </a:rPr>
              <a:t> about interacting with law enforcement:</a:t>
            </a:r>
            <a:endParaRPr>
              <a:solidFill>
                <a:srgbClr val="444344"/>
              </a:solidFill>
              <a:highlight>
                <a:srgbClr val="FFFFFF"/>
              </a:highlight>
            </a:endParaRPr>
          </a:p>
          <a:p>
            <a:pPr indent="-228600" lvl="0" marL="457200" rtl="0" algn="l">
              <a:spcBef>
                <a:spcPts val="1200"/>
              </a:spcBef>
              <a:spcAft>
                <a:spcPts val="0"/>
              </a:spcAft>
              <a:buClr>
                <a:srgbClr val="444344"/>
              </a:buClr>
              <a:buSzPct val="100000"/>
              <a:buNone/>
            </a:pPr>
            <a:r>
              <a:rPr b="1" lang="en">
                <a:solidFill>
                  <a:srgbClr val="444344"/>
                </a:solidFill>
                <a:highlight>
                  <a:srgbClr val="FFFFFF"/>
                </a:highlight>
              </a:rPr>
              <a:t>Always show your hands</a:t>
            </a:r>
            <a:r>
              <a:rPr lang="en">
                <a:solidFill>
                  <a:srgbClr val="444344"/>
                </a:solidFill>
                <a:highlight>
                  <a:srgbClr val="FFFFFF"/>
                </a:highlight>
              </a:rPr>
              <a:t>. Never put your hands in pockets or grab for something in a bag.</a:t>
            </a:r>
            <a:endParaRPr>
              <a:solidFill>
                <a:srgbClr val="444344"/>
              </a:solidFill>
              <a:highlight>
                <a:srgbClr val="FFFFFF"/>
              </a:highlight>
            </a:endParaRPr>
          </a:p>
          <a:p>
            <a:pPr indent="-228600" lvl="0" marL="457200" rtl="0" algn="l">
              <a:spcBef>
                <a:spcPts val="0"/>
              </a:spcBef>
              <a:spcAft>
                <a:spcPts val="0"/>
              </a:spcAft>
              <a:buClr>
                <a:srgbClr val="444344"/>
              </a:buClr>
              <a:buSzPct val="100000"/>
              <a:buNone/>
            </a:pPr>
            <a:r>
              <a:rPr b="1" lang="en">
                <a:solidFill>
                  <a:srgbClr val="444344"/>
                </a:solidFill>
                <a:highlight>
                  <a:srgbClr val="FFFFFF"/>
                </a:highlight>
              </a:rPr>
              <a:t>Stay in place</a:t>
            </a:r>
            <a:r>
              <a:rPr lang="en">
                <a:solidFill>
                  <a:srgbClr val="444344"/>
                </a:solidFill>
                <a:highlight>
                  <a:srgbClr val="FFFFFF"/>
                </a:highlight>
              </a:rPr>
              <a:t> — do not run.</a:t>
            </a:r>
            <a:endParaRPr>
              <a:solidFill>
                <a:srgbClr val="444344"/>
              </a:solidFill>
              <a:highlight>
                <a:srgbClr val="FFFFFF"/>
              </a:highlight>
            </a:endParaRPr>
          </a:p>
          <a:p>
            <a:pPr indent="-228600" lvl="0" marL="457200" rtl="0" algn="l">
              <a:spcBef>
                <a:spcPts val="0"/>
              </a:spcBef>
              <a:spcAft>
                <a:spcPts val="0"/>
              </a:spcAft>
              <a:buClr>
                <a:srgbClr val="444344"/>
              </a:buClr>
              <a:buSzPct val="100000"/>
              <a:buNone/>
            </a:pPr>
            <a:r>
              <a:rPr b="1" lang="en">
                <a:solidFill>
                  <a:srgbClr val="444344"/>
                </a:solidFill>
                <a:highlight>
                  <a:srgbClr val="FFFFFF"/>
                </a:highlight>
              </a:rPr>
              <a:t>Never attempt to touch or hug a police officer</a:t>
            </a:r>
            <a:r>
              <a:rPr lang="en">
                <a:solidFill>
                  <a:srgbClr val="444344"/>
                </a:solidFill>
                <a:highlight>
                  <a:srgbClr val="FFFFFF"/>
                </a:highlight>
              </a:rPr>
              <a:t>. The same goes for an officer’s dog.</a:t>
            </a:r>
            <a:endParaRPr>
              <a:solidFill>
                <a:srgbClr val="444344"/>
              </a:solidFill>
              <a:highlight>
                <a:srgbClr val="FFFFFF"/>
              </a:highlight>
            </a:endParaRPr>
          </a:p>
          <a:p>
            <a:pPr indent="-228600" lvl="0" marL="457200" rtl="0" algn="l">
              <a:spcBef>
                <a:spcPts val="0"/>
              </a:spcBef>
              <a:spcAft>
                <a:spcPts val="0"/>
              </a:spcAft>
              <a:buClr>
                <a:srgbClr val="444344"/>
              </a:buClr>
              <a:buSzPct val="100000"/>
              <a:buNone/>
            </a:pPr>
            <a:r>
              <a:rPr b="1" lang="en">
                <a:solidFill>
                  <a:srgbClr val="444344"/>
                </a:solidFill>
                <a:highlight>
                  <a:srgbClr val="FFFFFF"/>
                </a:highlight>
              </a:rPr>
              <a:t>Try not to stand too close to the officer</a:t>
            </a:r>
            <a:r>
              <a:rPr lang="en">
                <a:solidFill>
                  <a:srgbClr val="444344"/>
                </a:solidFill>
                <a:highlight>
                  <a:srgbClr val="FFFFFF"/>
                </a:highlight>
              </a:rPr>
              <a:t>. If you’re not sure about your distance, ask the officer, “Am I standing far enough from you?”</a:t>
            </a:r>
            <a:endParaRPr>
              <a:solidFill>
                <a:srgbClr val="444344"/>
              </a:solidFill>
              <a:highlight>
                <a:srgbClr val="FFFFFF"/>
              </a:highlight>
            </a:endParaRPr>
          </a:p>
          <a:p>
            <a:pPr indent="-228600" lvl="0" marL="457200" rtl="0" algn="l">
              <a:spcBef>
                <a:spcPts val="0"/>
              </a:spcBef>
              <a:spcAft>
                <a:spcPts val="0"/>
              </a:spcAft>
              <a:buClr>
                <a:srgbClr val="444344"/>
              </a:buClr>
              <a:buSzPct val="100000"/>
              <a:buNone/>
            </a:pPr>
            <a:r>
              <a:rPr lang="en">
                <a:solidFill>
                  <a:srgbClr val="444344"/>
                </a:solidFill>
                <a:highlight>
                  <a:srgbClr val="FFFFFF"/>
                </a:highlight>
              </a:rPr>
              <a:t>Do your best to </a:t>
            </a:r>
            <a:r>
              <a:rPr b="1" lang="en">
                <a:solidFill>
                  <a:srgbClr val="444344"/>
                </a:solidFill>
                <a:highlight>
                  <a:srgbClr val="FFFFFF"/>
                </a:highlight>
              </a:rPr>
              <a:t>tell the officer that you have a disability</a:t>
            </a:r>
            <a:r>
              <a:rPr lang="en">
                <a:solidFill>
                  <a:srgbClr val="444344"/>
                </a:solidFill>
                <a:highlight>
                  <a:srgbClr val="FFFFFF"/>
                </a:highlight>
              </a:rPr>
              <a:t>.</a:t>
            </a:r>
            <a:endParaRPr>
              <a:solidFill>
                <a:srgbClr val="444344"/>
              </a:solidFill>
              <a:highlight>
                <a:srgbClr val="FFFFFF"/>
              </a:highlight>
            </a:endParaRPr>
          </a:p>
          <a:p>
            <a:pPr indent="-228600" lvl="0" marL="457200" rtl="0" algn="l">
              <a:spcBef>
                <a:spcPts val="0"/>
              </a:spcBef>
              <a:spcAft>
                <a:spcPts val="0"/>
              </a:spcAft>
              <a:buClr>
                <a:srgbClr val="444344"/>
              </a:buClr>
              <a:buSzPct val="100000"/>
              <a:buNone/>
            </a:pPr>
            <a:r>
              <a:rPr b="1" lang="en">
                <a:solidFill>
                  <a:srgbClr val="444344"/>
                </a:solidFill>
                <a:highlight>
                  <a:srgbClr val="FFFFFF"/>
                </a:highlight>
              </a:rPr>
              <a:t>If you don’t understand</a:t>
            </a:r>
            <a:r>
              <a:rPr lang="en">
                <a:solidFill>
                  <a:srgbClr val="444344"/>
                </a:solidFill>
                <a:highlight>
                  <a:srgbClr val="FFFFFF"/>
                </a:highlight>
              </a:rPr>
              <a:t> something, do your best to communicate that to the officer.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8" name="Shape 108"/>
        <p:cNvGrpSpPr/>
        <p:nvPr/>
      </p:nvGrpSpPr>
      <p:grpSpPr>
        <a:xfrm>
          <a:off x="0" y="0"/>
          <a:ext cx="0" cy="0"/>
          <a:chOff x="0" y="0"/>
          <a:chExt cx="0" cy="0"/>
        </a:xfrm>
      </p:grpSpPr>
      <p:sp>
        <p:nvSpPr>
          <p:cNvPr id="109" name="Google Shape;109;g2e9ff4100db_0_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Practice, practice, practice!</a:t>
            </a:r>
            <a:endParaRPr/>
          </a:p>
        </p:txBody>
      </p:sp>
      <p:sp>
        <p:nvSpPr>
          <p:cNvPr id="110" name="Google Shape;110;g2e9ff4100db_0_6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spcBef>
                <a:spcPts val="1200"/>
              </a:spcBef>
              <a:spcAft>
                <a:spcPts val="0"/>
              </a:spcAft>
              <a:buNone/>
            </a:pPr>
            <a:r>
              <a:rPr lang="en">
                <a:solidFill>
                  <a:srgbClr val="444344"/>
                </a:solidFill>
                <a:highlight>
                  <a:srgbClr val="FFFFFF"/>
                </a:highlight>
              </a:rPr>
              <a:t>Regularly practice different scenarios where you interact with the police. </a:t>
            </a:r>
            <a:endParaRPr>
              <a:solidFill>
                <a:srgbClr val="444344"/>
              </a:solidFill>
              <a:highlight>
                <a:srgbClr val="FFFFFF"/>
              </a:highlight>
            </a:endParaRPr>
          </a:p>
          <a:p>
            <a:pPr indent="0" lvl="0" marL="0" rtl="0" algn="l">
              <a:spcBef>
                <a:spcPts val="1200"/>
              </a:spcBef>
              <a:spcAft>
                <a:spcPts val="0"/>
              </a:spcAft>
              <a:buNone/>
            </a:pPr>
            <a:r>
              <a:rPr lang="en">
                <a:solidFill>
                  <a:srgbClr val="444344"/>
                </a:solidFill>
                <a:highlight>
                  <a:srgbClr val="FFFFFF"/>
                </a:highlight>
              </a:rPr>
              <a:t>Practice </a:t>
            </a:r>
            <a:endParaRPr>
              <a:solidFill>
                <a:srgbClr val="444344"/>
              </a:solidFill>
              <a:highlight>
                <a:srgbClr val="FFFFFF"/>
              </a:highlight>
            </a:endParaRPr>
          </a:p>
          <a:p>
            <a:pPr indent="-228600" lvl="0" marL="457200" rtl="0" algn="l">
              <a:spcBef>
                <a:spcPts val="1200"/>
              </a:spcBef>
              <a:spcAft>
                <a:spcPts val="0"/>
              </a:spcAft>
              <a:buClr>
                <a:srgbClr val="444344"/>
              </a:buClr>
              <a:buSzPts val="1200"/>
              <a:buNone/>
            </a:pPr>
            <a:r>
              <a:rPr lang="en">
                <a:solidFill>
                  <a:srgbClr val="444344"/>
                </a:solidFill>
                <a:highlight>
                  <a:srgbClr val="FFFFFF"/>
                </a:highlight>
              </a:rPr>
              <a:t>- staying still (sitting is good!)</a:t>
            </a:r>
            <a:endParaRPr>
              <a:solidFill>
                <a:srgbClr val="444344"/>
              </a:solidFill>
              <a:highlight>
                <a:srgbClr val="FFFFFF"/>
              </a:highlight>
            </a:endParaRPr>
          </a:p>
          <a:p>
            <a:pPr indent="-228600" lvl="0" marL="457200" rtl="0" algn="l">
              <a:spcBef>
                <a:spcPts val="0"/>
              </a:spcBef>
              <a:spcAft>
                <a:spcPts val="0"/>
              </a:spcAft>
              <a:buClr>
                <a:srgbClr val="444344"/>
              </a:buClr>
              <a:buSzPts val="1200"/>
              <a:buNone/>
            </a:pPr>
            <a:r>
              <a:rPr lang="en">
                <a:solidFill>
                  <a:srgbClr val="444344"/>
                </a:solidFill>
                <a:highlight>
                  <a:srgbClr val="FFFFFF"/>
                </a:highlight>
              </a:rPr>
              <a:t>- keeping your hands visible (hands on curb, car window or head)</a:t>
            </a:r>
            <a:endParaRPr>
              <a:solidFill>
                <a:srgbClr val="444344"/>
              </a:solidFill>
              <a:highlight>
                <a:srgbClr val="FFFFFF"/>
              </a:highlight>
            </a:endParaRPr>
          </a:p>
          <a:p>
            <a:pPr indent="-228600" lvl="0" marL="457200" rtl="0" algn="l">
              <a:spcBef>
                <a:spcPts val="0"/>
              </a:spcBef>
              <a:spcAft>
                <a:spcPts val="0"/>
              </a:spcAft>
              <a:buClr>
                <a:srgbClr val="444344"/>
              </a:buClr>
              <a:buSzPts val="1200"/>
              <a:buNone/>
            </a:pPr>
            <a:r>
              <a:rPr lang="en">
                <a:solidFill>
                  <a:srgbClr val="444344"/>
                </a:solidFill>
                <a:highlight>
                  <a:srgbClr val="FFFFFF"/>
                </a:highlight>
              </a:rPr>
              <a:t>- following simple instructions like “stay here” or “show me your hands.”</a:t>
            </a:r>
            <a:endParaRPr>
              <a:solidFill>
                <a:srgbClr val="444344"/>
              </a:solidFill>
              <a:highlight>
                <a:srgbClr val="FFFFFF"/>
              </a:highlight>
            </a:endParaRPr>
          </a:p>
          <a:p>
            <a:pPr indent="-228600" lvl="0" marL="457200" rtl="0" algn="l">
              <a:spcBef>
                <a:spcPts val="0"/>
              </a:spcBef>
              <a:spcAft>
                <a:spcPts val="0"/>
              </a:spcAft>
              <a:buClr>
                <a:srgbClr val="444344"/>
              </a:buClr>
              <a:buSzPts val="1200"/>
              <a:buNone/>
            </a:pPr>
            <a:r>
              <a:rPr lang="en">
                <a:solidFill>
                  <a:srgbClr val="444344"/>
                </a:solidFill>
                <a:highlight>
                  <a:srgbClr val="FFFFFF"/>
                </a:highlight>
              </a:rPr>
              <a:t>- sharing your disability clearly (verbally or by showing a bracelet/card)</a:t>
            </a:r>
            <a:endParaRPr>
              <a:solidFill>
                <a:srgbClr val="444344"/>
              </a:solidFill>
              <a:highlight>
                <a:srgbClr val="FFFFFF"/>
              </a:highlight>
            </a:endParaRPr>
          </a:p>
          <a:p>
            <a:pPr indent="-228600" lvl="0" marL="457200" rtl="0" algn="l">
              <a:spcBef>
                <a:spcPts val="0"/>
              </a:spcBef>
              <a:spcAft>
                <a:spcPts val="0"/>
              </a:spcAft>
              <a:buClr>
                <a:srgbClr val="444344"/>
              </a:buClr>
              <a:buSzPts val="1200"/>
              <a:buNone/>
            </a:pPr>
            <a:r>
              <a:rPr lang="en">
                <a:solidFill>
                  <a:srgbClr val="444344"/>
                </a:solidFill>
                <a:highlight>
                  <a:srgbClr val="FFFFFF"/>
                </a:highlight>
              </a:rPr>
              <a:t>- wearing an ID bracelet or necklace to disclose your disablility</a:t>
            </a:r>
            <a:endParaRPr>
              <a:solidFill>
                <a:srgbClr val="444344"/>
              </a:solidFill>
              <a:highlight>
                <a:srgbClr val="FFFFFF"/>
              </a:highlight>
            </a:endParaRPr>
          </a:p>
          <a:p>
            <a:pPr indent="-228600" lvl="0" marL="457200" rtl="0" algn="l">
              <a:spcBef>
                <a:spcPts val="0"/>
              </a:spcBef>
              <a:spcAft>
                <a:spcPts val="0"/>
              </a:spcAft>
              <a:buClr>
                <a:srgbClr val="444344"/>
              </a:buClr>
              <a:buSzPts val="1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g2e9ff4100db_0_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800"/>
              </a:spcAft>
              <a:buClr>
                <a:schemeClr val="dk1"/>
              </a:buClr>
              <a:buSzPts val="990"/>
              <a:buFont typeface="Arial"/>
              <a:buNone/>
            </a:pPr>
            <a:r>
              <a:rPr lang="en" sz="2320"/>
              <a:t>What's the best way to tell the officer that you have a handout or ID bracelet?</a:t>
            </a:r>
            <a:endParaRPr sz="2320"/>
          </a:p>
        </p:txBody>
      </p:sp>
      <p:sp>
        <p:nvSpPr>
          <p:cNvPr id="116" name="Google Shape;116;g2e9ff4100db_0_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5D6369"/>
              </a:solidFill>
              <a:highlight>
                <a:srgbClr val="FFFFFF"/>
              </a:highlight>
              <a:latin typeface="Times New Roman"/>
              <a:ea typeface="Times New Roman"/>
              <a:cs typeface="Times New Roman"/>
              <a:sym typeface="Times New Roman"/>
            </a:endParaRPr>
          </a:p>
          <a:p>
            <a:pPr indent="-342900" lvl="0" marL="457200" rtl="0" algn="l">
              <a:lnSpc>
                <a:spcPct val="100000"/>
              </a:lnSpc>
              <a:spcBef>
                <a:spcPts val="800"/>
              </a:spcBef>
              <a:spcAft>
                <a:spcPts val="0"/>
              </a:spcAft>
              <a:buClr>
                <a:srgbClr val="272F37"/>
              </a:buClr>
              <a:buSzPts val="1800"/>
              <a:buChar char="●"/>
            </a:pPr>
            <a:r>
              <a:rPr lang="en">
                <a:solidFill>
                  <a:srgbClr val="272F37"/>
                </a:solidFill>
                <a:highlight>
                  <a:srgbClr val="FFFFFF"/>
                </a:highlight>
              </a:rPr>
              <a:t>Avoid making sudden movements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Ask for permission or signal your intentions before reaching into your coat or pants pockets, backpack or bags, or in to glove compartments of vehicles.</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Verbally let the officer know that you a disability and have an information card for them to read.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If nonverbal, or if sudden interactions prevent you from speaking, consider using a medical alert bracelet for an officer to read that alerts them to your condition and the fact that you have an information card. It is less threatening to show a bracelet on ankle or wrist then pulling something from a pocket.  These tags may also be sewn onto clothing or in other conspicuous places.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800"/>
              </a:spcAft>
              <a:buClr>
                <a:schemeClr val="dk1"/>
              </a:buClr>
              <a:buSzPct val="35483"/>
              <a:buFont typeface="Arial"/>
              <a:buNone/>
            </a:pPr>
            <a:r>
              <a:rPr lang="en" sz="3100">
                <a:highlight>
                  <a:srgbClr val="FFFFFF"/>
                </a:highlight>
                <a:latin typeface="Times New Roman"/>
                <a:ea typeface="Times New Roman"/>
                <a:cs typeface="Times New Roman"/>
                <a:sym typeface="Times New Roman"/>
              </a:rPr>
              <a:t>Disclosure to a police officer</a:t>
            </a:r>
            <a:endParaRPr/>
          </a:p>
        </p:txBody>
      </p:sp>
      <p:sp>
        <p:nvSpPr>
          <p:cNvPr id="122" name="Google Shape;122;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a:solidFill>
                <a:srgbClr val="272F37"/>
              </a:solidFill>
              <a:highlight>
                <a:srgbClr val="FFFFFF"/>
              </a:highlight>
            </a:endParaRPr>
          </a:p>
          <a:p>
            <a:pPr indent="-342900" lvl="0" marL="457200" rtl="0" algn="l">
              <a:lnSpc>
                <a:spcPct val="100000"/>
              </a:lnSpc>
              <a:spcBef>
                <a:spcPts val="800"/>
              </a:spcBef>
              <a:spcAft>
                <a:spcPts val="0"/>
              </a:spcAft>
              <a:buClr>
                <a:srgbClr val="272F37"/>
              </a:buClr>
              <a:buSzPts val="1800"/>
              <a:buChar char="-"/>
            </a:pPr>
            <a:r>
              <a:rPr lang="en">
                <a:solidFill>
                  <a:srgbClr val="272F37"/>
                </a:solidFill>
                <a:highlight>
                  <a:srgbClr val="FFFFFF"/>
                </a:highlight>
              </a:rPr>
              <a:t>Introduce yourself</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t/>
            </a:r>
            <a:endParaRPr>
              <a:solidFill>
                <a:srgbClr val="272F37"/>
              </a:solidFill>
              <a:highlight>
                <a:srgbClr val="FFFFFF"/>
              </a:highlight>
            </a:endParaRPr>
          </a:p>
          <a:p>
            <a:pPr indent="0" lvl="0" marL="0" rtl="0" algn="l">
              <a:lnSpc>
                <a:spcPct val="100000"/>
              </a:lnSpc>
              <a:spcBef>
                <a:spcPts val="800"/>
              </a:spcBef>
              <a:spcAft>
                <a:spcPts val="1200"/>
              </a:spcAft>
              <a:buClr>
                <a:schemeClr val="dk1"/>
              </a:buClr>
              <a:buSzPts val="1100"/>
              <a:buFont typeface="Arial"/>
              <a:buNone/>
            </a:pPr>
            <a:r>
              <a:rPr lang="en">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a:solidFill>
                  <a:srgbClr val="272F37"/>
                </a:solidFill>
                <a:highlight>
                  <a:srgbClr val="FFFFFF"/>
                </a:highlight>
              </a:rPr>
              <a:t>Debbaudt, 2006 b</a:t>
            </a:r>
            <a:r>
              <a:rPr lang="en">
                <a:solidFill>
                  <a:srgbClr val="272F37"/>
                </a:solidFill>
                <a:highlight>
                  <a:srgbClr val="FFFFFF"/>
                </a:highlight>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800"/>
              </a:spcAft>
              <a:buClr>
                <a:schemeClr val="dk1"/>
              </a:buClr>
              <a:buSzPct val="35483"/>
              <a:buFont typeface="Arial"/>
              <a:buNone/>
            </a:pPr>
            <a:r>
              <a:rPr lang="en" sz="3100">
                <a:highlight>
                  <a:srgbClr val="FFFFFF"/>
                </a:highlight>
                <a:latin typeface="Times New Roman"/>
                <a:ea typeface="Times New Roman"/>
                <a:cs typeface="Times New Roman"/>
                <a:sym typeface="Times New Roman"/>
              </a:rPr>
              <a:t>Plan and practice disclosure techniques</a:t>
            </a:r>
            <a:endParaRPr/>
          </a:p>
        </p:txBody>
      </p:sp>
      <p:sp>
        <p:nvSpPr>
          <p:cNvPr id="128" name="Google Shape;128;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lang="en">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Discuss these risks with people that you trust.</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Develop a person-specific disclosure handout.</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Develop a personal plan as to how you will use the handout.</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Practice through role playing with people you know and trust.</a:t>
            </a:r>
            <a:endParaRPr>
              <a:solidFill>
                <a:srgbClr val="272F37"/>
              </a:solidFill>
              <a:highlight>
                <a:srgbClr val="FFFFFF"/>
              </a:highlight>
            </a:endParaRPr>
          </a:p>
          <a:p>
            <a:pPr indent="-342900" lvl="0" marL="457200" marR="0" rtl="0" algn="l">
              <a:lnSpc>
                <a:spcPct val="100000"/>
              </a:lnSpc>
              <a:spcBef>
                <a:spcPts val="0"/>
              </a:spcBef>
              <a:spcAft>
                <a:spcPts val="0"/>
              </a:spcAft>
              <a:buClr>
                <a:srgbClr val="272F37"/>
              </a:buClr>
              <a:buSzPts val="1800"/>
              <a:buChar char="●"/>
            </a:pPr>
            <a:r>
              <a:rPr lang="en">
                <a:solidFill>
                  <a:srgbClr val="272F37"/>
                </a:solidFill>
                <a:highlight>
                  <a:srgbClr val="FFFFFF"/>
                </a:highlight>
              </a:rPr>
              <a:t>Adapt disclosure handouts. They are only paper. They are not written in stone.</a:t>
            </a:r>
            <a:endParaRPr>
              <a:solidFill>
                <a:srgbClr val="272F37"/>
              </a:solidFill>
              <a:highlight>
                <a:srgbClr val="FFFFFF"/>
              </a:highlight>
            </a:endParaRPr>
          </a:p>
          <a:p>
            <a:pPr indent="-342900" lvl="0" marL="457200" marR="0" rtl="0" algn="l">
              <a:lnSpc>
                <a:spcPct val="100000"/>
              </a:lnSpc>
              <a:spcBef>
                <a:spcPts val="0"/>
              </a:spcBef>
              <a:spcAft>
                <a:spcPts val="0"/>
              </a:spcAft>
              <a:buClr>
                <a:srgbClr val="272F37"/>
              </a:buClr>
              <a:buSzPts val="1800"/>
              <a:buChar char="●"/>
            </a:pPr>
            <a:r>
              <a:rPr lang="en">
                <a:solidFill>
                  <a:srgbClr val="272F37"/>
                </a:solidFill>
                <a:highlight>
                  <a:srgbClr val="FFFFFF"/>
                </a:highlight>
              </a:rPr>
              <a:t>Always ask for parent or guardian or advocate before answering questions.  </a:t>
            </a:r>
            <a:endParaRPr>
              <a:solidFill>
                <a:srgbClr val="272F37"/>
              </a:solidFill>
              <a:highlight>
                <a:srgbClr val="FFFFFF"/>
              </a:highlight>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g2e9ff4100db_0_4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Practice makes perfect</a:t>
            </a:r>
            <a:endParaRPr/>
          </a:p>
        </p:txBody>
      </p:sp>
      <p:sp>
        <p:nvSpPr>
          <p:cNvPr id="134" name="Google Shape;134;g2e9ff4100db_0_4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t>Plan ahead and practice - going through security; contact and ask what will happen and make a social story to prepare for what will </a:t>
            </a:r>
            <a:r>
              <a:rPr lang="en"/>
              <a:t>happen</a:t>
            </a:r>
            <a:r>
              <a:rPr lang="en"/>
              <a:t>.</a:t>
            </a:r>
            <a:endParaRPr/>
          </a:p>
          <a:p>
            <a:pPr indent="0" lvl="0" marL="0" rtl="0" algn="l">
              <a:lnSpc>
                <a:spcPct val="115000"/>
              </a:lnSpc>
              <a:spcBef>
                <a:spcPts val="1200"/>
              </a:spcBef>
              <a:spcAft>
                <a:spcPts val="0"/>
              </a:spcAft>
              <a:buSzPts val="1800"/>
              <a:buNone/>
            </a:pPr>
            <a:r>
              <a:rPr lang="en"/>
              <a:t>Take a tour to plan for movements or noises that may be unfamiliar to you.</a:t>
            </a:r>
            <a:endParaRPr/>
          </a:p>
          <a:p>
            <a:pPr indent="0" lvl="0" marL="0" rtl="0" algn="l">
              <a:lnSpc>
                <a:spcPct val="115000"/>
              </a:lnSpc>
              <a:spcBef>
                <a:spcPts val="1200"/>
              </a:spcBef>
              <a:spcAft>
                <a:spcPts val="0"/>
              </a:spcAft>
              <a:buSzPts val="1800"/>
              <a:buNone/>
            </a:pPr>
            <a:r>
              <a:rPr lang="en"/>
              <a:t>Ask the airport or security if they have a security </a:t>
            </a:r>
            <a:r>
              <a:rPr lang="en"/>
              <a:t>entrance</a:t>
            </a:r>
            <a:r>
              <a:rPr lang="en"/>
              <a:t> that is sensory </a:t>
            </a:r>
            <a:r>
              <a:rPr lang="en"/>
              <a:t>friendly</a:t>
            </a:r>
            <a:r>
              <a:rPr lang="en"/>
              <a:t>. </a:t>
            </a:r>
            <a:endParaRPr/>
          </a:p>
          <a:p>
            <a:pPr indent="0" lvl="0" marL="0" rtl="0" algn="l">
              <a:lnSpc>
                <a:spcPct val="115000"/>
              </a:lnSpc>
              <a:spcBef>
                <a:spcPts val="1200"/>
              </a:spcBef>
              <a:spcAft>
                <a:spcPts val="0"/>
              </a:spcAft>
              <a:buSzPts val="1800"/>
              <a:buNone/>
            </a:pPr>
            <a:r>
              <a:rPr lang="en"/>
              <a:t>Ask the airport, security or police what plan can be in place if a </a:t>
            </a:r>
            <a:r>
              <a:rPr lang="en"/>
              <a:t>meltdown</a:t>
            </a:r>
            <a:r>
              <a:rPr lang="en"/>
              <a:t> occurs.  Plan for that in case it happens.  </a:t>
            </a:r>
            <a:endParaRPr/>
          </a:p>
          <a:p>
            <a:pPr indent="0" lvl="0" marL="0" rtl="0" algn="l">
              <a:lnSpc>
                <a:spcPct val="115000"/>
              </a:lnSpc>
              <a:spcBef>
                <a:spcPts val="1200"/>
              </a:spcBef>
              <a:spcAft>
                <a:spcPts val="1200"/>
              </a:spcAft>
              <a:buSzPts val="1800"/>
              <a:buNone/>
            </a:pPr>
            <a:r>
              <a:rPr lang="en"/>
              <a:t>Work on the skills you need to be in control.  Control is part of adult life.  It gives you choices.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g2e9ff4100db_0_4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Tools to use:</a:t>
            </a:r>
            <a:endParaRPr/>
          </a:p>
        </p:txBody>
      </p:sp>
      <p:sp>
        <p:nvSpPr>
          <p:cNvPr id="140" name="Google Shape;140;g2e9ff4100db_0_4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0"/>
              </a:spcBef>
              <a:spcAft>
                <a:spcPts val="0"/>
              </a:spcAft>
              <a:buSzPct val="100000"/>
              <a:buNone/>
            </a:pPr>
            <a:r>
              <a:rPr lang="en" u="sng">
                <a:solidFill>
                  <a:schemeClr val="hlink"/>
                </a:solidFill>
                <a:hlinkClick r:id="rId4"/>
              </a:rPr>
              <a:t>https://alertmebands.com/</a:t>
            </a:r>
            <a:endParaRPr/>
          </a:p>
          <a:p>
            <a:pPr indent="0" lvl="0" marL="0" rtl="0" algn="l">
              <a:lnSpc>
                <a:spcPct val="115000"/>
              </a:lnSpc>
              <a:spcBef>
                <a:spcPts val="1200"/>
              </a:spcBef>
              <a:spcAft>
                <a:spcPts val="0"/>
              </a:spcAft>
              <a:buSzPct val="100000"/>
              <a:buNone/>
            </a:pPr>
            <a:r>
              <a:rPr lang="en" u="sng">
                <a:solidFill>
                  <a:schemeClr val="hlink"/>
                </a:solidFill>
                <a:hlinkClick r:id="rId5"/>
              </a:rPr>
              <a:t>https://amberalertgps.com/</a:t>
            </a:r>
            <a:endParaRPr/>
          </a:p>
          <a:p>
            <a:pPr indent="0" lvl="0" marL="0" rtl="0" algn="l">
              <a:lnSpc>
                <a:spcPct val="115000"/>
              </a:lnSpc>
              <a:spcBef>
                <a:spcPts val="1200"/>
              </a:spcBef>
              <a:spcAft>
                <a:spcPts val="0"/>
              </a:spcAft>
              <a:buSzPct val="100000"/>
              <a:buNone/>
            </a:pPr>
            <a:r>
              <a:rPr lang="en" u="sng">
                <a:solidFill>
                  <a:schemeClr val="hlink"/>
                </a:solidFill>
                <a:hlinkClick r:id="rId6"/>
              </a:rPr>
              <a:t>Airport Tips</a:t>
            </a:r>
            <a:endParaRPr/>
          </a:p>
          <a:p>
            <a:pPr indent="0" lvl="0" marL="0" rtl="0" algn="l">
              <a:lnSpc>
                <a:spcPct val="115000"/>
              </a:lnSpc>
              <a:spcBef>
                <a:spcPts val="1200"/>
              </a:spcBef>
              <a:spcAft>
                <a:spcPts val="0"/>
              </a:spcAft>
              <a:buSzPct val="100000"/>
              <a:buNone/>
            </a:pPr>
            <a:r>
              <a:rPr lang="en"/>
              <a:t>Book - Five is Against the Law (available through the ASD network)</a:t>
            </a:r>
            <a:endParaRPr/>
          </a:p>
          <a:p>
            <a:pPr indent="0" lvl="0" marL="0" rtl="0" algn="l">
              <a:lnSpc>
                <a:spcPct val="115000"/>
              </a:lnSpc>
              <a:spcBef>
                <a:spcPts val="1200"/>
              </a:spcBef>
              <a:spcAft>
                <a:spcPts val="0"/>
              </a:spcAft>
              <a:buSzPct val="100000"/>
              <a:buNone/>
            </a:pPr>
            <a:r>
              <a:rPr lang="en"/>
              <a:t>Plan for “Nights Out” to give students time to meet and work with Law Enforcement and other professionals.</a:t>
            </a:r>
            <a:endParaRPr/>
          </a:p>
          <a:p>
            <a:pPr indent="0" lvl="0" marL="0" rtl="0" algn="l">
              <a:lnSpc>
                <a:spcPct val="115000"/>
              </a:lnSpc>
              <a:spcBef>
                <a:spcPts val="1200"/>
              </a:spcBef>
              <a:spcAft>
                <a:spcPts val="0"/>
              </a:spcAft>
              <a:buSzPct val="100000"/>
              <a:buNone/>
            </a:pPr>
            <a:r>
              <a:rPr lang="en"/>
              <a:t>Arrange for tours to practice ahead of time.</a:t>
            </a:r>
            <a:endParaRPr/>
          </a:p>
          <a:p>
            <a:pPr indent="0" lvl="0" marL="0" rtl="0" algn="l">
              <a:lnSpc>
                <a:spcPct val="115000"/>
              </a:lnSpc>
              <a:spcBef>
                <a:spcPts val="1200"/>
              </a:spcBef>
              <a:spcAft>
                <a:spcPts val="0"/>
              </a:spcAft>
              <a:buSzPct val="100000"/>
              <a:buNone/>
            </a:pPr>
            <a:r>
              <a:rPr lang="en"/>
              <a:t>Register your phone number and address with the local dispatch office to alert professionals to special circumstances.  </a:t>
            </a:r>
            <a:endParaRPr/>
          </a:p>
          <a:p>
            <a:pPr indent="0" lvl="0" marL="0" rtl="0" algn="l">
              <a:lnSpc>
                <a:spcPct val="115000"/>
              </a:lnSpc>
              <a:spcBef>
                <a:spcPts val="1200"/>
              </a:spcBef>
              <a:spcAft>
                <a:spcPts val="1200"/>
              </a:spcAft>
              <a:buSzPct val="1000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g304361351a1_1_10"/>
          <p:cNvSpPr txBox="1"/>
          <p:nvPr>
            <p:ph type="title"/>
          </p:nvPr>
        </p:nvSpPr>
        <p:spPr>
          <a:xfrm>
            <a:off x="311700" y="225800"/>
            <a:ext cx="8520600" cy="702600"/>
          </a:xfrm>
          <a:prstGeom prst="rect">
            <a:avLst/>
          </a:prstGeom>
          <a:noFill/>
          <a:ln>
            <a:noFill/>
          </a:ln>
        </p:spPr>
        <p:txBody>
          <a:bodyPr anchorCtr="0" anchor="t" bIns="91425" lIns="91425" spcFirstLastPara="1" rIns="91425" wrap="square" tIns="91425">
            <a:normAutofit/>
          </a:bodyPr>
          <a:lstStyle/>
          <a:p>
            <a:pPr indent="-228600" lvl="0" marL="457200" rtl="0" algn="ctr">
              <a:lnSpc>
                <a:spcPct val="115000"/>
              </a:lnSpc>
              <a:spcBef>
                <a:spcPts val="0"/>
              </a:spcBef>
              <a:spcAft>
                <a:spcPts val="0"/>
              </a:spcAft>
              <a:buSzPts val="1100"/>
              <a:buNone/>
            </a:pPr>
            <a:r>
              <a:rPr b="1" lang="en" sz="2400">
                <a:solidFill>
                  <a:srgbClr val="444344"/>
                </a:solidFill>
                <a:highlight>
                  <a:schemeClr val="lt1"/>
                </a:highlight>
              </a:rPr>
              <a:t>Certificate of Attendance / Completion!!</a:t>
            </a:r>
            <a:endParaRPr b="1" sz="3800"/>
          </a:p>
        </p:txBody>
      </p:sp>
      <p:sp>
        <p:nvSpPr>
          <p:cNvPr id="146" name="Google Shape;146;g304361351a1_1_1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p>
            <a:pPr indent="-228600" lvl="0" marL="457200" rtl="0" algn="l">
              <a:spcBef>
                <a:spcPts val="0"/>
              </a:spcBef>
              <a:spcAft>
                <a:spcPts val="0"/>
              </a:spcAft>
              <a:buClr>
                <a:srgbClr val="444344"/>
              </a:buClr>
              <a:buSzPts val="1800"/>
              <a:buNone/>
            </a:pPr>
            <a:r>
              <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ts val="1800"/>
              <a:buNone/>
            </a:pPr>
            <a:r>
              <a:t/>
            </a:r>
            <a:endParaRPr/>
          </a:p>
        </p:txBody>
      </p:sp>
      <p:sp>
        <p:nvSpPr>
          <p:cNvPr id="147" name="Google Shape;147;g304361351a1_1_10"/>
          <p:cNvSpPr txBox="1"/>
          <p:nvPr>
            <p:ph idx="2" type="body"/>
          </p:nvPr>
        </p:nvSpPr>
        <p:spPr>
          <a:xfrm>
            <a:off x="4123175" y="928400"/>
            <a:ext cx="4709100" cy="3640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44344"/>
                </a:solidFill>
                <a:highlight>
                  <a:schemeClr val="lt1"/>
                </a:highlight>
              </a:rPr>
              <a:t>Scan this QR Code, click here, or type in this</a:t>
            </a:r>
            <a:endParaRPr>
              <a:solidFill>
                <a:srgbClr val="444344"/>
              </a:solidFill>
              <a:highlight>
                <a:schemeClr val="lt1"/>
              </a:highlight>
            </a:endParaRPr>
          </a:p>
          <a:p>
            <a:pPr indent="0" lvl="0" marL="0" rtl="0" algn="l">
              <a:spcBef>
                <a:spcPts val="0"/>
              </a:spcBef>
              <a:spcAft>
                <a:spcPts val="0"/>
              </a:spcAft>
              <a:buNone/>
            </a:pPr>
            <a:r>
              <a:t/>
            </a:r>
            <a:endParaRPr>
              <a:solidFill>
                <a:srgbClr val="444344"/>
              </a:solidFill>
              <a:highlight>
                <a:schemeClr val="lt1"/>
              </a:highlight>
            </a:endParaRPr>
          </a:p>
          <a:p>
            <a:pPr indent="-228600" lvl="0" marL="457200" rtl="0" algn="l">
              <a:spcBef>
                <a:spcPts val="0"/>
              </a:spcBef>
              <a:spcAft>
                <a:spcPts val="0"/>
              </a:spcAft>
              <a:buNone/>
            </a:pPr>
            <a:r>
              <a:rPr lang="en">
                <a:solidFill>
                  <a:srgbClr val="444344"/>
                </a:solidFill>
                <a:highlight>
                  <a:schemeClr val="lt1"/>
                </a:highlight>
              </a:rPr>
              <a:t>This will ask 4 Simple Questions:</a:t>
            </a:r>
            <a:endParaRPr>
              <a:solidFill>
                <a:srgbClr val="444344"/>
              </a:solidFill>
              <a:highlight>
                <a:schemeClr val="lt1"/>
              </a:highlight>
            </a:endParaRPr>
          </a:p>
          <a:p>
            <a:pPr indent="-228600" lvl="0" marL="457200" rtl="0" algn="l">
              <a:spcBef>
                <a:spcPts val="0"/>
              </a:spcBef>
              <a:spcAft>
                <a:spcPts val="0"/>
              </a:spcAft>
              <a:buNone/>
            </a:pPr>
            <a:r>
              <a:rPr lang="en">
                <a:solidFill>
                  <a:srgbClr val="444344"/>
                </a:solidFill>
                <a:highlight>
                  <a:schemeClr val="lt1"/>
                </a:highlight>
              </a:rPr>
              <a:t>1. If you are a Student, Teacher  or Other</a:t>
            </a:r>
            <a:endParaRPr>
              <a:solidFill>
                <a:srgbClr val="444344"/>
              </a:solidFill>
              <a:highlight>
                <a:schemeClr val="lt1"/>
              </a:highlight>
            </a:endParaRPr>
          </a:p>
          <a:p>
            <a:pPr indent="-228600" lvl="0" marL="457200" rtl="0" algn="l">
              <a:spcBef>
                <a:spcPts val="0"/>
              </a:spcBef>
              <a:spcAft>
                <a:spcPts val="0"/>
              </a:spcAft>
              <a:buNone/>
            </a:pPr>
            <a:r>
              <a:rPr lang="en">
                <a:solidFill>
                  <a:srgbClr val="444344"/>
                </a:solidFill>
                <a:highlight>
                  <a:schemeClr val="lt1"/>
                </a:highlight>
              </a:rPr>
              <a:t>2. The School District you attend or are employed by</a:t>
            </a:r>
            <a:endParaRPr>
              <a:solidFill>
                <a:srgbClr val="444344"/>
              </a:solidFill>
              <a:highlight>
                <a:schemeClr val="lt1"/>
              </a:highlight>
            </a:endParaRPr>
          </a:p>
          <a:p>
            <a:pPr indent="-228600" lvl="0" marL="457200" rtl="0" algn="l">
              <a:spcBef>
                <a:spcPts val="0"/>
              </a:spcBef>
              <a:spcAft>
                <a:spcPts val="0"/>
              </a:spcAft>
              <a:buNone/>
            </a:pPr>
            <a:r>
              <a:rPr lang="en">
                <a:solidFill>
                  <a:srgbClr val="444344"/>
                </a:solidFill>
                <a:highlight>
                  <a:schemeClr val="lt1"/>
                </a:highlight>
              </a:rPr>
              <a:t>3. Your First and Last Name</a:t>
            </a:r>
            <a:endParaRPr>
              <a:solidFill>
                <a:srgbClr val="444344"/>
              </a:solidFill>
              <a:highlight>
                <a:schemeClr val="lt1"/>
              </a:highlight>
            </a:endParaRPr>
          </a:p>
          <a:p>
            <a:pPr indent="-228600" lvl="0" marL="457200" rtl="0" algn="l">
              <a:spcBef>
                <a:spcPts val="0"/>
              </a:spcBef>
              <a:spcAft>
                <a:spcPts val="0"/>
              </a:spcAft>
              <a:buNone/>
            </a:pPr>
            <a:r>
              <a:rPr lang="en">
                <a:solidFill>
                  <a:srgbClr val="444344"/>
                </a:solidFill>
                <a:highlight>
                  <a:schemeClr val="lt1"/>
                </a:highlight>
              </a:rPr>
              <a:t>4. The Email you want the certificate sent to</a:t>
            </a:r>
            <a:endParaRPr>
              <a:solidFill>
                <a:srgbClr val="444344"/>
              </a:solidFill>
              <a:highlight>
                <a:schemeClr val="lt1"/>
              </a:highlight>
            </a:endParaRPr>
          </a:p>
          <a:p>
            <a:pPr indent="0" lvl="0" marL="0" rtl="0" algn="l">
              <a:spcBef>
                <a:spcPts val="0"/>
              </a:spcBef>
              <a:spcAft>
                <a:spcPts val="0"/>
              </a:spcAft>
              <a:buNone/>
            </a:pPr>
            <a:r>
              <a:t/>
            </a:r>
            <a:endParaRPr/>
          </a:p>
        </p:txBody>
      </p:sp>
      <p:pic>
        <p:nvPicPr>
          <p:cNvPr id="148" name="Google Shape;148;g304361351a1_1_10"/>
          <p:cNvPicPr preferRelativeResize="0"/>
          <p:nvPr/>
        </p:nvPicPr>
        <p:blipFill>
          <a:blip r:embed="rId4">
            <a:alphaModFix/>
          </a:blip>
          <a:stretch>
            <a:fillRect/>
          </a:stretch>
        </p:blipFill>
        <p:spPr>
          <a:xfrm>
            <a:off x="5440775" y="2818500"/>
            <a:ext cx="2282175" cy="1691500"/>
          </a:xfrm>
          <a:prstGeom prst="rect">
            <a:avLst/>
          </a:prstGeom>
          <a:noFill/>
          <a:ln>
            <a:noFill/>
          </a:ln>
        </p:spPr>
      </p:pic>
      <p:pic>
        <p:nvPicPr>
          <p:cNvPr id="149" name="Google Shape;149;g304361351a1_1_10"/>
          <p:cNvPicPr preferRelativeResize="0"/>
          <p:nvPr/>
        </p:nvPicPr>
        <p:blipFill>
          <a:blip r:embed="rId5">
            <a:alphaModFix/>
          </a:blip>
          <a:stretch>
            <a:fillRect/>
          </a:stretch>
        </p:blipFill>
        <p:spPr>
          <a:xfrm>
            <a:off x="508913" y="917525"/>
            <a:ext cx="2672975" cy="2672975"/>
          </a:xfrm>
          <a:prstGeom prst="rect">
            <a:avLst/>
          </a:prstGeom>
          <a:noFill/>
          <a:ln cap="flat" cmpd="sng" w="76200">
            <a:solidFill>
              <a:srgbClr val="FFCD00"/>
            </a:solidFill>
            <a:prstDash val="solid"/>
            <a:round/>
            <a:headEnd len="sm" w="sm" type="none"/>
            <a:tailEnd len="sm" w="sm" type="none"/>
          </a:ln>
        </p:spPr>
      </p:pic>
      <p:sp>
        <p:nvSpPr>
          <p:cNvPr id="150" name="Google Shape;150;g304361351a1_1_10"/>
          <p:cNvSpPr txBox="1"/>
          <p:nvPr/>
        </p:nvSpPr>
        <p:spPr>
          <a:xfrm>
            <a:off x="345413" y="3793250"/>
            <a:ext cx="3000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u="sng">
                <a:solidFill>
                  <a:srgbClr val="0000FF"/>
                </a:solidFill>
                <a:hlinkClick r:id="rId6">
                  <a:extLst>
                    <a:ext uri="{A12FA001-AC4F-418D-AE19-62706E023703}">
                      <ahyp:hlinkClr val="tx"/>
                    </a:ext>
                  </a:extLst>
                </a:hlinkClick>
              </a:rPr>
              <a:t>https://bit.ly/47yB5Lv</a:t>
            </a:r>
            <a:endParaRPr b="1" sz="1900">
              <a:solidFill>
                <a:srgbClr val="0000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pic>
        <p:nvPicPr>
          <p:cNvPr id="155" name="Google Shape;155;p6"/>
          <p:cNvPicPr preferRelativeResize="0"/>
          <p:nvPr/>
        </p:nvPicPr>
        <p:blipFill>
          <a:blip r:embed="rId4">
            <a:alphaModFix/>
          </a:blip>
          <a:stretch>
            <a:fillRect/>
          </a:stretch>
        </p:blipFill>
        <p:spPr>
          <a:xfrm>
            <a:off x="738225" y="367225"/>
            <a:ext cx="7237724" cy="38813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