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1460" y="5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Franklin Gothic Book"/>
                <a:cs typeface="Franklin Gothic Book"/>
              </a:defRPr>
            </a:lvl1pPr>
          </a:lstStyle>
          <a:p>
            <a:pPr marL="12700">
              <a:lnSpc>
                <a:spcPct val="100000"/>
              </a:lnSpc>
              <a:tabLst>
                <a:tab pos="2136140" algn="l"/>
              </a:tabLst>
            </a:pPr>
            <a:r>
              <a:rPr spc="-10" dirty="0"/>
              <a:t>Money </a:t>
            </a:r>
            <a:r>
              <a:rPr spc="5" dirty="0"/>
              <a:t>Smart </a:t>
            </a:r>
            <a:r>
              <a:rPr spc="-10" dirty="0"/>
              <a:t>for</a:t>
            </a:r>
            <a:r>
              <a:rPr spc="55" dirty="0"/>
              <a:t> </a:t>
            </a:r>
            <a:r>
              <a:rPr spc="-20" dirty="0"/>
              <a:t>Young</a:t>
            </a:r>
            <a:r>
              <a:rPr dirty="0"/>
              <a:t> </a:t>
            </a:r>
            <a:r>
              <a:rPr spc="-5" dirty="0"/>
              <a:t>People	</a:t>
            </a:r>
            <a:r>
              <a:rPr dirty="0"/>
              <a:t>Grades 3 --</a:t>
            </a:r>
            <a:r>
              <a:rPr spc="-70" dirty="0"/>
              <a:t> </a:t>
            </a:r>
            <a:r>
              <a:rPr dirty="0"/>
              <a:t>5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Franklin Gothic Medium"/>
                <a:cs typeface="Franklin Gothic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Franklin Gothic Book"/>
                <a:cs typeface="Franklin Gothic Boo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Franklin Gothic Book"/>
                <a:cs typeface="Franklin Gothic Book"/>
              </a:defRPr>
            </a:lvl1pPr>
          </a:lstStyle>
          <a:p>
            <a:pPr marL="12700">
              <a:lnSpc>
                <a:spcPct val="100000"/>
              </a:lnSpc>
              <a:tabLst>
                <a:tab pos="2136140" algn="l"/>
              </a:tabLst>
            </a:pPr>
            <a:r>
              <a:rPr spc="-10" dirty="0"/>
              <a:t>Money </a:t>
            </a:r>
            <a:r>
              <a:rPr spc="5" dirty="0"/>
              <a:t>Smart </a:t>
            </a:r>
            <a:r>
              <a:rPr spc="-10" dirty="0"/>
              <a:t>for</a:t>
            </a:r>
            <a:r>
              <a:rPr spc="55" dirty="0"/>
              <a:t> </a:t>
            </a:r>
            <a:r>
              <a:rPr spc="-20" dirty="0"/>
              <a:t>Young</a:t>
            </a:r>
            <a:r>
              <a:rPr dirty="0"/>
              <a:t> </a:t>
            </a:r>
            <a:r>
              <a:rPr spc="-5" dirty="0"/>
              <a:t>People	</a:t>
            </a:r>
            <a:r>
              <a:rPr dirty="0"/>
              <a:t>Grades 3 --</a:t>
            </a:r>
            <a:r>
              <a:rPr spc="-70" dirty="0"/>
              <a:t> </a:t>
            </a:r>
            <a:r>
              <a:rPr dirty="0"/>
              <a:t>5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Franklin Gothic Medium"/>
                <a:cs typeface="Franklin Gothic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752846" y="1287907"/>
            <a:ext cx="3201034" cy="4629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Franklin Gothic Book"/>
                <a:cs typeface="Franklin Gothic Book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Franklin Gothic Book"/>
                <a:cs typeface="Franklin Gothic Book"/>
              </a:defRPr>
            </a:lvl1pPr>
          </a:lstStyle>
          <a:p>
            <a:pPr marL="12700">
              <a:lnSpc>
                <a:spcPct val="100000"/>
              </a:lnSpc>
              <a:tabLst>
                <a:tab pos="2136140" algn="l"/>
              </a:tabLst>
            </a:pPr>
            <a:r>
              <a:rPr spc="-10" dirty="0"/>
              <a:t>Money </a:t>
            </a:r>
            <a:r>
              <a:rPr spc="5" dirty="0"/>
              <a:t>Smart </a:t>
            </a:r>
            <a:r>
              <a:rPr spc="-10" dirty="0"/>
              <a:t>for</a:t>
            </a:r>
            <a:r>
              <a:rPr spc="55" dirty="0"/>
              <a:t> </a:t>
            </a:r>
            <a:r>
              <a:rPr spc="-20" dirty="0"/>
              <a:t>Young</a:t>
            </a:r>
            <a:r>
              <a:rPr dirty="0"/>
              <a:t> </a:t>
            </a:r>
            <a:r>
              <a:rPr spc="-5" dirty="0"/>
              <a:t>People	</a:t>
            </a:r>
            <a:r>
              <a:rPr dirty="0"/>
              <a:t>Grades 3 --</a:t>
            </a:r>
            <a:r>
              <a:rPr spc="-70" dirty="0"/>
              <a:t> </a:t>
            </a:r>
            <a:r>
              <a:rPr dirty="0"/>
              <a:t>5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12/30/2020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Franklin Gothic Medium"/>
                <a:cs typeface="Franklin Gothic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Franklin Gothic Book"/>
                <a:cs typeface="Franklin Gothic Book"/>
              </a:defRPr>
            </a:lvl1pPr>
          </a:lstStyle>
          <a:p>
            <a:pPr marL="12700">
              <a:lnSpc>
                <a:spcPct val="100000"/>
              </a:lnSpc>
              <a:tabLst>
                <a:tab pos="2136140" algn="l"/>
              </a:tabLst>
            </a:pPr>
            <a:r>
              <a:rPr spc="-10" dirty="0"/>
              <a:t>Money </a:t>
            </a:r>
            <a:r>
              <a:rPr spc="5" dirty="0"/>
              <a:t>Smart </a:t>
            </a:r>
            <a:r>
              <a:rPr spc="-10" dirty="0"/>
              <a:t>for</a:t>
            </a:r>
            <a:r>
              <a:rPr spc="55" dirty="0"/>
              <a:t> </a:t>
            </a:r>
            <a:r>
              <a:rPr spc="-20" dirty="0"/>
              <a:t>Young</a:t>
            </a:r>
            <a:r>
              <a:rPr dirty="0"/>
              <a:t> </a:t>
            </a:r>
            <a:r>
              <a:rPr spc="-5" dirty="0"/>
              <a:t>People	</a:t>
            </a:r>
            <a:r>
              <a:rPr dirty="0"/>
              <a:t>Grades 3 --</a:t>
            </a:r>
            <a:r>
              <a:rPr spc="-70" dirty="0"/>
              <a:t> </a:t>
            </a:r>
            <a:r>
              <a:rPr dirty="0"/>
              <a:t>5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12/30/2020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8478011" y="306324"/>
            <a:ext cx="666115" cy="762000"/>
          </a:xfrm>
          <a:custGeom>
            <a:avLst/>
            <a:gdLst/>
            <a:ahLst/>
            <a:cxnLst/>
            <a:rect l="l" t="t" r="r" b="b"/>
            <a:pathLst>
              <a:path w="666115" h="762000">
                <a:moveTo>
                  <a:pt x="0" y="762000"/>
                </a:moveTo>
                <a:lnTo>
                  <a:pt x="665988" y="762000"/>
                </a:lnTo>
                <a:lnTo>
                  <a:pt x="665988" y="0"/>
                </a:lnTo>
                <a:lnTo>
                  <a:pt x="0" y="0"/>
                </a:lnTo>
                <a:lnTo>
                  <a:pt x="0" y="76200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304800"/>
            <a:ext cx="381000" cy="762000"/>
          </a:xfrm>
          <a:custGeom>
            <a:avLst/>
            <a:gdLst/>
            <a:ahLst/>
            <a:cxnLst/>
            <a:rect l="l" t="t" r="r" b="b"/>
            <a:pathLst>
              <a:path w="381000" h="762000">
                <a:moveTo>
                  <a:pt x="0" y="762000"/>
                </a:moveTo>
                <a:lnTo>
                  <a:pt x="381000" y="762000"/>
                </a:lnTo>
                <a:lnTo>
                  <a:pt x="381000" y="0"/>
                </a:lnTo>
                <a:lnTo>
                  <a:pt x="0" y="0"/>
                </a:lnTo>
                <a:lnTo>
                  <a:pt x="0" y="76200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95527" y="307847"/>
            <a:ext cx="7345680" cy="45811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Franklin Gothic Book"/>
                <a:cs typeface="Franklin Gothic Book"/>
              </a:defRPr>
            </a:lvl1pPr>
          </a:lstStyle>
          <a:p>
            <a:pPr marL="12700">
              <a:lnSpc>
                <a:spcPct val="100000"/>
              </a:lnSpc>
              <a:tabLst>
                <a:tab pos="2136140" algn="l"/>
              </a:tabLst>
            </a:pPr>
            <a:r>
              <a:rPr spc="-10" dirty="0"/>
              <a:t>Money </a:t>
            </a:r>
            <a:r>
              <a:rPr spc="5" dirty="0"/>
              <a:t>Smart </a:t>
            </a:r>
            <a:r>
              <a:rPr spc="-10" dirty="0"/>
              <a:t>for</a:t>
            </a:r>
            <a:r>
              <a:rPr spc="55" dirty="0"/>
              <a:t> </a:t>
            </a:r>
            <a:r>
              <a:rPr spc="-20" dirty="0"/>
              <a:t>Young</a:t>
            </a:r>
            <a:r>
              <a:rPr dirty="0"/>
              <a:t> </a:t>
            </a:r>
            <a:r>
              <a:rPr spc="-5" dirty="0"/>
              <a:t>People	</a:t>
            </a:r>
            <a:r>
              <a:rPr dirty="0"/>
              <a:t>Grades 3 --</a:t>
            </a:r>
            <a:r>
              <a:rPr spc="-70" dirty="0"/>
              <a:t> </a:t>
            </a:r>
            <a:r>
              <a:rPr dirty="0"/>
              <a:t>5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12/30/2020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8478011" y="306324"/>
            <a:ext cx="666115" cy="762000"/>
          </a:xfrm>
          <a:custGeom>
            <a:avLst/>
            <a:gdLst/>
            <a:ahLst/>
            <a:cxnLst/>
            <a:rect l="l" t="t" r="r" b="b"/>
            <a:pathLst>
              <a:path w="666115" h="762000">
                <a:moveTo>
                  <a:pt x="0" y="762000"/>
                </a:moveTo>
                <a:lnTo>
                  <a:pt x="665988" y="762000"/>
                </a:lnTo>
                <a:lnTo>
                  <a:pt x="665988" y="0"/>
                </a:lnTo>
                <a:lnTo>
                  <a:pt x="0" y="0"/>
                </a:lnTo>
                <a:lnTo>
                  <a:pt x="0" y="76200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304800"/>
            <a:ext cx="381000" cy="762000"/>
          </a:xfrm>
          <a:custGeom>
            <a:avLst/>
            <a:gdLst/>
            <a:ahLst/>
            <a:cxnLst/>
            <a:rect l="l" t="t" r="r" b="b"/>
            <a:pathLst>
              <a:path w="381000" h="762000">
                <a:moveTo>
                  <a:pt x="0" y="762000"/>
                </a:moveTo>
                <a:lnTo>
                  <a:pt x="381000" y="762000"/>
                </a:lnTo>
                <a:lnTo>
                  <a:pt x="381000" y="0"/>
                </a:lnTo>
                <a:lnTo>
                  <a:pt x="0" y="0"/>
                </a:lnTo>
                <a:lnTo>
                  <a:pt x="0" y="76200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5940" y="305765"/>
            <a:ext cx="8072119" cy="697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Franklin Gothic Medium"/>
                <a:cs typeface="Franklin Gothic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940" y="1355216"/>
            <a:ext cx="7734934" cy="3496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Franklin Gothic Book"/>
                <a:cs typeface="Franklin Gothic Boo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35940" y="6488912"/>
            <a:ext cx="2983865" cy="1987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Franklin Gothic Book"/>
                <a:cs typeface="Franklin Gothic Book"/>
              </a:defRPr>
            </a:lvl1pPr>
          </a:lstStyle>
          <a:p>
            <a:pPr marL="12700">
              <a:lnSpc>
                <a:spcPct val="100000"/>
              </a:lnSpc>
              <a:tabLst>
                <a:tab pos="2136140" algn="l"/>
              </a:tabLst>
            </a:pPr>
            <a:r>
              <a:rPr spc="-10" dirty="0"/>
              <a:t>Money </a:t>
            </a:r>
            <a:r>
              <a:rPr spc="5" dirty="0"/>
              <a:t>Smart </a:t>
            </a:r>
            <a:r>
              <a:rPr spc="-10" dirty="0"/>
              <a:t>for</a:t>
            </a:r>
            <a:r>
              <a:rPr spc="55" dirty="0"/>
              <a:t> </a:t>
            </a:r>
            <a:r>
              <a:rPr spc="-20" dirty="0"/>
              <a:t>Young</a:t>
            </a:r>
            <a:r>
              <a:rPr dirty="0"/>
              <a:t> </a:t>
            </a:r>
            <a:r>
              <a:rPr spc="-5" dirty="0"/>
              <a:t>People	</a:t>
            </a:r>
            <a:r>
              <a:rPr dirty="0"/>
              <a:t>Grades 3 --</a:t>
            </a:r>
            <a:r>
              <a:rPr spc="-70" dirty="0"/>
              <a:t> </a:t>
            </a:r>
            <a:r>
              <a:rPr dirty="0"/>
              <a:t>5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4.png"/><Relationship Id="rId21" Type="http://schemas.openxmlformats.org/officeDocument/2006/relationships/image" Target="../media/image22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23" Type="http://schemas.openxmlformats.org/officeDocument/2006/relationships/image" Target="../media/image24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rs.com/articles/2018-federal-tax-rates-personal-exemptions-and-standard-deductions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g"/><Relationship Id="rId13" Type="http://schemas.openxmlformats.org/officeDocument/2006/relationships/image" Target="../media/image53.png"/><Relationship Id="rId18" Type="http://schemas.openxmlformats.org/officeDocument/2006/relationships/image" Target="../media/image58.png"/><Relationship Id="rId3" Type="http://schemas.openxmlformats.org/officeDocument/2006/relationships/image" Target="../media/image43.png"/><Relationship Id="rId7" Type="http://schemas.openxmlformats.org/officeDocument/2006/relationships/image" Target="../media/image47.jpg"/><Relationship Id="rId12" Type="http://schemas.openxmlformats.org/officeDocument/2006/relationships/image" Target="../media/image52.jpg"/><Relationship Id="rId17" Type="http://schemas.openxmlformats.org/officeDocument/2006/relationships/image" Target="../media/image57.png"/><Relationship Id="rId2" Type="http://schemas.openxmlformats.org/officeDocument/2006/relationships/image" Target="../media/image42.png"/><Relationship Id="rId16" Type="http://schemas.openxmlformats.org/officeDocument/2006/relationships/image" Target="../media/image5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6.jpg"/><Relationship Id="rId11" Type="http://schemas.openxmlformats.org/officeDocument/2006/relationships/image" Target="../media/image51.jpg"/><Relationship Id="rId5" Type="http://schemas.openxmlformats.org/officeDocument/2006/relationships/image" Target="../media/image45.jpg"/><Relationship Id="rId15" Type="http://schemas.openxmlformats.org/officeDocument/2006/relationships/image" Target="../media/image55.png"/><Relationship Id="rId10" Type="http://schemas.openxmlformats.org/officeDocument/2006/relationships/image" Target="../media/image50.jpg"/><Relationship Id="rId4" Type="http://schemas.openxmlformats.org/officeDocument/2006/relationships/image" Target="../media/image44.jpg"/><Relationship Id="rId9" Type="http://schemas.openxmlformats.org/officeDocument/2006/relationships/image" Target="../media/image49.jpg"/><Relationship Id="rId14" Type="http://schemas.openxmlformats.org/officeDocument/2006/relationships/image" Target="../media/image5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tockmarketgame.org/" TargetMode="External"/><Relationship Id="rId5" Type="http://schemas.openxmlformats.org/officeDocument/2006/relationships/hyperlink" Target="http://www.nyse.com/index" TargetMode="External"/><Relationship Id="rId4" Type="http://schemas.openxmlformats.org/officeDocument/2006/relationships/image" Target="../media/image6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4540" y="4758930"/>
            <a:ext cx="7407909" cy="141605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5"/>
              </a:spcBef>
            </a:pPr>
            <a:r>
              <a:rPr sz="4400" spc="-15" dirty="0">
                <a:latin typeface="Franklin Gothic Medium"/>
                <a:cs typeface="Franklin Gothic Medium"/>
              </a:rPr>
              <a:t>Money </a:t>
            </a:r>
            <a:r>
              <a:rPr sz="4400" spc="15" dirty="0">
                <a:latin typeface="Franklin Gothic Medium"/>
                <a:cs typeface="Franklin Gothic Medium"/>
              </a:rPr>
              <a:t>Smart </a:t>
            </a:r>
            <a:r>
              <a:rPr sz="4400" spc="-15" dirty="0">
                <a:latin typeface="Franklin Gothic Medium"/>
                <a:cs typeface="Franklin Gothic Medium"/>
              </a:rPr>
              <a:t>for </a:t>
            </a:r>
            <a:r>
              <a:rPr sz="4400" spc="-50" dirty="0">
                <a:latin typeface="Franklin Gothic Medium"/>
                <a:cs typeface="Franklin Gothic Medium"/>
              </a:rPr>
              <a:t>Young</a:t>
            </a:r>
            <a:r>
              <a:rPr sz="4400" spc="-65" dirty="0">
                <a:latin typeface="Franklin Gothic Medium"/>
                <a:cs typeface="Franklin Gothic Medium"/>
              </a:rPr>
              <a:t> </a:t>
            </a:r>
            <a:r>
              <a:rPr sz="4400" spc="-15" dirty="0">
                <a:latin typeface="Franklin Gothic Medium"/>
                <a:cs typeface="Franklin Gothic Medium"/>
              </a:rPr>
              <a:t>People</a:t>
            </a:r>
            <a:endParaRPr sz="4400">
              <a:latin typeface="Franklin Gothic Medium"/>
              <a:cs typeface="Franklin Gothic Medium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3200" dirty="0">
                <a:solidFill>
                  <a:srgbClr val="6F2F9F"/>
                </a:solidFill>
                <a:latin typeface="Franklin Gothic Book"/>
                <a:cs typeface="Franklin Gothic Book"/>
              </a:rPr>
              <a:t>Grades</a:t>
            </a:r>
            <a:r>
              <a:rPr sz="3200" spc="-25" dirty="0">
                <a:solidFill>
                  <a:srgbClr val="6F2F9F"/>
                </a:solidFill>
                <a:latin typeface="Franklin Gothic Book"/>
                <a:cs typeface="Franklin Gothic Book"/>
              </a:rPr>
              <a:t> </a:t>
            </a:r>
            <a:r>
              <a:rPr sz="3200" spc="5" dirty="0">
                <a:solidFill>
                  <a:srgbClr val="6F2F9F"/>
                </a:solidFill>
                <a:latin typeface="Franklin Gothic Book"/>
                <a:cs typeface="Franklin Gothic Book"/>
              </a:rPr>
              <a:t>6–8</a:t>
            </a:r>
            <a:endParaRPr sz="3200">
              <a:latin typeface="Franklin Gothic Book"/>
              <a:cs typeface="Franklin Gothic Boo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305765"/>
            <a:ext cx="372491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Degrees</a:t>
            </a:r>
            <a:r>
              <a:rPr spc="-55" dirty="0"/>
              <a:t> </a:t>
            </a:r>
            <a:r>
              <a:rPr spc="-15" dirty="0"/>
              <a:t>Matter</a:t>
            </a:r>
          </a:p>
        </p:txBody>
      </p:sp>
      <p:sp>
        <p:nvSpPr>
          <p:cNvPr id="3" name="object 3"/>
          <p:cNvSpPr/>
          <p:nvPr/>
        </p:nvSpPr>
        <p:spPr>
          <a:xfrm>
            <a:off x="457200" y="1444752"/>
            <a:ext cx="8040624" cy="33665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740902" y="545337"/>
            <a:ext cx="1447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2</a:t>
            </a:r>
            <a:endParaRPr sz="1600">
              <a:latin typeface="Franklin Gothic Book"/>
              <a:cs typeface="Franklin Gothic Book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2136140" algn="l"/>
              </a:tabLst>
            </a:pPr>
            <a:r>
              <a:rPr spc="-10" dirty="0"/>
              <a:t>Money </a:t>
            </a:r>
            <a:r>
              <a:rPr spc="5" dirty="0"/>
              <a:t>Smart </a:t>
            </a:r>
            <a:r>
              <a:rPr spc="-10" dirty="0"/>
              <a:t>for</a:t>
            </a:r>
            <a:r>
              <a:rPr spc="55" dirty="0"/>
              <a:t> </a:t>
            </a:r>
            <a:r>
              <a:rPr spc="-20" dirty="0"/>
              <a:t>Young</a:t>
            </a:r>
            <a:r>
              <a:rPr dirty="0"/>
              <a:t> </a:t>
            </a:r>
            <a:r>
              <a:rPr spc="-5" dirty="0"/>
              <a:t>People	</a:t>
            </a:r>
            <a:r>
              <a:rPr dirty="0"/>
              <a:t>Grades 3 --</a:t>
            </a:r>
            <a:r>
              <a:rPr spc="-70" dirty="0"/>
              <a:t> </a:t>
            </a:r>
            <a:r>
              <a:rPr dirty="0"/>
              <a:t>5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36575" y="5647435"/>
            <a:ext cx="59861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Franklin Gothic Book"/>
                <a:cs typeface="Franklin Gothic Book"/>
              </a:rPr>
              <a:t>Source:</a:t>
            </a:r>
            <a:r>
              <a:rPr sz="1800" spc="-20" dirty="0">
                <a:latin typeface="Franklin Gothic Book"/>
                <a:cs typeface="Franklin Gothic Book"/>
              </a:rPr>
              <a:t> </a:t>
            </a:r>
            <a:r>
              <a:rPr sz="1800" spc="-5" dirty="0">
                <a:latin typeface="Franklin Gothic Book"/>
                <a:cs typeface="Franklin Gothic Book"/>
              </a:rPr>
              <a:t>https://nces.ed.gov/programs/coe/indicator_cba.asp</a:t>
            </a:r>
            <a:endParaRPr sz="1800">
              <a:latin typeface="Franklin Gothic Book"/>
              <a:cs typeface="Franklin Gothic Book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305765"/>
            <a:ext cx="395605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dirty="0">
                <a:latin typeface="Franklin Gothic Medium"/>
                <a:cs typeface="Franklin Gothic Medium"/>
              </a:rPr>
              <a:t>Explaining</a:t>
            </a:r>
            <a:r>
              <a:rPr b="1" spc="-100" dirty="0">
                <a:latin typeface="Franklin Gothic Medium"/>
                <a:cs typeface="Franklin Gothic Medium"/>
              </a:rPr>
              <a:t> </a:t>
            </a:r>
            <a:r>
              <a:rPr b="1" spc="-60" dirty="0">
                <a:latin typeface="Franklin Gothic Medium"/>
                <a:cs typeface="Franklin Gothic Medium"/>
              </a:rPr>
              <a:t>Taxes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740902" y="545337"/>
            <a:ext cx="1447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3</a:t>
            </a:r>
            <a:endParaRPr sz="1600">
              <a:latin typeface="Franklin Gothic Book"/>
              <a:cs typeface="Franklin Gothic Book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94588" y="1467611"/>
            <a:ext cx="2587752" cy="25877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506211" y="1467611"/>
            <a:ext cx="2587751" cy="25877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771872" y="4337778"/>
            <a:ext cx="3599815" cy="1777364"/>
          </a:xfrm>
          <a:custGeom>
            <a:avLst/>
            <a:gdLst/>
            <a:ahLst/>
            <a:cxnLst/>
            <a:rect l="l" t="t" r="r" b="b"/>
            <a:pathLst>
              <a:path w="3599815" h="1777364">
                <a:moveTo>
                  <a:pt x="3584455" y="0"/>
                </a:moveTo>
                <a:lnTo>
                  <a:pt x="15038" y="0"/>
                </a:lnTo>
                <a:lnTo>
                  <a:pt x="0" y="14962"/>
                </a:lnTo>
                <a:lnTo>
                  <a:pt x="0" y="1761876"/>
                </a:lnTo>
                <a:lnTo>
                  <a:pt x="15038" y="1776900"/>
                </a:lnTo>
                <a:lnTo>
                  <a:pt x="3584455" y="1776900"/>
                </a:lnTo>
                <a:lnTo>
                  <a:pt x="3599508" y="1761876"/>
                </a:lnTo>
                <a:lnTo>
                  <a:pt x="30076" y="1761876"/>
                </a:lnTo>
                <a:lnTo>
                  <a:pt x="15038" y="1746846"/>
                </a:lnTo>
                <a:lnTo>
                  <a:pt x="30076" y="1746846"/>
                </a:lnTo>
                <a:lnTo>
                  <a:pt x="30076" y="30001"/>
                </a:lnTo>
                <a:lnTo>
                  <a:pt x="15038" y="30001"/>
                </a:lnTo>
                <a:lnTo>
                  <a:pt x="30076" y="14962"/>
                </a:lnTo>
                <a:lnTo>
                  <a:pt x="3599508" y="14962"/>
                </a:lnTo>
                <a:lnTo>
                  <a:pt x="3584455" y="0"/>
                </a:lnTo>
                <a:close/>
              </a:path>
              <a:path w="3599815" h="1777364">
                <a:moveTo>
                  <a:pt x="30076" y="1746846"/>
                </a:moveTo>
                <a:lnTo>
                  <a:pt x="15038" y="1746846"/>
                </a:lnTo>
                <a:lnTo>
                  <a:pt x="30076" y="1761876"/>
                </a:lnTo>
                <a:lnTo>
                  <a:pt x="30076" y="1746846"/>
                </a:lnTo>
                <a:close/>
              </a:path>
              <a:path w="3599815" h="1777364">
                <a:moveTo>
                  <a:pt x="3569394" y="1746846"/>
                </a:moveTo>
                <a:lnTo>
                  <a:pt x="30076" y="1746846"/>
                </a:lnTo>
                <a:lnTo>
                  <a:pt x="30076" y="1761876"/>
                </a:lnTo>
                <a:lnTo>
                  <a:pt x="3569394" y="1761876"/>
                </a:lnTo>
                <a:lnTo>
                  <a:pt x="3569394" y="1746846"/>
                </a:lnTo>
                <a:close/>
              </a:path>
              <a:path w="3599815" h="1777364">
                <a:moveTo>
                  <a:pt x="3569394" y="14962"/>
                </a:moveTo>
                <a:lnTo>
                  <a:pt x="3569394" y="1761876"/>
                </a:lnTo>
                <a:lnTo>
                  <a:pt x="3584455" y="1746846"/>
                </a:lnTo>
                <a:lnTo>
                  <a:pt x="3599508" y="1746846"/>
                </a:lnTo>
                <a:lnTo>
                  <a:pt x="3599508" y="30001"/>
                </a:lnTo>
                <a:lnTo>
                  <a:pt x="3584455" y="30001"/>
                </a:lnTo>
                <a:lnTo>
                  <a:pt x="3569394" y="14962"/>
                </a:lnTo>
                <a:close/>
              </a:path>
              <a:path w="3599815" h="1777364">
                <a:moveTo>
                  <a:pt x="3599508" y="1746846"/>
                </a:moveTo>
                <a:lnTo>
                  <a:pt x="3584455" y="1746846"/>
                </a:lnTo>
                <a:lnTo>
                  <a:pt x="3569394" y="1761876"/>
                </a:lnTo>
                <a:lnTo>
                  <a:pt x="3599508" y="1761876"/>
                </a:lnTo>
                <a:lnTo>
                  <a:pt x="3599508" y="1746846"/>
                </a:lnTo>
                <a:close/>
              </a:path>
              <a:path w="3599815" h="1777364">
                <a:moveTo>
                  <a:pt x="30076" y="14962"/>
                </a:moveTo>
                <a:lnTo>
                  <a:pt x="15038" y="30001"/>
                </a:lnTo>
                <a:lnTo>
                  <a:pt x="30076" y="30001"/>
                </a:lnTo>
                <a:lnTo>
                  <a:pt x="30076" y="14962"/>
                </a:lnTo>
                <a:close/>
              </a:path>
              <a:path w="3599815" h="1777364">
                <a:moveTo>
                  <a:pt x="3569394" y="14962"/>
                </a:moveTo>
                <a:lnTo>
                  <a:pt x="30076" y="14962"/>
                </a:lnTo>
                <a:lnTo>
                  <a:pt x="30076" y="30001"/>
                </a:lnTo>
                <a:lnTo>
                  <a:pt x="3569394" y="30001"/>
                </a:lnTo>
                <a:lnTo>
                  <a:pt x="3569394" y="14962"/>
                </a:lnTo>
                <a:close/>
              </a:path>
              <a:path w="3599815" h="1777364">
                <a:moveTo>
                  <a:pt x="3599508" y="14962"/>
                </a:moveTo>
                <a:lnTo>
                  <a:pt x="3569394" y="14962"/>
                </a:lnTo>
                <a:lnTo>
                  <a:pt x="3584455" y="30001"/>
                </a:lnTo>
                <a:lnTo>
                  <a:pt x="3599508" y="30001"/>
                </a:lnTo>
                <a:lnTo>
                  <a:pt x="3599508" y="14962"/>
                </a:lnTo>
                <a:close/>
              </a:path>
            </a:pathLst>
          </a:custGeom>
          <a:solidFill>
            <a:srgbClr val="07080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782370" y="4559725"/>
            <a:ext cx="3586479" cy="0"/>
          </a:xfrm>
          <a:custGeom>
            <a:avLst/>
            <a:gdLst/>
            <a:ahLst/>
            <a:cxnLst/>
            <a:rect l="l" t="t" r="r" b="b"/>
            <a:pathLst>
              <a:path w="3586479">
                <a:moveTo>
                  <a:pt x="0" y="0"/>
                </a:moveTo>
                <a:lnTo>
                  <a:pt x="3586437" y="0"/>
                </a:lnTo>
              </a:path>
            </a:pathLst>
          </a:custGeom>
          <a:ln w="22670">
            <a:solidFill>
              <a:srgbClr val="07080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780100" y="5710699"/>
            <a:ext cx="3569335" cy="0"/>
          </a:xfrm>
          <a:custGeom>
            <a:avLst/>
            <a:gdLst/>
            <a:ahLst/>
            <a:cxnLst/>
            <a:rect l="l" t="t" r="r" b="b"/>
            <a:pathLst>
              <a:path w="3569335">
                <a:moveTo>
                  <a:pt x="0" y="0"/>
                </a:moveTo>
                <a:lnTo>
                  <a:pt x="3568812" y="0"/>
                </a:lnTo>
              </a:path>
            </a:pathLst>
          </a:custGeom>
          <a:ln w="22685">
            <a:solidFill>
              <a:srgbClr val="07080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863519" y="4423096"/>
            <a:ext cx="701387" cy="680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926507" y="5806521"/>
            <a:ext cx="331404" cy="16669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19646" y="5804254"/>
            <a:ext cx="603208" cy="18313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167562" y="5804254"/>
            <a:ext cx="711659" cy="17576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059633" y="5805388"/>
            <a:ext cx="549327" cy="18200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799054" y="5804254"/>
            <a:ext cx="419900" cy="17122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922339" y="4423096"/>
            <a:ext cx="700766" cy="6801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759870" y="4424229"/>
            <a:ext cx="532307" cy="6687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695467" y="4423096"/>
            <a:ext cx="1111060" cy="8675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622244" y="4365814"/>
            <a:ext cx="2092844" cy="173156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358355" y="5706165"/>
            <a:ext cx="0" cy="391795"/>
          </a:xfrm>
          <a:custGeom>
            <a:avLst/>
            <a:gdLst/>
            <a:ahLst/>
            <a:cxnLst/>
            <a:rect l="l" t="t" r="r" b="b"/>
            <a:pathLst>
              <a:path h="391795">
                <a:moveTo>
                  <a:pt x="0" y="0"/>
                </a:moveTo>
                <a:lnTo>
                  <a:pt x="0" y="391214"/>
                </a:lnTo>
              </a:path>
            </a:pathLst>
          </a:custGeom>
          <a:ln w="22700">
            <a:solidFill>
              <a:srgbClr val="07080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094944" y="5711266"/>
            <a:ext cx="0" cy="391795"/>
          </a:xfrm>
          <a:custGeom>
            <a:avLst/>
            <a:gdLst/>
            <a:ahLst/>
            <a:cxnLst/>
            <a:rect l="l" t="t" r="r" b="b"/>
            <a:pathLst>
              <a:path h="391795">
                <a:moveTo>
                  <a:pt x="0" y="0"/>
                </a:moveTo>
                <a:lnTo>
                  <a:pt x="0" y="391222"/>
                </a:lnTo>
              </a:path>
            </a:pathLst>
          </a:custGeom>
          <a:ln w="22693">
            <a:solidFill>
              <a:srgbClr val="07080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972793" y="5711266"/>
            <a:ext cx="0" cy="391795"/>
          </a:xfrm>
          <a:custGeom>
            <a:avLst/>
            <a:gdLst/>
            <a:ahLst/>
            <a:cxnLst/>
            <a:rect l="l" t="t" r="r" b="b"/>
            <a:pathLst>
              <a:path h="391795">
                <a:moveTo>
                  <a:pt x="0" y="0"/>
                </a:moveTo>
                <a:lnTo>
                  <a:pt x="0" y="391222"/>
                </a:lnTo>
              </a:path>
            </a:pathLst>
          </a:custGeom>
          <a:ln w="22693">
            <a:solidFill>
              <a:srgbClr val="07080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057024" y="4679351"/>
            <a:ext cx="269457" cy="6634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237245" y="4679351"/>
            <a:ext cx="169140" cy="6634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906846" y="5284889"/>
            <a:ext cx="207189" cy="6634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134459" y="5286022"/>
            <a:ext cx="43180" cy="65405"/>
          </a:xfrm>
          <a:custGeom>
            <a:avLst/>
            <a:gdLst/>
            <a:ahLst/>
            <a:cxnLst/>
            <a:rect l="l" t="t" r="r" b="b"/>
            <a:pathLst>
              <a:path w="43179" h="65404">
                <a:moveTo>
                  <a:pt x="8472" y="46475"/>
                </a:moveTo>
                <a:lnTo>
                  <a:pt x="0" y="47079"/>
                </a:lnTo>
                <a:lnTo>
                  <a:pt x="529" y="52747"/>
                </a:lnTo>
                <a:lnTo>
                  <a:pt x="2798" y="57281"/>
                </a:lnTo>
                <a:lnTo>
                  <a:pt x="6202" y="60682"/>
                </a:lnTo>
                <a:lnTo>
                  <a:pt x="10211" y="63478"/>
                </a:lnTo>
                <a:lnTo>
                  <a:pt x="14750" y="65216"/>
                </a:lnTo>
                <a:lnTo>
                  <a:pt x="27761" y="65216"/>
                </a:lnTo>
                <a:lnTo>
                  <a:pt x="33434" y="62949"/>
                </a:lnTo>
                <a:lnTo>
                  <a:pt x="36972" y="58944"/>
                </a:lnTo>
                <a:lnTo>
                  <a:pt x="17549" y="58944"/>
                </a:lnTo>
                <a:lnTo>
                  <a:pt x="14750" y="57810"/>
                </a:lnTo>
                <a:lnTo>
                  <a:pt x="12481" y="55543"/>
                </a:lnTo>
                <a:lnTo>
                  <a:pt x="10211" y="53880"/>
                </a:lnTo>
                <a:lnTo>
                  <a:pt x="9077" y="50480"/>
                </a:lnTo>
                <a:lnTo>
                  <a:pt x="8472" y="46475"/>
                </a:lnTo>
                <a:close/>
              </a:path>
              <a:path w="43179" h="65404">
                <a:moveTo>
                  <a:pt x="37973" y="28338"/>
                </a:moveTo>
                <a:lnTo>
                  <a:pt x="24962" y="28338"/>
                </a:lnTo>
                <a:lnTo>
                  <a:pt x="28366" y="29472"/>
                </a:lnTo>
                <a:lnTo>
                  <a:pt x="30635" y="32343"/>
                </a:lnTo>
                <a:lnTo>
                  <a:pt x="33434" y="35139"/>
                </a:lnTo>
                <a:lnTo>
                  <a:pt x="34569" y="38540"/>
                </a:lnTo>
                <a:lnTo>
                  <a:pt x="34569" y="47608"/>
                </a:lnTo>
                <a:lnTo>
                  <a:pt x="33434" y="51613"/>
                </a:lnTo>
                <a:lnTo>
                  <a:pt x="27761" y="57281"/>
                </a:lnTo>
                <a:lnTo>
                  <a:pt x="24357" y="58944"/>
                </a:lnTo>
                <a:lnTo>
                  <a:pt x="36972" y="58944"/>
                </a:lnTo>
                <a:lnTo>
                  <a:pt x="37973" y="57810"/>
                </a:lnTo>
                <a:lnTo>
                  <a:pt x="41377" y="53276"/>
                </a:lnTo>
                <a:lnTo>
                  <a:pt x="43117" y="48213"/>
                </a:lnTo>
                <a:lnTo>
                  <a:pt x="43117" y="36273"/>
                </a:lnTo>
                <a:lnTo>
                  <a:pt x="40847" y="31210"/>
                </a:lnTo>
                <a:lnTo>
                  <a:pt x="37973" y="28338"/>
                </a:lnTo>
                <a:close/>
              </a:path>
              <a:path w="43179" h="65404">
                <a:moveTo>
                  <a:pt x="39713" y="0"/>
                </a:moveTo>
                <a:lnTo>
                  <a:pt x="7337" y="0"/>
                </a:lnTo>
                <a:lnTo>
                  <a:pt x="1134" y="33477"/>
                </a:lnTo>
                <a:lnTo>
                  <a:pt x="9077" y="34610"/>
                </a:lnTo>
                <a:lnTo>
                  <a:pt x="10211" y="32872"/>
                </a:lnTo>
                <a:lnTo>
                  <a:pt x="11876" y="31210"/>
                </a:lnTo>
                <a:lnTo>
                  <a:pt x="13615" y="30076"/>
                </a:lnTo>
                <a:lnTo>
                  <a:pt x="15885" y="28943"/>
                </a:lnTo>
                <a:lnTo>
                  <a:pt x="18154" y="28338"/>
                </a:lnTo>
                <a:lnTo>
                  <a:pt x="37973" y="28338"/>
                </a:lnTo>
                <a:lnTo>
                  <a:pt x="36838" y="27204"/>
                </a:lnTo>
                <a:lnTo>
                  <a:pt x="35398" y="25542"/>
                </a:lnTo>
                <a:lnTo>
                  <a:pt x="10741" y="25542"/>
                </a:lnTo>
                <a:lnTo>
                  <a:pt x="14145" y="7934"/>
                </a:lnTo>
                <a:lnTo>
                  <a:pt x="39713" y="7934"/>
                </a:lnTo>
                <a:lnTo>
                  <a:pt x="39713" y="0"/>
                </a:lnTo>
                <a:close/>
              </a:path>
              <a:path w="43179" h="65404">
                <a:moveTo>
                  <a:pt x="28366" y="21537"/>
                </a:moveTo>
                <a:lnTo>
                  <a:pt x="18684" y="21537"/>
                </a:lnTo>
                <a:lnTo>
                  <a:pt x="14145" y="22670"/>
                </a:lnTo>
                <a:lnTo>
                  <a:pt x="10741" y="25542"/>
                </a:lnTo>
                <a:lnTo>
                  <a:pt x="35398" y="25542"/>
                </a:lnTo>
                <a:lnTo>
                  <a:pt x="33434" y="23275"/>
                </a:lnTo>
                <a:lnTo>
                  <a:pt x="28366" y="21537"/>
                </a:lnTo>
                <a:close/>
              </a:path>
            </a:pathLst>
          </a:custGeom>
          <a:solidFill>
            <a:srgbClr val="07080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906846" y="4879535"/>
            <a:ext cx="80636" cy="66274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007907" y="4879535"/>
            <a:ext cx="168945" cy="66274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913125" y="4679351"/>
            <a:ext cx="24130" cy="65405"/>
          </a:xfrm>
          <a:custGeom>
            <a:avLst/>
            <a:gdLst/>
            <a:ahLst/>
            <a:cxnLst/>
            <a:rect l="l" t="t" r="r" b="b"/>
            <a:pathLst>
              <a:path w="24129" h="65404">
                <a:moveTo>
                  <a:pt x="23827" y="14207"/>
                </a:moveTo>
                <a:lnTo>
                  <a:pt x="15885" y="14207"/>
                </a:lnTo>
                <a:lnTo>
                  <a:pt x="15885" y="65216"/>
                </a:lnTo>
                <a:lnTo>
                  <a:pt x="23827" y="65216"/>
                </a:lnTo>
                <a:lnTo>
                  <a:pt x="23827" y="14207"/>
                </a:lnTo>
                <a:close/>
              </a:path>
              <a:path w="24129" h="65404">
                <a:moveTo>
                  <a:pt x="23827" y="0"/>
                </a:moveTo>
                <a:lnTo>
                  <a:pt x="18759" y="0"/>
                </a:lnTo>
                <a:lnTo>
                  <a:pt x="17625" y="2871"/>
                </a:lnTo>
                <a:lnTo>
                  <a:pt x="15355" y="5667"/>
                </a:lnTo>
                <a:lnTo>
                  <a:pt x="11876" y="8539"/>
                </a:lnTo>
                <a:lnTo>
                  <a:pt x="8472" y="11939"/>
                </a:lnTo>
                <a:lnTo>
                  <a:pt x="4538" y="14207"/>
                </a:lnTo>
                <a:lnTo>
                  <a:pt x="0" y="16474"/>
                </a:lnTo>
                <a:lnTo>
                  <a:pt x="0" y="23804"/>
                </a:lnTo>
                <a:lnTo>
                  <a:pt x="2798" y="23275"/>
                </a:lnTo>
                <a:lnTo>
                  <a:pt x="5673" y="21537"/>
                </a:lnTo>
                <a:lnTo>
                  <a:pt x="8472" y="19874"/>
                </a:lnTo>
                <a:lnTo>
                  <a:pt x="11876" y="18136"/>
                </a:lnTo>
                <a:lnTo>
                  <a:pt x="14221" y="16474"/>
                </a:lnTo>
                <a:lnTo>
                  <a:pt x="15885" y="14207"/>
                </a:lnTo>
                <a:lnTo>
                  <a:pt x="23827" y="14207"/>
                </a:lnTo>
                <a:lnTo>
                  <a:pt x="23827" y="0"/>
                </a:lnTo>
                <a:close/>
              </a:path>
            </a:pathLst>
          </a:custGeom>
          <a:solidFill>
            <a:srgbClr val="07080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957377" y="4679351"/>
            <a:ext cx="80560" cy="66349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062900" y="4679351"/>
            <a:ext cx="114071" cy="66349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776028" y="4675951"/>
            <a:ext cx="199776" cy="67483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002431" y="4677085"/>
            <a:ext cx="190093" cy="65216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223160" y="4677085"/>
            <a:ext cx="166870" cy="65216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639095" y="1380616"/>
            <a:ext cx="1818639" cy="393065"/>
          </a:xfrm>
          <a:custGeom>
            <a:avLst/>
            <a:gdLst/>
            <a:ahLst/>
            <a:cxnLst/>
            <a:rect l="l" t="t" r="r" b="b"/>
            <a:pathLst>
              <a:path w="1818639" h="393064">
                <a:moveTo>
                  <a:pt x="1653448" y="296937"/>
                </a:moveTo>
                <a:lnTo>
                  <a:pt x="1582890" y="392684"/>
                </a:lnTo>
                <a:lnTo>
                  <a:pt x="1818094" y="378714"/>
                </a:lnTo>
                <a:lnTo>
                  <a:pt x="1803390" y="318904"/>
                </a:lnTo>
                <a:lnTo>
                  <a:pt x="1691181" y="318904"/>
                </a:lnTo>
                <a:lnTo>
                  <a:pt x="1680045" y="314452"/>
                </a:lnTo>
                <a:lnTo>
                  <a:pt x="1653448" y="296937"/>
                </a:lnTo>
                <a:close/>
              </a:path>
              <a:path w="1818639" h="393064">
                <a:moveTo>
                  <a:pt x="1689309" y="248274"/>
                </a:moveTo>
                <a:lnTo>
                  <a:pt x="1653448" y="296937"/>
                </a:lnTo>
                <a:lnTo>
                  <a:pt x="1680045" y="314452"/>
                </a:lnTo>
                <a:lnTo>
                  <a:pt x="1691181" y="318904"/>
                </a:lnTo>
                <a:lnTo>
                  <a:pt x="1702746" y="318738"/>
                </a:lnTo>
                <a:lnTo>
                  <a:pt x="1713406" y="314237"/>
                </a:lnTo>
                <a:lnTo>
                  <a:pt x="1721828" y="305688"/>
                </a:lnTo>
                <a:lnTo>
                  <a:pt x="1726301" y="294606"/>
                </a:lnTo>
                <a:lnTo>
                  <a:pt x="1726178" y="283035"/>
                </a:lnTo>
                <a:lnTo>
                  <a:pt x="1721721" y="272345"/>
                </a:lnTo>
                <a:lnTo>
                  <a:pt x="1713192" y="263905"/>
                </a:lnTo>
                <a:lnTo>
                  <a:pt x="1689309" y="248274"/>
                </a:lnTo>
                <a:close/>
              </a:path>
              <a:path w="1818639" h="393064">
                <a:moveTo>
                  <a:pt x="1761833" y="149859"/>
                </a:moveTo>
                <a:lnTo>
                  <a:pt x="1689309" y="248274"/>
                </a:lnTo>
                <a:lnTo>
                  <a:pt x="1713192" y="263905"/>
                </a:lnTo>
                <a:lnTo>
                  <a:pt x="1721721" y="272345"/>
                </a:lnTo>
                <a:lnTo>
                  <a:pt x="1726178" y="283035"/>
                </a:lnTo>
                <a:lnTo>
                  <a:pt x="1726301" y="294606"/>
                </a:lnTo>
                <a:lnTo>
                  <a:pt x="1721828" y="305688"/>
                </a:lnTo>
                <a:lnTo>
                  <a:pt x="1713406" y="314237"/>
                </a:lnTo>
                <a:lnTo>
                  <a:pt x="1702746" y="318738"/>
                </a:lnTo>
                <a:lnTo>
                  <a:pt x="1691181" y="318904"/>
                </a:lnTo>
                <a:lnTo>
                  <a:pt x="1803390" y="318904"/>
                </a:lnTo>
                <a:lnTo>
                  <a:pt x="1761833" y="149859"/>
                </a:lnTo>
                <a:close/>
              </a:path>
              <a:path w="1818639" h="393064">
                <a:moveTo>
                  <a:pt x="1277963" y="60324"/>
                </a:moveTo>
                <a:lnTo>
                  <a:pt x="834606" y="60324"/>
                </a:lnTo>
                <a:lnTo>
                  <a:pt x="892518" y="60959"/>
                </a:lnTo>
                <a:lnTo>
                  <a:pt x="950176" y="63753"/>
                </a:lnTo>
                <a:lnTo>
                  <a:pt x="1007707" y="68833"/>
                </a:lnTo>
                <a:lnTo>
                  <a:pt x="1064984" y="76072"/>
                </a:lnTo>
                <a:lnTo>
                  <a:pt x="1121880" y="85470"/>
                </a:lnTo>
                <a:lnTo>
                  <a:pt x="1178395" y="96900"/>
                </a:lnTo>
                <a:lnTo>
                  <a:pt x="1234402" y="110616"/>
                </a:lnTo>
                <a:lnTo>
                  <a:pt x="1289774" y="126491"/>
                </a:lnTo>
                <a:lnTo>
                  <a:pt x="1344638" y="144398"/>
                </a:lnTo>
                <a:lnTo>
                  <a:pt x="1398740" y="164464"/>
                </a:lnTo>
                <a:lnTo>
                  <a:pt x="1452080" y="186816"/>
                </a:lnTo>
                <a:lnTo>
                  <a:pt x="1504658" y="211201"/>
                </a:lnTo>
                <a:lnTo>
                  <a:pt x="1556347" y="237744"/>
                </a:lnTo>
                <a:lnTo>
                  <a:pt x="1607147" y="266445"/>
                </a:lnTo>
                <a:lnTo>
                  <a:pt x="1653448" y="296937"/>
                </a:lnTo>
                <a:lnTo>
                  <a:pt x="1689309" y="248274"/>
                </a:lnTo>
                <a:lnTo>
                  <a:pt x="1636738" y="213867"/>
                </a:lnTo>
                <a:lnTo>
                  <a:pt x="1583906" y="184022"/>
                </a:lnTo>
                <a:lnTo>
                  <a:pt x="1530058" y="156463"/>
                </a:lnTo>
                <a:lnTo>
                  <a:pt x="1475321" y="131190"/>
                </a:lnTo>
                <a:lnTo>
                  <a:pt x="1419695" y="107949"/>
                </a:lnTo>
                <a:lnTo>
                  <a:pt x="1363434" y="87121"/>
                </a:lnTo>
                <a:lnTo>
                  <a:pt x="1306411" y="68452"/>
                </a:lnTo>
                <a:lnTo>
                  <a:pt x="1277963" y="60324"/>
                </a:lnTo>
                <a:close/>
              </a:path>
              <a:path w="1818639" h="393064">
                <a:moveTo>
                  <a:pt x="832955" y="0"/>
                </a:moveTo>
                <a:lnTo>
                  <a:pt x="772757" y="1650"/>
                </a:lnTo>
                <a:lnTo>
                  <a:pt x="712432" y="5587"/>
                </a:lnTo>
                <a:lnTo>
                  <a:pt x="652234" y="11683"/>
                </a:lnTo>
                <a:lnTo>
                  <a:pt x="592163" y="20192"/>
                </a:lnTo>
                <a:lnTo>
                  <a:pt x="532346" y="30987"/>
                </a:lnTo>
                <a:lnTo>
                  <a:pt x="472783" y="43941"/>
                </a:lnTo>
                <a:lnTo>
                  <a:pt x="413347" y="59308"/>
                </a:lnTo>
                <a:lnTo>
                  <a:pt x="354546" y="77088"/>
                </a:lnTo>
                <a:lnTo>
                  <a:pt x="296126" y="97027"/>
                </a:lnTo>
                <a:lnTo>
                  <a:pt x="238468" y="119252"/>
                </a:lnTo>
                <a:lnTo>
                  <a:pt x="181191" y="143890"/>
                </a:lnTo>
                <a:lnTo>
                  <a:pt x="124549" y="170814"/>
                </a:lnTo>
                <a:lnTo>
                  <a:pt x="68796" y="200151"/>
                </a:lnTo>
                <a:lnTo>
                  <a:pt x="14948" y="231012"/>
                </a:lnTo>
                <a:lnTo>
                  <a:pt x="0" y="260909"/>
                </a:lnTo>
                <a:lnTo>
                  <a:pt x="3772" y="272288"/>
                </a:lnTo>
                <a:lnTo>
                  <a:pt x="11666" y="281247"/>
                </a:lnTo>
                <a:lnTo>
                  <a:pt x="22060" y="286337"/>
                </a:lnTo>
                <a:lnTo>
                  <a:pt x="33597" y="287164"/>
                </a:lnTo>
                <a:lnTo>
                  <a:pt x="44920" y="283337"/>
                </a:lnTo>
                <a:lnTo>
                  <a:pt x="98895" y="252348"/>
                </a:lnTo>
                <a:lnTo>
                  <a:pt x="152616" y="224154"/>
                </a:lnTo>
                <a:lnTo>
                  <a:pt x="207099" y="198373"/>
                </a:lnTo>
                <a:lnTo>
                  <a:pt x="262217" y="174751"/>
                </a:lnTo>
                <a:lnTo>
                  <a:pt x="317843" y="153288"/>
                </a:lnTo>
                <a:lnTo>
                  <a:pt x="374104" y="134111"/>
                </a:lnTo>
                <a:lnTo>
                  <a:pt x="430746" y="117093"/>
                </a:lnTo>
                <a:lnTo>
                  <a:pt x="487769" y="102361"/>
                </a:lnTo>
                <a:lnTo>
                  <a:pt x="545173" y="89915"/>
                </a:lnTo>
                <a:lnTo>
                  <a:pt x="602831" y="79501"/>
                </a:lnTo>
                <a:lnTo>
                  <a:pt x="660743" y="71373"/>
                </a:lnTo>
                <a:lnTo>
                  <a:pt x="718655" y="65531"/>
                </a:lnTo>
                <a:lnTo>
                  <a:pt x="776694" y="61848"/>
                </a:lnTo>
                <a:lnTo>
                  <a:pt x="834606" y="60324"/>
                </a:lnTo>
                <a:lnTo>
                  <a:pt x="1277963" y="60324"/>
                </a:lnTo>
                <a:lnTo>
                  <a:pt x="1248626" y="51942"/>
                </a:lnTo>
                <a:lnTo>
                  <a:pt x="1190333" y="37845"/>
                </a:lnTo>
                <a:lnTo>
                  <a:pt x="1131659" y="25907"/>
                </a:lnTo>
                <a:lnTo>
                  <a:pt x="1072477" y="16255"/>
                </a:lnTo>
                <a:lnTo>
                  <a:pt x="1012914" y="8762"/>
                </a:lnTo>
                <a:lnTo>
                  <a:pt x="953097" y="3555"/>
                </a:lnTo>
                <a:lnTo>
                  <a:pt x="893153" y="634"/>
                </a:lnTo>
                <a:lnTo>
                  <a:pt x="832955" y="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717792" y="3980431"/>
            <a:ext cx="874394" cy="1289050"/>
          </a:xfrm>
          <a:custGeom>
            <a:avLst/>
            <a:gdLst/>
            <a:ahLst/>
            <a:cxnLst/>
            <a:rect l="l" t="t" r="r" b="b"/>
            <a:pathLst>
              <a:path w="874395" h="1289050">
                <a:moveTo>
                  <a:pt x="130937" y="999491"/>
                </a:moveTo>
                <a:lnTo>
                  <a:pt x="0" y="1195198"/>
                </a:lnTo>
                <a:lnTo>
                  <a:pt x="216154" y="1288797"/>
                </a:lnTo>
                <a:lnTo>
                  <a:pt x="184900" y="1182695"/>
                </a:lnTo>
                <a:lnTo>
                  <a:pt x="142007" y="1182695"/>
                </a:lnTo>
                <a:lnTo>
                  <a:pt x="130889" y="1179498"/>
                </a:lnTo>
                <a:lnTo>
                  <a:pt x="121781" y="1172349"/>
                </a:lnTo>
                <a:lnTo>
                  <a:pt x="115951" y="1161924"/>
                </a:lnTo>
                <a:lnTo>
                  <a:pt x="114631" y="1150008"/>
                </a:lnTo>
                <a:lnTo>
                  <a:pt x="117871" y="1138890"/>
                </a:lnTo>
                <a:lnTo>
                  <a:pt x="125041" y="1129795"/>
                </a:lnTo>
                <a:lnTo>
                  <a:pt x="135509" y="1123951"/>
                </a:lnTo>
                <a:lnTo>
                  <a:pt x="164840" y="1114590"/>
                </a:lnTo>
                <a:lnTo>
                  <a:pt x="130937" y="999491"/>
                </a:lnTo>
                <a:close/>
              </a:path>
              <a:path w="874395" h="1289050">
                <a:moveTo>
                  <a:pt x="164840" y="1114590"/>
                </a:moveTo>
                <a:lnTo>
                  <a:pt x="135509" y="1123951"/>
                </a:lnTo>
                <a:lnTo>
                  <a:pt x="125041" y="1129795"/>
                </a:lnTo>
                <a:lnTo>
                  <a:pt x="117871" y="1138890"/>
                </a:lnTo>
                <a:lnTo>
                  <a:pt x="114631" y="1150008"/>
                </a:lnTo>
                <a:lnTo>
                  <a:pt x="115951" y="1161924"/>
                </a:lnTo>
                <a:lnTo>
                  <a:pt x="121794" y="1172372"/>
                </a:lnTo>
                <a:lnTo>
                  <a:pt x="130889" y="1179498"/>
                </a:lnTo>
                <a:lnTo>
                  <a:pt x="142007" y="1182695"/>
                </a:lnTo>
                <a:lnTo>
                  <a:pt x="153924" y="1181355"/>
                </a:lnTo>
                <a:lnTo>
                  <a:pt x="181853" y="1172349"/>
                </a:lnTo>
                <a:lnTo>
                  <a:pt x="164840" y="1114590"/>
                </a:lnTo>
                <a:close/>
              </a:path>
              <a:path w="874395" h="1289050">
                <a:moveTo>
                  <a:pt x="181853" y="1172349"/>
                </a:moveTo>
                <a:lnTo>
                  <a:pt x="153924" y="1181355"/>
                </a:lnTo>
                <a:lnTo>
                  <a:pt x="142007" y="1182695"/>
                </a:lnTo>
                <a:lnTo>
                  <a:pt x="184900" y="1182695"/>
                </a:lnTo>
                <a:lnTo>
                  <a:pt x="181853" y="1172349"/>
                </a:lnTo>
                <a:close/>
              </a:path>
              <a:path w="874395" h="1289050">
                <a:moveTo>
                  <a:pt x="822694" y="0"/>
                </a:moveTo>
                <a:lnTo>
                  <a:pt x="810768" y="382"/>
                </a:lnTo>
                <a:lnTo>
                  <a:pt x="799863" y="5453"/>
                </a:lnTo>
                <a:lnTo>
                  <a:pt x="792019" y="13987"/>
                </a:lnTo>
                <a:lnTo>
                  <a:pt x="787961" y="24832"/>
                </a:lnTo>
                <a:lnTo>
                  <a:pt x="788416" y="36831"/>
                </a:lnTo>
                <a:lnTo>
                  <a:pt x="794004" y="60326"/>
                </a:lnTo>
                <a:lnTo>
                  <a:pt x="798703" y="83059"/>
                </a:lnTo>
                <a:lnTo>
                  <a:pt x="806196" y="128525"/>
                </a:lnTo>
                <a:lnTo>
                  <a:pt x="811022" y="173991"/>
                </a:lnTo>
                <a:lnTo>
                  <a:pt x="813308" y="219330"/>
                </a:lnTo>
                <a:lnTo>
                  <a:pt x="813562" y="241936"/>
                </a:lnTo>
                <a:lnTo>
                  <a:pt x="813181" y="264415"/>
                </a:lnTo>
                <a:lnTo>
                  <a:pt x="810514" y="309373"/>
                </a:lnTo>
                <a:lnTo>
                  <a:pt x="805561" y="353950"/>
                </a:lnTo>
                <a:lnTo>
                  <a:pt x="798068" y="398146"/>
                </a:lnTo>
                <a:lnTo>
                  <a:pt x="788416" y="441707"/>
                </a:lnTo>
                <a:lnTo>
                  <a:pt x="776351" y="484887"/>
                </a:lnTo>
                <a:lnTo>
                  <a:pt x="762127" y="527559"/>
                </a:lnTo>
                <a:lnTo>
                  <a:pt x="745617" y="569850"/>
                </a:lnTo>
                <a:lnTo>
                  <a:pt x="727075" y="610871"/>
                </a:lnTo>
                <a:lnTo>
                  <a:pt x="706501" y="651257"/>
                </a:lnTo>
                <a:lnTo>
                  <a:pt x="683768" y="690754"/>
                </a:lnTo>
                <a:lnTo>
                  <a:pt x="659003" y="729362"/>
                </a:lnTo>
                <a:lnTo>
                  <a:pt x="632460" y="766827"/>
                </a:lnTo>
                <a:lnTo>
                  <a:pt x="603885" y="803149"/>
                </a:lnTo>
                <a:lnTo>
                  <a:pt x="573405" y="838455"/>
                </a:lnTo>
                <a:lnTo>
                  <a:pt x="541147" y="872491"/>
                </a:lnTo>
                <a:lnTo>
                  <a:pt x="507238" y="905130"/>
                </a:lnTo>
                <a:lnTo>
                  <a:pt x="471551" y="936499"/>
                </a:lnTo>
                <a:lnTo>
                  <a:pt x="434086" y="966217"/>
                </a:lnTo>
                <a:lnTo>
                  <a:pt x="395097" y="994538"/>
                </a:lnTo>
                <a:lnTo>
                  <a:pt x="354457" y="1021335"/>
                </a:lnTo>
                <a:lnTo>
                  <a:pt x="312420" y="1046354"/>
                </a:lnTo>
                <a:lnTo>
                  <a:pt x="268859" y="1069595"/>
                </a:lnTo>
                <a:lnTo>
                  <a:pt x="223647" y="1091058"/>
                </a:lnTo>
                <a:lnTo>
                  <a:pt x="177292" y="1110616"/>
                </a:lnTo>
                <a:lnTo>
                  <a:pt x="164840" y="1114590"/>
                </a:lnTo>
                <a:lnTo>
                  <a:pt x="181853" y="1172349"/>
                </a:lnTo>
                <a:lnTo>
                  <a:pt x="249682" y="1145541"/>
                </a:lnTo>
                <a:lnTo>
                  <a:pt x="297180" y="1122808"/>
                </a:lnTo>
                <a:lnTo>
                  <a:pt x="343281" y="1098170"/>
                </a:lnTo>
                <a:lnTo>
                  <a:pt x="387731" y="1071627"/>
                </a:lnTo>
                <a:lnTo>
                  <a:pt x="430530" y="1043306"/>
                </a:lnTo>
                <a:lnTo>
                  <a:pt x="471678" y="1013334"/>
                </a:lnTo>
                <a:lnTo>
                  <a:pt x="511302" y="981838"/>
                </a:lnTo>
                <a:lnTo>
                  <a:pt x="549021" y="948564"/>
                </a:lnTo>
                <a:lnTo>
                  <a:pt x="585089" y="913893"/>
                </a:lnTo>
                <a:lnTo>
                  <a:pt x="619125" y="877825"/>
                </a:lnTo>
                <a:lnTo>
                  <a:pt x="651383" y="840360"/>
                </a:lnTo>
                <a:lnTo>
                  <a:pt x="681609" y="801752"/>
                </a:lnTo>
                <a:lnTo>
                  <a:pt x="709930" y="761874"/>
                </a:lnTo>
                <a:lnTo>
                  <a:pt x="736092" y="720853"/>
                </a:lnTo>
                <a:lnTo>
                  <a:pt x="760222" y="678689"/>
                </a:lnTo>
                <a:lnTo>
                  <a:pt x="782066" y="635636"/>
                </a:lnTo>
                <a:lnTo>
                  <a:pt x="801751" y="591821"/>
                </a:lnTo>
                <a:lnTo>
                  <a:pt x="819150" y="547371"/>
                </a:lnTo>
                <a:lnTo>
                  <a:pt x="834263" y="501778"/>
                </a:lnTo>
                <a:lnTo>
                  <a:pt x="847090" y="455677"/>
                </a:lnTo>
                <a:lnTo>
                  <a:pt x="857504" y="408814"/>
                </a:lnTo>
                <a:lnTo>
                  <a:pt x="865378" y="361316"/>
                </a:lnTo>
                <a:lnTo>
                  <a:pt x="870712" y="313691"/>
                </a:lnTo>
                <a:lnTo>
                  <a:pt x="873506" y="265431"/>
                </a:lnTo>
                <a:lnTo>
                  <a:pt x="873887" y="241301"/>
                </a:lnTo>
                <a:lnTo>
                  <a:pt x="873633" y="217044"/>
                </a:lnTo>
                <a:lnTo>
                  <a:pt x="871093" y="168403"/>
                </a:lnTo>
                <a:lnTo>
                  <a:pt x="865886" y="119635"/>
                </a:lnTo>
                <a:lnTo>
                  <a:pt x="857758" y="70867"/>
                </a:lnTo>
                <a:lnTo>
                  <a:pt x="847090" y="22734"/>
                </a:lnTo>
                <a:lnTo>
                  <a:pt x="833501" y="4081"/>
                </a:lnTo>
                <a:lnTo>
                  <a:pt x="822694" y="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425828" y="4151629"/>
            <a:ext cx="1141095" cy="1071245"/>
          </a:xfrm>
          <a:custGeom>
            <a:avLst/>
            <a:gdLst/>
            <a:ahLst/>
            <a:cxnLst/>
            <a:rect l="l" t="t" r="r" b="b"/>
            <a:pathLst>
              <a:path w="1141095" h="1071245">
                <a:moveTo>
                  <a:pt x="183060" y="179827"/>
                </a:moveTo>
                <a:lnTo>
                  <a:pt x="122413" y="184541"/>
                </a:lnTo>
                <a:lnTo>
                  <a:pt x="124332" y="202438"/>
                </a:lnTo>
                <a:lnTo>
                  <a:pt x="134619" y="254635"/>
                </a:lnTo>
                <a:lnTo>
                  <a:pt x="147065" y="305943"/>
                </a:lnTo>
                <a:lnTo>
                  <a:pt x="161671" y="355854"/>
                </a:lnTo>
                <a:lnTo>
                  <a:pt x="178434" y="404876"/>
                </a:lnTo>
                <a:lnTo>
                  <a:pt x="197357" y="452628"/>
                </a:lnTo>
                <a:lnTo>
                  <a:pt x="218185" y="499237"/>
                </a:lnTo>
                <a:lnTo>
                  <a:pt x="241046" y="544322"/>
                </a:lnTo>
                <a:lnTo>
                  <a:pt x="265810" y="588010"/>
                </a:lnTo>
                <a:lnTo>
                  <a:pt x="292353" y="630428"/>
                </a:lnTo>
                <a:lnTo>
                  <a:pt x="320548" y="671195"/>
                </a:lnTo>
                <a:lnTo>
                  <a:pt x="350647" y="710565"/>
                </a:lnTo>
                <a:lnTo>
                  <a:pt x="382270" y="748030"/>
                </a:lnTo>
                <a:lnTo>
                  <a:pt x="415544" y="783844"/>
                </a:lnTo>
                <a:lnTo>
                  <a:pt x="450342" y="818007"/>
                </a:lnTo>
                <a:lnTo>
                  <a:pt x="486537" y="850265"/>
                </a:lnTo>
                <a:lnTo>
                  <a:pt x="524128" y="880618"/>
                </a:lnTo>
                <a:lnTo>
                  <a:pt x="563245" y="908939"/>
                </a:lnTo>
                <a:lnTo>
                  <a:pt x="603377" y="935228"/>
                </a:lnTo>
                <a:lnTo>
                  <a:pt x="644906" y="959485"/>
                </a:lnTo>
                <a:lnTo>
                  <a:pt x="687451" y="981456"/>
                </a:lnTo>
                <a:lnTo>
                  <a:pt x="730885" y="1001141"/>
                </a:lnTo>
                <a:lnTo>
                  <a:pt x="775462" y="1018540"/>
                </a:lnTo>
                <a:lnTo>
                  <a:pt x="821182" y="1033653"/>
                </a:lnTo>
                <a:lnTo>
                  <a:pt x="867918" y="1046353"/>
                </a:lnTo>
                <a:lnTo>
                  <a:pt x="915288" y="1056513"/>
                </a:lnTo>
                <a:lnTo>
                  <a:pt x="963294" y="1064006"/>
                </a:lnTo>
                <a:lnTo>
                  <a:pt x="1012190" y="1068832"/>
                </a:lnTo>
                <a:lnTo>
                  <a:pt x="1061847" y="1071118"/>
                </a:lnTo>
                <a:lnTo>
                  <a:pt x="1086612" y="1071118"/>
                </a:lnTo>
                <a:lnTo>
                  <a:pt x="1132157" y="1061069"/>
                </a:lnTo>
                <a:lnTo>
                  <a:pt x="1140587" y="1039368"/>
                </a:lnTo>
                <a:lnTo>
                  <a:pt x="1137920" y="1027527"/>
                </a:lnTo>
                <a:lnTo>
                  <a:pt x="1131157" y="1017984"/>
                </a:lnTo>
                <a:lnTo>
                  <a:pt x="1121298" y="1011703"/>
                </a:lnTo>
                <a:lnTo>
                  <a:pt x="1112301" y="1010158"/>
                </a:lnTo>
                <a:lnTo>
                  <a:pt x="1061847" y="1010158"/>
                </a:lnTo>
                <a:lnTo>
                  <a:pt x="1038732" y="1009396"/>
                </a:lnTo>
                <a:lnTo>
                  <a:pt x="993013" y="1006094"/>
                </a:lnTo>
                <a:lnTo>
                  <a:pt x="947801" y="1000125"/>
                </a:lnTo>
                <a:lnTo>
                  <a:pt x="903478" y="991870"/>
                </a:lnTo>
                <a:lnTo>
                  <a:pt x="859536" y="981329"/>
                </a:lnTo>
                <a:lnTo>
                  <a:pt x="816482" y="968248"/>
                </a:lnTo>
                <a:lnTo>
                  <a:pt x="774572" y="953008"/>
                </a:lnTo>
                <a:lnTo>
                  <a:pt x="712724" y="925957"/>
                </a:lnTo>
                <a:lnTo>
                  <a:pt x="672846" y="905383"/>
                </a:lnTo>
                <a:lnTo>
                  <a:pt x="634238" y="882650"/>
                </a:lnTo>
                <a:lnTo>
                  <a:pt x="596519" y="858012"/>
                </a:lnTo>
                <a:lnTo>
                  <a:pt x="560070" y="831342"/>
                </a:lnTo>
                <a:lnTo>
                  <a:pt x="524764" y="802767"/>
                </a:lnTo>
                <a:lnTo>
                  <a:pt x="490855" y="772541"/>
                </a:lnTo>
                <a:lnTo>
                  <a:pt x="458216" y="740410"/>
                </a:lnTo>
                <a:lnTo>
                  <a:pt x="427100" y="706628"/>
                </a:lnTo>
                <a:lnTo>
                  <a:pt x="397256" y="671195"/>
                </a:lnTo>
                <a:lnTo>
                  <a:pt x="369189" y="634238"/>
                </a:lnTo>
                <a:lnTo>
                  <a:pt x="342392" y="595630"/>
                </a:lnTo>
                <a:lnTo>
                  <a:pt x="317500" y="555752"/>
                </a:lnTo>
                <a:lnTo>
                  <a:pt x="294131" y="514350"/>
                </a:lnTo>
                <a:lnTo>
                  <a:pt x="272669" y="471678"/>
                </a:lnTo>
                <a:lnTo>
                  <a:pt x="252984" y="427736"/>
                </a:lnTo>
                <a:lnTo>
                  <a:pt x="235203" y="382524"/>
                </a:lnTo>
                <a:lnTo>
                  <a:pt x="219456" y="336169"/>
                </a:lnTo>
                <a:lnTo>
                  <a:pt x="205485" y="288671"/>
                </a:lnTo>
                <a:lnTo>
                  <a:pt x="193802" y="240284"/>
                </a:lnTo>
                <a:lnTo>
                  <a:pt x="184150" y="190754"/>
                </a:lnTo>
                <a:lnTo>
                  <a:pt x="183060" y="179827"/>
                </a:lnTo>
                <a:close/>
              </a:path>
              <a:path w="1141095" h="1071245">
                <a:moveTo>
                  <a:pt x="1109345" y="1009650"/>
                </a:moveTo>
                <a:lnTo>
                  <a:pt x="1085215" y="1010158"/>
                </a:lnTo>
                <a:lnTo>
                  <a:pt x="1112301" y="1010158"/>
                </a:lnTo>
                <a:lnTo>
                  <a:pt x="1109345" y="1009650"/>
                </a:lnTo>
                <a:close/>
              </a:path>
              <a:path w="1141095" h="1071245">
                <a:moveTo>
                  <a:pt x="137794" y="0"/>
                </a:moveTo>
                <a:lnTo>
                  <a:pt x="0" y="194056"/>
                </a:lnTo>
                <a:lnTo>
                  <a:pt x="122413" y="184541"/>
                </a:lnTo>
                <a:lnTo>
                  <a:pt x="119253" y="155067"/>
                </a:lnTo>
                <a:lnTo>
                  <a:pt x="120445" y="143005"/>
                </a:lnTo>
                <a:lnTo>
                  <a:pt x="125936" y="132683"/>
                </a:lnTo>
                <a:lnTo>
                  <a:pt x="134879" y="125170"/>
                </a:lnTo>
                <a:lnTo>
                  <a:pt x="146431" y="121539"/>
                </a:lnTo>
                <a:lnTo>
                  <a:pt x="256254" y="121539"/>
                </a:lnTo>
                <a:lnTo>
                  <a:pt x="137794" y="0"/>
                </a:lnTo>
                <a:close/>
              </a:path>
              <a:path w="1141095" h="1071245">
                <a:moveTo>
                  <a:pt x="146431" y="121539"/>
                </a:moveTo>
                <a:lnTo>
                  <a:pt x="134879" y="125170"/>
                </a:lnTo>
                <a:lnTo>
                  <a:pt x="125936" y="132683"/>
                </a:lnTo>
                <a:lnTo>
                  <a:pt x="120445" y="143005"/>
                </a:lnTo>
                <a:lnTo>
                  <a:pt x="119253" y="155067"/>
                </a:lnTo>
                <a:lnTo>
                  <a:pt x="122413" y="184541"/>
                </a:lnTo>
                <a:lnTo>
                  <a:pt x="183060" y="179827"/>
                </a:lnTo>
                <a:lnTo>
                  <a:pt x="179959" y="148717"/>
                </a:lnTo>
                <a:lnTo>
                  <a:pt x="176327" y="137148"/>
                </a:lnTo>
                <a:lnTo>
                  <a:pt x="168814" y="128174"/>
                </a:lnTo>
                <a:lnTo>
                  <a:pt x="158492" y="122678"/>
                </a:lnTo>
                <a:lnTo>
                  <a:pt x="146431" y="121539"/>
                </a:lnTo>
                <a:close/>
              </a:path>
              <a:path w="1141095" h="1071245">
                <a:moveTo>
                  <a:pt x="256254" y="121539"/>
                </a:moveTo>
                <a:lnTo>
                  <a:pt x="146431" y="121539"/>
                </a:lnTo>
                <a:lnTo>
                  <a:pt x="158492" y="122678"/>
                </a:lnTo>
                <a:lnTo>
                  <a:pt x="168814" y="128174"/>
                </a:lnTo>
                <a:lnTo>
                  <a:pt x="176327" y="137148"/>
                </a:lnTo>
                <a:lnTo>
                  <a:pt x="179959" y="148717"/>
                </a:lnTo>
                <a:lnTo>
                  <a:pt x="183060" y="179827"/>
                </a:lnTo>
                <a:lnTo>
                  <a:pt x="303911" y="170434"/>
                </a:lnTo>
                <a:lnTo>
                  <a:pt x="256254" y="121539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2136140" algn="l"/>
              </a:tabLst>
            </a:pPr>
            <a:r>
              <a:rPr spc="-10" dirty="0"/>
              <a:t>Money </a:t>
            </a:r>
            <a:r>
              <a:rPr spc="5" dirty="0"/>
              <a:t>Smart </a:t>
            </a:r>
            <a:r>
              <a:rPr spc="-10" dirty="0"/>
              <a:t>for</a:t>
            </a:r>
            <a:r>
              <a:rPr spc="55" dirty="0"/>
              <a:t> </a:t>
            </a:r>
            <a:r>
              <a:rPr spc="-20" dirty="0"/>
              <a:t>Young</a:t>
            </a:r>
            <a:r>
              <a:rPr dirty="0"/>
              <a:t> </a:t>
            </a:r>
            <a:r>
              <a:rPr spc="-5" dirty="0"/>
              <a:t>People	</a:t>
            </a:r>
            <a:r>
              <a:rPr dirty="0"/>
              <a:t>Grades 3 --</a:t>
            </a:r>
            <a:r>
              <a:rPr spc="-70" dirty="0"/>
              <a:t> </a:t>
            </a:r>
            <a:r>
              <a:rPr dirty="0"/>
              <a:t>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305765"/>
            <a:ext cx="432816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Income and</a:t>
            </a:r>
            <a:r>
              <a:rPr spc="-85" dirty="0"/>
              <a:t> </a:t>
            </a:r>
            <a:r>
              <a:rPr spc="-65" dirty="0"/>
              <a:t>Taxes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2136140" algn="l"/>
              </a:tabLst>
            </a:pPr>
            <a:r>
              <a:rPr spc="-10" dirty="0"/>
              <a:t>Money </a:t>
            </a:r>
            <a:r>
              <a:rPr spc="5" dirty="0"/>
              <a:t>Smart </a:t>
            </a:r>
            <a:r>
              <a:rPr spc="-10" dirty="0"/>
              <a:t>for</a:t>
            </a:r>
            <a:r>
              <a:rPr spc="55" dirty="0"/>
              <a:t> </a:t>
            </a:r>
            <a:r>
              <a:rPr spc="-20" dirty="0"/>
              <a:t>Young</a:t>
            </a:r>
            <a:r>
              <a:rPr dirty="0"/>
              <a:t> </a:t>
            </a:r>
            <a:r>
              <a:rPr spc="-5" dirty="0"/>
              <a:t>People	</a:t>
            </a:r>
            <a:r>
              <a:rPr dirty="0"/>
              <a:t>Grades 3 --</a:t>
            </a:r>
            <a:r>
              <a:rPr spc="-70" dirty="0"/>
              <a:t> </a:t>
            </a:r>
            <a:r>
              <a:rPr dirty="0"/>
              <a:t>5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740902" y="545337"/>
            <a:ext cx="1447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4</a:t>
            </a:r>
            <a:endParaRPr sz="1600">
              <a:latin typeface="Franklin Gothic Book"/>
              <a:cs typeface="Franklin Gothic Book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572566" y="1404747"/>
          <a:ext cx="7789545" cy="41141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520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98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27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9811">
                <a:tc>
                  <a:txBody>
                    <a:bodyPr/>
                    <a:lstStyle/>
                    <a:p>
                      <a:pPr marL="60642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100" b="1" spc="5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My First</a:t>
                      </a:r>
                      <a:r>
                        <a:rPr sz="2100" b="1" spc="-90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 </a:t>
                      </a:r>
                      <a:r>
                        <a:rPr sz="2100" b="1" spc="5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Job</a:t>
                      </a:r>
                      <a:endParaRPr sz="21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88900" marB="0"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40068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100" b="1" spc="5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My Second</a:t>
                      </a:r>
                      <a:r>
                        <a:rPr sz="2100" b="1" spc="-95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 </a:t>
                      </a:r>
                      <a:r>
                        <a:rPr sz="2100" b="1" spc="5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Job</a:t>
                      </a:r>
                      <a:endParaRPr sz="21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88900" marB="0"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65913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100" b="1" spc="5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My </a:t>
                      </a:r>
                      <a:r>
                        <a:rPr sz="2100" b="1" spc="-5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Third</a:t>
                      </a:r>
                      <a:r>
                        <a:rPr sz="2100" b="1" spc="-85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 </a:t>
                      </a:r>
                      <a:r>
                        <a:rPr sz="2100" b="1" spc="5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Job</a:t>
                      </a:r>
                      <a:endParaRPr sz="21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88900" marB="0">
                    <a:solidFill>
                      <a:srgbClr val="6F2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2951">
                <a:tc>
                  <a:txBody>
                    <a:bodyPr/>
                    <a:lstStyle/>
                    <a:p>
                      <a:pPr marL="496570" marR="265430" indent="-43180">
                        <a:lnSpc>
                          <a:spcPct val="100000"/>
                        </a:lnSpc>
                        <a:spcBef>
                          <a:spcPts val="1760"/>
                        </a:spcBef>
                      </a:pPr>
                      <a:r>
                        <a:rPr sz="1800" b="1" spc="-10" dirty="0">
                          <a:latin typeface="Franklin Gothic Book"/>
                          <a:cs typeface="Franklin Gothic Book"/>
                        </a:rPr>
                        <a:t>Level </a:t>
                      </a:r>
                      <a:r>
                        <a:rPr sz="1800" b="1" dirty="0">
                          <a:latin typeface="Franklin Gothic Book"/>
                          <a:cs typeface="Franklin Gothic Book"/>
                        </a:rPr>
                        <a:t>of</a:t>
                      </a:r>
                      <a:r>
                        <a:rPr sz="1800" b="1" spc="-90" dirty="0">
                          <a:latin typeface="Franklin Gothic Book"/>
                          <a:cs typeface="Franklin Gothic Book"/>
                        </a:rPr>
                        <a:t> </a:t>
                      </a:r>
                      <a:r>
                        <a:rPr sz="1800" b="1" spc="-5" dirty="0">
                          <a:latin typeface="Franklin Gothic Book"/>
                          <a:cs typeface="Franklin Gothic Book"/>
                        </a:rPr>
                        <a:t>Education:  </a:t>
                      </a:r>
                      <a:r>
                        <a:rPr sz="1800" spc="-5" dirty="0">
                          <a:latin typeface="Franklin Gothic Book"/>
                          <a:cs typeface="Franklin Gothic Book"/>
                        </a:rPr>
                        <a:t>Bachelor’s</a:t>
                      </a:r>
                      <a:r>
                        <a:rPr sz="1800" spc="-50" dirty="0">
                          <a:latin typeface="Franklin Gothic Book"/>
                          <a:cs typeface="Franklin Gothic Book"/>
                        </a:rPr>
                        <a:t> </a:t>
                      </a:r>
                      <a:r>
                        <a:rPr sz="1800" dirty="0">
                          <a:latin typeface="Franklin Gothic Book"/>
                          <a:cs typeface="Franklin Gothic Book"/>
                        </a:rPr>
                        <a:t>degree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223520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56260" marR="234950" indent="-134620">
                        <a:lnSpc>
                          <a:spcPct val="100000"/>
                        </a:lnSpc>
                        <a:spcBef>
                          <a:spcPts val="1760"/>
                        </a:spcBef>
                      </a:pPr>
                      <a:r>
                        <a:rPr sz="1800" b="1" spc="-10" dirty="0">
                          <a:latin typeface="Franklin Gothic Book"/>
                          <a:cs typeface="Franklin Gothic Book"/>
                        </a:rPr>
                        <a:t>Level </a:t>
                      </a:r>
                      <a:r>
                        <a:rPr sz="1800" b="1" dirty="0">
                          <a:latin typeface="Franklin Gothic Book"/>
                          <a:cs typeface="Franklin Gothic Book"/>
                        </a:rPr>
                        <a:t>of</a:t>
                      </a:r>
                      <a:r>
                        <a:rPr sz="1800" b="1" spc="-90" dirty="0">
                          <a:latin typeface="Franklin Gothic Book"/>
                          <a:cs typeface="Franklin Gothic Book"/>
                        </a:rPr>
                        <a:t> </a:t>
                      </a:r>
                      <a:r>
                        <a:rPr sz="1800" b="1" spc="-5" dirty="0">
                          <a:latin typeface="Franklin Gothic Book"/>
                          <a:cs typeface="Franklin Gothic Book"/>
                        </a:rPr>
                        <a:t>Education:  </a:t>
                      </a:r>
                      <a:r>
                        <a:rPr sz="1800" spc="-10" dirty="0">
                          <a:latin typeface="Franklin Gothic Book"/>
                          <a:cs typeface="Franklin Gothic Book"/>
                        </a:rPr>
                        <a:t>Master’s</a:t>
                      </a:r>
                      <a:r>
                        <a:rPr sz="1800" spc="-25" dirty="0">
                          <a:latin typeface="Franklin Gothic Book"/>
                          <a:cs typeface="Franklin Gothic Book"/>
                        </a:rPr>
                        <a:t> </a:t>
                      </a:r>
                      <a:r>
                        <a:rPr sz="1800" dirty="0">
                          <a:latin typeface="Franklin Gothic Book"/>
                          <a:cs typeface="Franklin Gothic Book"/>
                        </a:rPr>
                        <a:t>degree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223520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3370" marR="102235" indent="-1270" algn="ctr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sz="1800" b="1" spc="-10" dirty="0">
                          <a:latin typeface="Franklin Gothic Book"/>
                          <a:cs typeface="Franklin Gothic Book"/>
                        </a:rPr>
                        <a:t>Level </a:t>
                      </a:r>
                      <a:r>
                        <a:rPr sz="1800" b="1" dirty="0">
                          <a:latin typeface="Franklin Gothic Book"/>
                          <a:cs typeface="Franklin Gothic Book"/>
                        </a:rPr>
                        <a:t>of Education:  </a:t>
                      </a:r>
                      <a:r>
                        <a:rPr sz="1800" spc="-10" dirty="0">
                          <a:latin typeface="Franklin Gothic Book"/>
                          <a:cs typeface="Franklin Gothic Book"/>
                        </a:rPr>
                        <a:t>Master’s </a:t>
                      </a:r>
                      <a:r>
                        <a:rPr sz="1800" spc="-5" dirty="0">
                          <a:latin typeface="Franklin Gothic Book"/>
                          <a:cs typeface="Franklin Gothic Book"/>
                        </a:rPr>
                        <a:t>degree plus</a:t>
                      </a:r>
                      <a:r>
                        <a:rPr sz="1800" spc="-30" dirty="0">
                          <a:latin typeface="Franklin Gothic Book"/>
                          <a:cs typeface="Franklin Gothic Book"/>
                        </a:rPr>
                        <a:t> </a:t>
                      </a:r>
                      <a:r>
                        <a:rPr sz="1800" spc="-5" dirty="0">
                          <a:latin typeface="Franklin Gothic Book"/>
                          <a:cs typeface="Franklin Gothic Book"/>
                        </a:rPr>
                        <a:t>an  Advanced</a:t>
                      </a:r>
                      <a:r>
                        <a:rPr sz="1800" spc="-15" dirty="0">
                          <a:latin typeface="Franklin Gothic Book"/>
                          <a:cs typeface="Franklin Gothic Book"/>
                        </a:rPr>
                        <a:t> </a:t>
                      </a:r>
                      <a:r>
                        <a:rPr sz="1800" spc="-5" dirty="0">
                          <a:latin typeface="Franklin Gothic Book"/>
                          <a:cs typeface="Franklin Gothic Book"/>
                        </a:rPr>
                        <a:t>Certificate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85725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236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marL="306070" marR="116839" indent="3073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b="1" dirty="0">
                          <a:latin typeface="Franklin Gothic Book"/>
                          <a:cs typeface="Franklin Gothic Book"/>
                        </a:rPr>
                        <a:t>Job Experience:  </a:t>
                      </a:r>
                      <a:r>
                        <a:rPr sz="1800" spc="-5" dirty="0">
                          <a:latin typeface="Franklin Gothic Book"/>
                          <a:cs typeface="Franklin Gothic Book"/>
                        </a:rPr>
                        <a:t>First month </a:t>
                      </a:r>
                      <a:r>
                        <a:rPr sz="1800" dirty="0">
                          <a:latin typeface="Franklin Gothic Book"/>
                          <a:cs typeface="Franklin Gothic Book"/>
                        </a:rPr>
                        <a:t>on the</a:t>
                      </a:r>
                      <a:r>
                        <a:rPr sz="1800" spc="-55" dirty="0">
                          <a:latin typeface="Franklin Gothic Book"/>
                          <a:cs typeface="Franklin Gothic Book"/>
                        </a:rPr>
                        <a:t> </a:t>
                      </a:r>
                      <a:r>
                        <a:rPr sz="1800" dirty="0">
                          <a:latin typeface="Franklin Gothic Book"/>
                          <a:cs typeface="Franklin Gothic Book"/>
                        </a:rPr>
                        <a:t>job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3175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marL="346075" marR="156210" indent="23749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b="1" dirty="0">
                          <a:latin typeface="Franklin Gothic Book"/>
                          <a:cs typeface="Franklin Gothic Book"/>
                        </a:rPr>
                        <a:t>Job Experience:  </a:t>
                      </a:r>
                      <a:r>
                        <a:rPr sz="1800" spc="-10" dirty="0">
                          <a:latin typeface="Franklin Gothic Book"/>
                          <a:cs typeface="Franklin Gothic Book"/>
                        </a:rPr>
                        <a:t>Five years </a:t>
                      </a:r>
                      <a:r>
                        <a:rPr sz="1800" dirty="0">
                          <a:latin typeface="Franklin Gothic Book"/>
                          <a:cs typeface="Franklin Gothic Book"/>
                        </a:rPr>
                        <a:t>on the</a:t>
                      </a:r>
                      <a:r>
                        <a:rPr sz="1800" spc="-60" dirty="0">
                          <a:latin typeface="Franklin Gothic Book"/>
                          <a:cs typeface="Franklin Gothic Book"/>
                        </a:rPr>
                        <a:t> </a:t>
                      </a:r>
                      <a:r>
                        <a:rPr sz="1800" dirty="0">
                          <a:latin typeface="Franklin Gothic Book"/>
                          <a:cs typeface="Franklin Gothic Book"/>
                        </a:rPr>
                        <a:t>job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3175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marL="433705" marR="426720" indent="17653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b="1" dirty="0">
                          <a:latin typeface="Franklin Gothic Book"/>
                          <a:cs typeface="Franklin Gothic Book"/>
                        </a:rPr>
                        <a:t>Job Experience:  </a:t>
                      </a:r>
                      <a:r>
                        <a:rPr sz="1800" spc="-5" dirty="0">
                          <a:latin typeface="Franklin Gothic Book"/>
                          <a:cs typeface="Franklin Gothic Book"/>
                        </a:rPr>
                        <a:t>20 </a:t>
                      </a:r>
                      <a:r>
                        <a:rPr sz="1800" spc="-10" dirty="0">
                          <a:latin typeface="Franklin Gothic Book"/>
                          <a:cs typeface="Franklin Gothic Book"/>
                        </a:rPr>
                        <a:t>years </a:t>
                      </a:r>
                      <a:r>
                        <a:rPr sz="1800" dirty="0">
                          <a:latin typeface="Franklin Gothic Book"/>
                          <a:cs typeface="Franklin Gothic Book"/>
                        </a:rPr>
                        <a:t>on the</a:t>
                      </a:r>
                      <a:r>
                        <a:rPr sz="1800" spc="-80" dirty="0">
                          <a:latin typeface="Franklin Gothic Book"/>
                          <a:cs typeface="Franklin Gothic Book"/>
                        </a:rPr>
                        <a:t> </a:t>
                      </a:r>
                      <a:r>
                        <a:rPr sz="1800" dirty="0">
                          <a:latin typeface="Franklin Gothic Book"/>
                          <a:cs typeface="Franklin Gothic Book"/>
                        </a:rPr>
                        <a:t>job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3175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512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  <a:p>
                      <a:pPr marL="54610" algn="ctr">
                        <a:lnSpc>
                          <a:spcPct val="100000"/>
                        </a:lnSpc>
                      </a:pPr>
                      <a:r>
                        <a:rPr sz="1800" b="1" spc="5" dirty="0">
                          <a:latin typeface="Franklin Gothic Book"/>
                          <a:cs typeface="Franklin Gothic Book"/>
                        </a:rPr>
                        <a:t>Salary: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  <a:p>
                      <a:pPr marL="137795" algn="ctr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Franklin Gothic Book"/>
                          <a:cs typeface="Franklin Gothic Book"/>
                        </a:rPr>
                        <a:t>$55,000</a:t>
                      </a:r>
                      <a:r>
                        <a:rPr sz="1800" spc="-55" dirty="0">
                          <a:latin typeface="Franklin Gothic Book"/>
                          <a:cs typeface="Franklin Gothic Book"/>
                        </a:rPr>
                        <a:t> </a:t>
                      </a:r>
                      <a:r>
                        <a:rPr sz="1800" spc="-10" dirty="0">
                          <a:latin typeface="Franklin Gothic Book"/>
                          <a:cs typeface="Franklin Gothic Book"/>
                        </a:rPr>
                        <a:t>annually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1905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b="1" spc="5" dirty="0">
                          <a:latin typeface="Franklin Gothic Book"/>
                          <a:cs typeface="Franklin Gothic Book"/>
                        </a:rPr>
                        <a:t>Salary: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  <a:p>
                      <a:pPr marL="458470">
                        <a:lnSpc>
                          <a:spcPct val="100000"/>
                        </a:lnSpc>
                      </a:pPr>
                      <a:r>
                        <a:rPr sz="1800" spc="-20" dirty="0">
                          <a:latin typeface="Franklin Gothic Book"/>
                          <a:cs typeface="Franklin Gothic Book"/>
                        </a:rPr>
                        <a:t>$76,000</a:t>
                      </a:r>
                      <a:r>
                        <a:rPr sz="1800" spc="-55" dirty="0">
                          <a:latin typeface="Franklin Gothic Book"/>
                          <a:cs typeface="Franklin Gothic Book"/>
                        </a:rPr>
                        <a:t> </a:t>
                      </a:r>
                      <a:r>
                        <a:rPr sz="1800" spc="-10" dirty="0">
                          <a:latin typeface="Franklin Gothic Book"/>
                          <a:cs typeface="Franklin Gothic Book"/>
                        </a:rPr>
                        <a:t>annually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1905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  <a:p>
                      <a:pPr marL="55244" algn="ctr">
                        <a:lnSpc>
                          <a:spcPct val="100000"/>
                        </a:lnSpc>
                      </a:pPr>
                      <a:r>
                        <a:rPr sz="1800" b="1" spc="5" dirty="0">
                          <a:latin typeface="Franklin Gothic Book"/>
                          <a:cs typeface="Franklin Gothic Book"/>
                        </a:rPr>
                        <a:t>Salary: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  <a:p>
                      <a:pPr marL="137160" algn="ctr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Franklin Gothic Book"/>
                          <a:cs typeface="Franklin Gothic Book"/>
                        </a:rPr>
                        <a:t>$122,000</a:t>
                      </a:r>
                      <a:r>
                        <a:rPr sz="1800" spc="-55" dirty="0">
                          <a:latin typeface="Franklin Gothic Book"/>
                          <a:cs typeface="Franklin Gothic Book"/>
                        </a:rPr>
                        <a:t> </a:t>
                      </a:r>
                      <a:r>
                        <a:rPr sz="1800" spc="-10" dirty="0">
                          <a:latin typeface="Franklin Gothic Book"/>
                          <a:cs typeface="Franklin Gothic Book"/>
                        </a:rPr>
                        <a:t>annually</a:t>
                      </a:r>
                      <a:endParaRPr sz="18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1905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305765"/>
            <a:ext cx="305371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85" dirty="0"/>
              <a:t>Tax</a:t>
            </a:r>
            <a:r>
              <a:rPr spc="-80" dirty="0"/>
              <a:t> </a:t>
            </a:r>
            <a:r>
              <a:rPr spc="-15" dirty="0"/>
              <a:t>Brackets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740902" y="545337"/>
            <a:ext cx="1447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5</a:t>
            </a:r>
            <a:endParaRPr sz="1600">
              <a:latin typeface="Franklin Gothic Book"/>
              <a:cs typeface="Franklin Gothic Book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77341" y="1268412"/>
          <a:ext cx="7586345" cy="45732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41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30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1175">
                <a:tc>
                  <a:txBody>
                    <a:bodyPr/>
                    <a:lstStyle/>
                    <a:p>
                      <a:pPr marL="187325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sz="2000" b="1" spc="5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If </a:t>
                      </a:r>
                      <a:r>
                        <a:rPr sz="2000" b="1" spc="-15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Taxable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Income</a:t>
                      </a:r>
                      <a:r>
                        <a:rPr sz="2000" b="1" spc="-114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Is:</a:t>
                      </a:r>
                      <a:endParaRPr sz="20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96520" marB="0">
                    <a:lnL w="9525">
                      <a:solidFill>
                        <a:srgbClr val="7C5F9F"/>
                      </a:solidFill>
                      <a:prstDash val="solid"/>
                    </a:lnL>
                    <a:lnT w="9525">
                      <a:solidFill>
                        <a:srgbClr val="7C5F9F"/>
                      </a:solidFill>
                      <a:prstDash val="solid"/>
                    </a:lnT>
                    <a:lnB w="9525">
                      <a:solidFill>
                        <a:srgbClr val="7C5F9F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212090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The </a:t>
                      </a:r>
                      <a:r>
                        <a:rPr sz="2000" b="1" spc="-40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Tax</a:t>
                      </a:r>
                      <a:r>
                        <a:rPr sz="2000" b="1" spc="-65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Is:</a:t>
                      </a:r>
                      <a:endParaRPr sz="20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96520" marB="0">
                    <a:lnR w="9525">
                      <a:solidFill>
                        <a:srgbClr val="7C5F9F"/>
                      </a:solidFill>
                      <a:prstDash val="solid"/>
                    </a:lnR>
                    <a:lnT w="9525">
                      <a:solidFill>
                        <a:srgbClr val="7C5F9F"/>
                      </a:solidFill>
                      <a:prstDash val="solid"/>
                    </a:lnT>
                    <a:lnB w="9525">
                      <a:solidFill>
                        <a:srgbClr val="7C5F9F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8865">
                <a:tc>
                  <a:txBody>
                    <a:bodyPr/>
                    <a:lstStyle/>
                    <a:p>
                      <a:pPr marL="149225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sz="1400" spc="-5" dirty="0">
                          <a:latin typeface="Franklin Gothic Book"/>
                          <a:cs typeface="Franklin Gothic Book"/>
                        </a:rPr>
                        <a:t>Not </a:t>
                      </a:r>
                      <a:r>
                        <a:rPr sz="1400" spc="-10" dirty="0">
                          <a:latin typeface="Franklin Gothic Book"/>
                          <a:cs typeface="Franklin Gothic Book"/>
                        </a:rPr>
                        <a:t>over</a:t>
                      </a:r>
                      <a:r>
                        <a:rPr sz="1400" spc="-35" dirty="0">
                          <a:latin typeface="Franklin Gothic Book"/>
                          <a:cs typeface="Franklin Gothic Book"/>
                        </a:rPr>
                        <a:t> </a:t>
                      </a:r>
                      <a:r>
                        <a:rPr sz="1400" b="1" spc="-10" dirty="0">
                          <a:latin typeface="Franklin Gothic Book"/>
                          <a:cs typeface="Franklin Gothic Book"/>
                        </a:rPr>
                        <a:t>$9,075</a:t>
                      </a:r>
                      <a:endParaRPr sz="14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177165" marB="0">
                    <a:lnL w="9525">
                      <a:solidFill>
                        <a:srgbClr val="7C5F9F"/>
                      </a:solidFill>
                      <a:prstDash val="solid"/>
                    </a:lnL>
                    <a:lnT w="9525">
                      <a:solidFill>
                        <a:srgbClr val="7C5F9F"/>
                      </a:solidFill>
                      <a:prstDash val="solid"/>
                    </a:lnT>
                    <a:lnB w="9525">
                      <a:solidFill>
                        <a:srgbClr val="7C5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3990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sz="1400" spc="-15" dirty="0">
                          <a:latin typeface="Franklin Gothic Book"/>
                          <a:cs typeface="Franklin Gothic Book"/>
                        </a:rPr>
                        <a:t>10% </a:t>
                      </a:r>
                      <a:r>
                        <a:rPr sz="1400" dirty="0">
                          <a:latin typeface="Franklin Gothic Book"/>
                          <a:cs typeface="Franklin Gothic Book"/>
                        </a:rPr>
                        <a:t>of the taxable</a:t>
                      </a:r>
                      <a:r>
                        <a:rPr sz="1400" spc="-65" dirty="0">
                          <a:latin typeface="Franklin Gothic Book"/>
                          <a:cs typeface="Franklin Gothic Book"/>
                        </a:rPr>
                        <a:t> </a:t>
                      </a:r>
                      <a:r>
                        <a:rPr sz="1400" dirty="0">
                          <a:latin typeface="Franklin Gothic Book"/>
                          <a:cs typeface="Franklin Gothic Book"/>
                        </a:rPr>
                        <a:t>income</a:t>
                      </a:r>
                      <a:endParaRPr sz="14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177165" marB="0">
                    <a:lnR w="9525">
                      <a:solidFill>
                        <a:srgbClr val="7C5F9F"/>
                      </a:solidFill>
                      <a:prstDash val="solid"/>
                    </a:lnR>
                    <a:lnT w="9525">
                      <a:solidFill>
                        <a:srgbClr val="7C5F9F"/>
                      </a:solidFill>
                      <a:prstDash val="solid"/>
                    </a:lnT>
                    <a:lnB w="9525">
                      <a:solidFill>
                        <a:srgbClr val="7C5F9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8866">
                <a:tc>
                  <a:txBody>
                    <a:bodyPr/>
                    <a:lstStyle/>
                    <a:p>
                      <a:pPr marL="149225">
                        <a:lnSpc>
                          <a:spcPct val="100000"/>
                        </a:lnSpc>
                        <a:spcBef>
                          <a:spcPts val="1400"/>
                        </a:spcBef>
                      </a:pPr>
                      <a:r>
                        <a:rPr sz="1400" spc="-5" dirty="0">
                          <a:latin typeface="Franklin Gothic Book"/>
                          <a:cs typeface="Franklin Gothic Book"/>
                        </a:rPr>
                        <a:t>Over </a:t>
                      </a:r>
                      <a:r>
                        <a:rPr sz="1400" b="1" spc="5" dirty="0">
                          <a:latin typeface="Franklin Gothic Book"/>
                          <a:cs typeface="Franklin Gothic Book"/>
                        </a:rPr>
                        <a:t>$9,526 </a:t>
                      </a:r>
                      <a:r>
                        <a:rPr sz="1400" spc="-5" dirty="0">
                          <a:latin typeface="Franklin Gothic Book"/>
                          <a:cs typeface="Franklin Gothic Book"/>
                        </a:rPr>
                        <a:t>but not </a:t>
                      </a:r>
                      <a:r>
                        <a:rPr sz="1400" spc="-10" dirty="0">
                          <a:latin typeface="Franklin Gothic Book"/>
                          <a:cs typeface="Franklin Gothic Book"/>
                        </a:rPr>
                        <a:t>over</a:t>
                      </a:r>
                      <a:r>
                        <a:rPr sz="1400" spc="-110" dirty="0">
                          <a:latin typeface="Franklin Gothic Book"/>
                          <a:cs typeface="Franklin Gothic Book"/>
                        </a:rPr>
                        <a:t> </a:t>
                      </a:r>
                      <a:r>
                        <a:rPr sz="1400" dirty="0">
                          <a:latin typeface="Franklin Gothic Book"/>
                          <a:cs typeface="Franklin Gothic Book"/>
                        </a:rPr>
                        <a:t>$38,700</a:t>
                      </a:r>
                      <a:endParaRPr sz="14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177800" marB="0">
                    <a:lnL w="9525">
                      <a:solidFill>
                        <a:srgbClr val="7C5F9F"/>
                      </a:solidFill>
                      <a:prstDash val="solid"/>
                    </a:lnL>
                    <a:lnT w="9525">
                      <a:solidFill>
                        <a:srgbClr val="7C5F9F"/>
                      </a:solidFill>
                      <a:prstDash val="solid"/>
                    </a:lnT>
                    <a:lnB w="9525">
                      <a:solidFill>
                        <a:srgbClr val="7C5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3990">
                        <a:lnSpc>
                          <a:spcPct val="100000"/>
                        </a:lnSpc>
                        <a:spcBef>
                          <a:spcPts val="1400"/>
                        </a:spcBef>
                      </a:pPr>
                      <a:r>
                        <a:rPr sz="1400" b="1" dirty="0">
                          <a:latin typeface="Franklin Gothic Book"/>
                          <a:cs typeface="Franklin Gothic Book"/>
                        </a:rPr>
                        <a:t>$952.50 </a:t>
                      </a:r>
                      <a:r>
                        <a:rPr sz="1400" spc="-5" dirty="0">
                          <a:latin typeface="Franklin Gothic Book"/>
                          <a:cs typeface="Franklin Gothic Book"/>
                        </a:rPr>
                        <a:t>plus </a:t>
                      </a:r>
                      <a:r>
                        <a:rPr sz="1400" dirty="0">
                          <a:latin typeface="Franklin Gothic Book"/>
                          <a:cs typeface="Franklin Gothic Book"/>
                        </a:rPr>
                        <a:t>12% of the </a:t>
                      </a:r>
                      <a:r>
                        <a:rPr sz="1400" spc="-10" dirty="0">
                          <a:latin typeface="Franklin Gothic Book"/>
                          <a:cs typeface="Franklin Gothic Book"/>
                        </a:rPr>
                        <a:t>excess over</a:t>
                      </a:r>
                      <a:r>
                        <a:rPr sz="1400" spc="-105" dirty="0">
                          <a:latin typeface="Franklin Gothic Book"/>
                          <a:cs typeface="Franklin Gothic Book"/>
                        </a:rPr>
                        <a:t> </a:t>
                      </a:r>
                      <a:r>
                        <a:rPr sz="1400" b="1" spc="5" dirty="0">
                          <a:latin typeface="Franklin Gothic Book"/>
                          <a:cs typeface="Franklin Gothic Book"/>
                        </a:rPr>
                        <a:t>$9,525</a:t>
                      </a:r>
                      <a:endParaRPr sz="14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177800" marB="0">
                    <a:lnR w="9525">
                      <a:solidFill>
                        <a:srgbClr val="7C5F9F"/>
                      </a:solidFill>
                      <a:prstDash val="solid"/>
                    </a:lnR>
                    <a:lnT w="9525">
                      <a:solidFill>
                        <a:srgbClr val="7C5F9F"/>
                      </a:solidFill>
                      <a:prstDash val="solid"/>
                    </a:lnT>
                    <a:lnB w="9525">
                      <a:solidFill>
                        <a:srgbClr val="7C5F9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8865">
                <a:tc>
                  <a:txBody>
                    <a:bodyPr/>
                    <a:lstStyle/>
                    <a:p>
                      <a:pPr marL="149225">
                        <a:lnSpc>
                          <a:spcPct val="100000"/>
                        </a:lnSpc>
                        <a:spcBef>
                          <a:spcPts val="1400"/>
                        </a:spcBef>
                      </a:pPr>
                      <a:r>
                        <a:rPr sz="1400" spc="-5" dirty="0">
                          <a:latin typeface="Franklin Gothic Book"/>
                          <a:cs typeface="Franklin Gothic Book"/>
                        </a:rPr>
                        <a:t>Over </a:t>
                      </a:r>
                      <a:r>
                        <a:rPr sz="1400" b="1" spc="-5" dirty="0">
                          <a:latin typeface="Franklin Gothic Book"/>
                          <a:cs typeface="Franklin Gothic Book"/>
                        </a:rPr>
                        <a:t>$38,701 </a:t>
                      </a:r>
                      <a:r>
                        <a:rPr sz="1400" spc="-5" dirty="0">
                          <a:latin typeface="Franklin Gothic Book"/>
                          <a:cs typeface="Franklin Gothic Book"/>
                        </a:rPr>
                        <a:t>but not </a:t>
                      </a:r>
                      <a:r>
                        <a:rPr sz="1400" spc="-10" dirty="0">
                          <a:latin typeface="Franklin Gothic Book"/>
                          <a:cs typeface="Franklin Gothic Book"/>
                        </a:rPr>
                        <a:t>over</a:t>
                      </a:r>
                      <a:r>
                        <a:rPr sz="1400" spc="-95" dirty="0">
                          <a:latin typeface="Franklin Gothic Book"/>
                          <a:cs typeface="Franklin Gothic Book"/>
                        </a:rPr>
                        <a:t> </a:t>
                      </a:r>
                      <a:r>
                        <a:rPr sz="1400" dirty="0">
                          <a:latin typeface="Franklin Gothic Book"/>
                          <a:cs typeface="Franklin Gothic Book"/>
                        </a:rPr>
                        <a:t>$82,500</a:t>
                      </a:r>
                      <a:endParaRPr sz="14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177800" marB="0">
                    <a:lnL w="9525">
                      <a:solidFill>
                        <a:srgbClr val="7C5F9F"/>
                      </a:solidFill>
                      <a:prstDash val="solid"/>
                    </a:lnL>
                    <a:lnT w="9525">
                      <a:solidFill>
                        <a:srgbClr val="7C5F9F"/>
                      </a:solidFill>
                      <a:prstDash val="solid"/>
                    </a:lnT>
                    <a:lnB w="9525">
                      <a:solidFill>
                        <a:srgbClr val="7C5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3990">
                        <a:lnSpc>
                          <a:spcPct val="100000"/>
                        </a:lnSpc>
                        <a:spcBef>
                          <a:spcPts val="1400"/>
                        </a:spcBef>
                      </a:pPr>
                      <a:r>
                        <a:rPr sz="1400" b="1" dirty="0">
                          <a:latin typeface="Franklin Gothic Book"/>
                          <a:cs typeface="Franklin Gothic Book"/>
                        </a:rPr>
                        <a:t>$4,453.50 </a:t>
                      </a:r>
                      <a:r>
                        <a:rPr sz="1400" spc="-5" dirty="0">
                          <a:latin typeface="Franklin Gothic Book"/>
                          <a:cs typeface="Franklin Gothic Book"/>
                        </a:rPr>
                        <a:t>plus </a:t>
                      </a:r>
                      <a:r>
                        <a:rPr sz="1400" dirty="0">
                          <a:latin typeface="Franklin Gothic Book"/>
                          <a:cs typeface="Franklin Gothic Book"/>
                        </a:rPr>
                        <a:t>22% of the </a:t>
                      </a:r>
                      <a:r>
                        <a:rPr sz="1400" spc="-10" dirty="0">
                          <a:latin typeface="Franklin Gothic Book"/>
                          <a:cs typeface="Franklin Gothic Book"/>
                        </a:rPr>
                        <a:t>excess over</a:t>
                      </a:r>
                      <a:r>
                        <a:rPr sz="1400" spc="-100" dirty="0">
                          <a:latin typeface="Franklin Gothic Book"/>
                          <a:cs typeface="Franklin Gothic Book"/>
                        </a:rPr>
                        <a:t> </a:t>
                      </a:r>
                      <a:r>
                        <a:rPr sz="1400" b="1" spc="5" dirty="0">
                          <a:latin typeface="Franklin Gothic Book"/>
                          <a:cs typeface="Franklin Gothic Book"/>
                        </a:rPr>
                        <a:t>$38,700</a:t>
                      </a:r>
                      <a:endParaRPr sz="14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177800" marB="0">
                    <a:lnR w="9525">
                      <a:solidFill>
                        <a:srgbClr val="7C5F9F"/>
                      </a:solidFill>
                      <a:prstDash val="solid"/>
                    </a:lnR>
                    <a:lnT w="9525">
                      <a:solidFill>
                        <a:srgbClr val="7C5F9F"/>
                      </a:solidFill>
                      <a:prstDash val="solid"/>
                    </a:lnT>
                    <a:lnB w="9525">
                      <a:solidFill>
                        <a:srgbClr val="7C5F9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8993">
                <a:tc>
                  <a:txBody>
                    <a:bodyPr/>
                    <a:lstStyle/>
                    <a:p>
                      <a:pPr marL="149225">
                        <a:lnSpc>
                          <a:spcPct val="100000"/>
                        </a:lnSpc>
                        <a:spcBef>
                          <a:spcPts val="1400"/>
                        </a:spcBef>
                      </a:pPr>
                      <a:r>
                        <a:rPr sz="1400" spc="-5" dirty="0">
                          <a:latin typeface="Franklin Gothic Book"/>
                          <a:cs typeface="Franklin Gothic Book"/>
                        </a:rPr>
                        <a:t>Over </a:t>
                      </a:r>
                      <a:r>
                        <a:rPr sz="1400" b="1" spc="-5" dirty="0">
                          <a:latin typeface="Franklin Gothic Book"/>
                          <a:cs typeface="Franklin Gothic Book"/>
                        </a:rPr>
                        <a:t>$82,501 </a:t>
                      </a:r>
                      <a:r>
                        <a:rPr sz="1400" spc="-5" dirty="0">
                          <a:latin typeface="Franklin Gothic Book"/>
                          <a:cs typeface="Franklin Gothic Book"/>
                        </a:rPr>
                        <a:t>but not </a:t>
                      </a:r>
                      <a:r>
                        <a:rPr sz="1400" spc="-10" dirty="0">
                          <a:latin typeface="Franklin Gothic Book"/>
                          <a:cs typeface="Franklin Gothic Book"/>
                        </a:rPr>
                        <a:t>over</a:t>
                      </a:r>
                      <a:r>
                        <a:rPr sz="1400" spc="-95" dirty="0">
                          <a:latin typeface="Franklin Gothic Book"/>
                          <a:cs typeface="Franklin Gothic Book"/>
                        </a:rPr>
                        <a:t> </a:t>
                      </a:r>
                      <a:r>
                        <a:rPr sz="1400" spc="-10" dirty="0">
                          <a:latin typeface="Franklin Gothic Book"/>
                          <a:cs typeface="Franklin Gothic Book"/>
                        </a:rPr>
                        <a:t>$157,500</a:t>
                      </a:r>
                      <a:endParaRPr sz="14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177800" marB="0">
                    <a:lnL w="9525">
                      <a:solidFill>
                        <a:srgbClr val="7C5F9F"/>
                      </a:solidFill>
                      <a:prstDash val="solid"/>
                    </a:lnL>
                    <a:lnT w="9525">
                      <a:solidFill>
                        <a:srgbClr val="7C5F9F"/>
                      </a:solidFill>
                      <a:prstDash val="solid"/>
                    </a:lnT>
                    <a:lnB w="9525">
                      <a:solidFill>
                        <a:srgbClr val="7C5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3990">
                        <a:lnSpc>
                          <a:spcPct val="100000"/>
                        </a:lnSpc>
                        <a:spcBef>
                          <a:spcPts val="1400"/>
                        </a:spcBef>
                      </a:pPr>
                      <a:r>
                        <a:rPr sz="1400" b="1" spc="-5" dirty="0">
                          <a:latin typeface="Franklin Gothic Book"/>
                          <a:cs typeface="Franklin Gothic Book"/>
                        </a:rPr>
                        <a:t>$14,089.50 </a:t>
                      </a:r>
                      <a:r>
                        <a:rPr sz="1400" spc="-5" dirty="0">
                          <a:latin typeface="Franklin Gothic Book"/>
                          <a:cs typeface="Franklin Gothic Book"/>
                        </a:rPr>
                        <a:t>plus </a:t>
                      </a:r>
                      <a:r>
                        <a:rPr sz="1400" spc="-20" dirty="0">
                          <a:latin typeface="Franklin Gothic Book"/>
                          <a:cs typeface="Franklin Gothic Book"/>
                        </a:rPr>
                        <a:t>24% </a:t>
                      </a:r>
                      <a:r>
                        <a:rPr sz="1400" dirty="0">
                          <a:latin typeface="Franklin Gothic Book"/>
                          <a:cs typeface="Franklin Gothic Book"/>
                        </a:rPr>
                        <a:t>of the </a:t>
                      </a:r>
                      <a:r>
                        <a:rPr sz="1400" spc="-10" dirty="0">
                          <a:latin typeface="Franklin Gothic Book"/>
                          <a:cs typeface="Franklin Gothic Book"/>
                        </a:rPr>
                        <a:t>excess over</a:t>
                      </a:r>
                      <a:r>
                        <a:rPr sz="1400" spc="-80" dirty="0">
                          <a:latin typeface="Franklin Gothic Book"/>
                          <a:cs typeface="Franklin Gothic Book"/>
                        </a:rPr>
                        <a:t> </a:t>
                      </a:r>
                      <a:r>
                        <a:rPr sz="1400" b="1" spc="5" dirty="0">
                          <a:latin typeface="Franklin Gothic Book"/>
                          <a:cs typeface="Franklin Gothic Book"/>
                        </a:rPr>
                        <a:t>$82,500</a:t>
                      </a:r>
                      <a:endParaRPr sz="14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177800" marB="0">
                    <a:lnR w="9525">
                      <a:solidFill>
                        <a:srgbClr val="7C5F9F"/>
                      </a:solidFill>
                      <a:prstDash val="solid"/>
                    </a:lnR>
                    <a:lnT w="9525">
                      <a:solidFill>
                        <a:srgbClr val="7C5F9F"/>
                      </a:solidFill>
                      <a:prstDash val="solid"/>
                    </a:lnT>
                    <a:lnB w="9525">
                      <a:solidFill>
                        <a:srgbClr val="7C5F9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8865">
                <a:tc>
                  <a:txBody>
                    <a:bodyPr/>
                    <a:lstStyle/>
                    <a:p>
                      <a:pPr marL="149225">
                        <a:lnSpc>
                          <a:spcPct val="100000"/>
                        </a:lnSpc>
                        <a:spcBef>
                          <a:spcPts val="1400"/>
                        </a:spcBef>
                      </a:pPr>
                      <a:r>
                        <a:rPr sz="1400" spc="-5" dirty="0">
                          <a:latin typeface="Franklin Gothic Book"/>
                          <a:cs typeface="Franklin Gothic Book"/>
                        </a:rPr>
                        <a:t>Over </a:t>
                      </a:r>
                      <a:r>
                        <a:rPr sz="1400" b="1" spc="-15" dirty="0">
                          <a:latin typeface="Franklin Gothic Book"/>
                          <a:cs typeface="Franklin Gothic Book"/>
                        </a:rPr>
                        <a:t>$157,501 </a:t>
                      </a:r>
                      <a:r>
                        <a:rPr sz="1400" spc="-5" dirty="0">
                          <a:latin typeface="Franklin Gothic Book"/>
                          <a:cs typeface="Franklin Gothic Book"/>
                        </a:rPr>
                        <a:t>but </a:t>
                      </a:r>
                      <a:r>
                        <a:rPr sz="1400" spc="-10" dirty="0">
                          <a:latin typeface="Franklin Gothic Book"/>
                          <a:cs typeface="Franklin Gothic Book"/>
                        </a:rPr>
                        <a:t>not over</a:t>
                      </a:r>
                      <a:r>
                        <a:rPr sz="1400" spc="-75" dirty="0">
                          <a:latin typeface="Franklin Gothic Book"/>
                          <a:cs typeface="Franklin Gothic Book"/>
                        </a:rPr>
                        <a:t> </a:t>
                      </a:r>
                      <a:r>
                        <a:rPr sz="1400" dirty="0">
                          <a:latin typeface="Franklin Gothic Book"/>
                          <a:cs typeface="Franklin Gothic Book"/>
                        </a:rPr>
                        <a:t>$200,000</a:t>
                      </a:r>
                      <a:endParaRPr sz="14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177800" marB="0">
                    <a:lnL w="9525">
                      <a:solidFill>
                        <a:srgbClr val="7C5F9F"/>
                      </a:solidFill>
                      <a:prstDash val="solid"/>
                    </a:lnL>
                    <a:lnT w="9525">
                      <a:solidFill>
                        <a:srgbClr val="7C5F9F"/>
                      </a:solidFill>
                      <a:prstDash val="solid"/>
                    </a:lnT>
                    <a:lnB w="9525">
                      <a:solidFill>
                        <a:srgbClr val="7C5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3990">
                        <a:lnSpc>
                          <a:spcPct val="100000"/>
                        </a:lnSpc>
                        <a:spcBef>
                          <a:spcPts val="1400"/>
                        </a:spcBef>
                      </a:pPr>
                      <a:r>
                        <a:rPr sz="1400" b="1" dirty="0">
                          <a:latin typeface="Franklin Gothic Book"/>
                          <a:cs typeface="Franklin Gothic Book"/>
                        </a:rPr>
                        <a:t>$32,3089.50 </a:t>
                      </a:r>
                      <a:r>
                        <a:rPr sz="1400" spc="-5" dirty="0">
                          <a:latin typeface="Franklin Gothic Book"/>
                          <a:cs typeface="Franklin Gothic Book"/>
                        </a:rPr>
                        <a:t>plus </a:t>
                      </a:r>
                      <a:r>
                        <a:rPr sz="1400" dirty="0">
                          <a:latin typeface="Franklin Gothic Book"/>
                          <a:cs typeface="Franklin Gothic Book"/>
                        </a:rPr>
                        <a:t>32% of </a:t>
                      </a:r>
                      <a:r>
                        <a:rPr sz="1400" spc="-5" dirty="0">
                          <a:latin typeface="Franklin Gothic Book"/>
                          <a:cs typeface="Franklin Gothic Book"/>
                        </a:rPr>
                        <a:t>the </a:t>
                      </a:r>
                      <a:r>
                        <a:rPr sz="1400" spc="-10" dirty="0">
                          <a:latin typeface="Franklin Gothic Book"/>
                          <a:cs typeface="Franklin Gothic Book"/>
                        </a:rPr>
                        <a:t>excess over</a:t>
                      </a:r>
                      <a:r>
                        <a:rPr sz="1400" spc="-70" dirty="0">
                          <a:latin typeface="Franklin Gothic Book"/>
                          <a:cs typeface="Franklin Gothic Book"/>
                        </a:rPr>
                        <a:t> </a:t>
                      </a:r>
                      <a:r>
                        <a:rPr sz="1400" b="1" spc="-10" dirty="0">
                          <a:latin typeface="Franklin Gothic Book"/>
                          <a:cs typeface="Franklin Gothic Book"/>
                        </a:rPr>
                        <a:t>$157,500</a:t>
                      </a:r>
                      <a:endParaRPr sz="14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177800" marB="0">
                    <a:lnR w="9525">
                      <a:solidFill>
                        <a:srgbClr val="7C5F9F"/>
                      </a:solidFill>
                      <a:prstDash val="solid"/>
                    </a:lnR>
                    <a:lnT w="9525">
                      <a:solidFill>
                        <a:srgbClr val="7C5F9F"/>
                      </a:solidFill>
                      <a:prstDash val="solid"/>
                    </a:lnT>
                    <a:lnB w="9525">
                      <a:solidFill>
                        <a:srgbClr val="7C5F9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8866">
                <a:tc>
                  <a:txBody>
                    <a:bodyPr/>
                    <a:lstStyle/>
                    <a:p>
                      <a:pPr marL="149225">
                        <a:lnSpc>
                          <a:spcPct val="100000"/>
                        </a:lnSpc>
                        <a:spcBef>
                          <a:spcPts val="1405"/>
                        </a:spcBef>
                      </a:pPr>
                      <a:r>
                        <a:rPr sz="1400" spc="-5" dirty="0">
                          <a:latin typeface="Franklin Gothic Book"/>
                          <a:cs typeface="Franklin Gothic Book"/>
                        </a:rPr>
                        <a:t>Over </a:t>
                      </a:r>
                      <a:r>
                        <a:rPr sz="1400" b="1" spc="-5" dirty="0">
                          <a:latin typeface="Franklin Gothic Book"/>
                          <a:cs typeface="Franklin Gothic Book"/>
                        </a:rPr>
                        <a:t>$200,001 </a:t>
                      </a:r>
                      <a:r>
                        <a:rPr sz="1400" spc="-5" dirty="0">
                          <a:latin typeface="Franklin Gothic Book"/>
                          <a:cs typeface="Franklin Gothic Book"/>
                        </a:rPr>
                        <a:t>but not </a:t>
                      </a:r>
                      <a:r>
                        <a:rPr sz="1400" spc="-10" dirty="0">
                          <a:latin typeface="Franklin Gothic Book"/>
                          <a:cs typeface="Franklin Gothic Book"/>
                        </a:rPr>
                        <a:t>over</a:t>
                      </a:r>
                      <a:r>
                        <a:rPr sz="1400" spc="-100" dirty="0">
                          <a:latin typeface="Franklin Gothic Book"/>
                          <a:cs typeface="Franklin Gothic Book"/>
                        </a:rPr>
                        <a:t> </a:t>
                      </a:r>
                      <a:r>
                        <a:rPr sz="1400" dirty="0">
                          <a:latin typeface="Franklin Gothic Book"/>
                          <a:cs typeface="Franklin Gothic Book"/>
                        </a:rPr>
                        <a:t>$500,000</a:t>
                      </a:r>
                      <a:endParaRPr sz="14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178435" marB="0">
                    <a:lnL w="9525">
                      <a:solidFill>
                        <a:srgbClr val="7C5F9F"/>
                      </a:solidFill>
                      <a:prstDash val="solid"/>
                    </a:lnL>
                    <a:lnT w="9525">
                      <a:solidFill>
                        <a:srgbClr val="7C5F9F"/>
                      </a:solidFill>
                      <a:prstDash val="solid"/>
                    </a:lnT>
                    <a:lnB w="9525">
                      <a:solidFill>
                        <a:srgbClr val="7C5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3990">
                        <a:lnSpc>
                          <a:spcPct val="100000"/>
                        </a:lnSpc>
                        <a:spcBef>
                          <a:spcPts val="1405"/>
                        </a:spcBef>
                      </a:pPr>
                      <a:r>
                        <a:rPr sz="1400" b="1" dirty="0">
                          <a:latin typeface="Franklin Gothic Book"/>
                          <a:cs typeface="Franklin Gothic Book"/>
                        </a:rPr>
                        <a:t>$45,689.50 </a:t>
                      </a:r>
                      <a:r>
                        <a:rPr sz="1400" spc="-5" dirty="0">
                          <a:latin typeface="Franklin Gothic Book"/>
                          <a:cs typeface="Franklin Gothic Book"/>
                        </a:rPr>
                        <a:t>plus </a:t>
                      </a:r>
                      <a:r>
                        <a:rPr sz="1400" dirty="0">
                          <a:latin typeface="Franklin Gothic Book"/>
                          <a:cs typeface="Franklin Gothic Book"/>
                        </a:rPr>
                        <a:t>35% of the </a:t>
                      </a:r>
                      <a:r>
                        <a:rPr sz="1400" spc="-10" dirty="0">
                          <a:latin typeface="Franklin Gothic Book"/>
                          <a:cs typeface="Franklin Gothic Book"/>
                        </a:rPr>
                        <a:t>excess over</a:t>
                      </a:r>
                      <a:r>
                        <a:rPr sz="1400" spc="-85" dirty="0">
                          <a:latin typeface="Franklin Gothic Book"/>
                          <a:cs typeface="Franklin Gothic Book"/>
                        </a:rPr>
                        <a:t> </a:t>
                      </a:r>
                      <a:r>
                        <a:rPr sz="1400" b="1" dirty="0">
                          <a:latin typeface="Franklin Gothic Book"/>
                          <a:cs typeface="Franklin Gothic Book"/>
                        </a:rPr>
                        <a:t>$200,000</a:t>
                      </a:r>
                      <a:endParaRPr sz="14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178435" marB="0">
                    <a:lnR w="9525">
                      <a:solidFill>
                        <a:srgbClr val="7C5F9F"/>
                      </a:solidFill>
                      <a:prstDash val="solid"/>
                    </a:lnR>
                    <a:lnT w="9525">
                      <a:solidFill>
                        <a:srgbClr val="7C5F9F"/>
                      </a:solidFill>
                      <a:prstDash val="solid"/>
                    </a:lnT>
                    <a:lnB w="9525">
                      <a:solidFill>
                        <a:srgbClr val="7C5F9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8916">
                <a:tc>
                  <a:txBody>
                    <a:bodyPr/>
                    <a:lstStyle/>
                    <a:p>
                      <a:pPr marL="149225">
                        <a:lnSpc>
                          <a:spcPct val="100000"/>
                        </a:lnSpc>
                        <a:spcBef>
                          <a:spcPts val="1405"/>
                        </a:spcBef>
                      </a:pPr>
                      <a:r>
                        <a:rPr sz="1400" spc="-5" dirty="0">
                          <a:latin typeface="Franklin Gothic Book"/>
                          <a:cs typeface="Franklin Gothic Book"/>
                        </a:rPr>
                        <a:t>Over</a:t>
                      </a:r>
                      <a:r>
                        <a:rPr sz="1400" spc="-30" dirty="0">
                          <a:latin typeface="Franklin Gothic Book"/>
                          <a:cs typeface="Franklin Gothic Book"/>
                        </a:rPr>
                        <a:t> </a:t>
                      </a:r>
                      <a:r>
                        <a:rPr sz="1400" b="1" spc="-5" dirty="0">
                          <a:latin typeface="Franklin Gothic Book"/>
                          <a:cs typeface="Franklin Gothic Book"/>
                        </a:rPr>
                        <a:t>$500,001</a:t>
                      </a:r>
                      <a:endParaRPr sz="14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178435" marB="0">
                    <a:lnL w="9525">
                      <a:solidFill>
                        <a:srgbClr val="7C5F9F"/>
                      </a:solidFill>
                      <a:prstDash val="solid"/>
                    </a:lnL>
                    <a:lnT w="9525">
                      <a:solidFill>
                        <a:srgbClr val="7C5F9F"/>
                      </a:solidFill>
                      <a:prstDash val="solid"/>
                    </a:lnT>
                    <a:lnB w="9525">
                      <a:solidFill>
                        <a:srgbClr val="7C5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3990">
                        <a:lnSpc>
                          <a:spcPct val="100000"/>
                        </a:lnSpc>
                        <a:spcBef>
                          <a:spcPts val="1405"/>
                        </a:spcBef>
                      </a:pPr>
                      <a:r>
                        <a:rPr sz="1400" b="1" dirty="0">
                          <a:latin typeface="Franklin Gothic Book"/>
                          <a:cs typeface="Franklin Gothic Book"/>
                        </a:rPr>
                        <a:t>$150,689.50 </a:t>
                      </a:r>
                      <a:r>
                        <a:rPr sz="1400" spc="-5" dirty="0">
                          <a:latin typeface="Franklin Gothic Book"/>
                          <a:cs typeface="Franklin Gothic Book"/>
                        </a:rPr>
                        <a:t>plus </a:t>
                      </a:r>
                      <a:r>
                        <a:rPr sz="1400" spc="-25" dirty="0">
                          <a:latin typeface="Franklin Gothic Book"/>
                          <a:cs typeface="Franklin Gothic Book"/>
                        </a:rPr>
                        <a:t>37% </a:t>
                      </a:r>
                      <a:r>
                        <a:rPr sz="1400" dirty="0">
                          <a:latin typeface="Franklin Gothic Book"/>
                          <a:cs typeface="Franklin Gothic Book"/>
                        </a:rPr>
                        <a:t>of the </a:t>
                      </a:r>
                      <a:r>
                        <a:rPr sz="1400" spc="-10" dirty="0">
                          <a:latin typeface="Franklin Gothic Book"/>
                          <a:cs typeface="Franklin Gothic Book"/>
                        </a:rPr>
                        <a:t>excess over</a:t>
                      </a:r>
                      <a:r>
                        <a:rPr sz="1400" spc="-65" dirty="0">
                          <a:latin typeface="Franklin Gothic Book"/>
                          <a:cs typeface="Franklin Gothic Book"/>
                        </a:rPr>
                        <a:t> </a:t>
                      </a:r>
                      <a:r>
                        <a:rPr sz="1400" b="1" dirty="0">
                          <a:latin typeface="Franklin Gothic Book"/>
                          <a:cs typeface="Franklin Gothic Book"/>
                        </a:rPr>
                        <a:t>$500,000</a:t>
                      </a:r>
                      <a:endParaRPr sz="14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178435" marB="0">
                    <a:lnR w="9525">
                      <a:solidFill>
                        <a:srgbClr val="7C5F9F"/>
                      </a:solidFill>
                      <a:prstDash val="solid"/>
                    </a:lnR>
                    <a:lnT w="9525">
                      <a:solidFill>
                        <a:srgbClr val="7C5F9F"/>
                      </a:solidFill>
                      <a:prstDash val="solid"/>
                    </a:lnT>
                    <a:lnB w="9525">
                      <a:solidFill>
                        <a:srgbClr val="7C5F9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731926" y="6038189"/>
            <a:ext cx="745172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Franklin Gothic Book"/>
                <a:cs typeface="Franklin Gothic Book"/>
                <a:hlinkClick r:id="rId2"/>
              </a:rPr>
              <a:t>https://www.irs.com/articles/2018-federal-tax-rates-personal-exemptions-and-standard-deductions</a:t>
            </a:r>
            <a:endParaRPr sz="1400">
              <a:latin typeface="Franklin Gothic Book"/>
              <a:cs typeface="Franklin Gothic Book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169529" y="6241275"/>
            <a:ext cx="41275" cy="9525"/>
          </a:xfrm>
          <a:custGeom>
            <a:avLst/>
            <a:gdLst/>
            <a:ahLst/>
            <a:cxnLst/>
            <a:rect l="l" t="t" r="r" b="b"/>
            <a:pathLst>
              <a:path w="41275" h="9525">
                <a:moveTo>
                  <a:pt x="0" y="9143"/>
                </a:moveTo>
                <a:lnTo>
                  <a:pt x="41148" y="9143"/>
                </a:lnTo>
                <a:lnTo>
                  <a:pt x="41148" y="0"/>
                </a:lnTo>
                <a:lnTo>
                  <a:pt x="0" y="0"/>
                </a:lnTo>
                <a:lnTo>
                  <a:pt x="0" y="91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2136140" algn="l"/>
              </a:tabLst>
            </a:pPr>
            <a:r>
              <a:rPr spc="-10" dirty="0"/>
              <a:t>Money </a:t>
            </a:r>
            <a:r>
              <a:rPr spc="5" dirty="0"/>
              <a:t>Smart </a:t>
            </a:r>
            <a:r>
              <a:rPr spc="-10" dirty="0"/>
              <a:t>for</a:t>
            </a:r>
            <a:r>
              <a:rPr spc="55" dirty="0"/>
              <a:t> </a:t>
            </a:r>
            <a:r>
              <a:rPr spc="-20" dirty="0"/>
              <a:t>Young</a:t>
            </a:r>
            <a:r>
              <a:rPr dirty="0"/>
              <a:t> </a:t>
            </a:r>
            <a:r>
              <a:rPr spc="-5" dirty="0"/>
              <a:t>People	</a:t>
            </a:r>
            <a:r>
              <a:rPr dirty="0"/>
              <a:t>Grades 3 --</a:t>
            </a:r>
            <a:r>
              <a:rPr spc="-70" dirty="0"/>
              <a:t> </a:t>
            </a:r>
            <a:r>
              <a:rPr dirty="0"/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305765"/>
            <a:ext cx="587946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Financial </a:t>
            </a:r>
            <a:r>
              <a:rPr spc="-30" dirty="0"/>
              <a:t>Values</a:t>
            </a:r>
            <a:r>
              <a:rPr spc="-80" dirty="0"/>
              <a:t> </a:t>
            </a:r>
            <a:r>
              <a:rPr spc="-5" dirty="0"/>
              <a:t>Sample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740902" y="545337"/>
            <a:ext cx="1447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6</a:t>
            </a:r>
            <a:endParaRPr sz="1600">
              <a:latin typeface="Franklin Gothic Book"/>
              <a:cs typeface="Franklin Gothic Boo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68551" y="1660652"/>
            <a:ext cx="6997065" cy="4196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702685" algn="l"/>
              </a:tabLst>
            </a:pPr>
            <a:r>
              <a:rPr sz="3600" dirty="0">
                <a:latin typeface="Franklin Gothic Book"/>
                <a:cs typeface="Franklin Gothic Book"/>
              </a:rPr>
              <a:t>Education	</a:t>
            </a:r>
            <a:r>
              <a:rPr sz="3600" spc="-5" dirty="0">
                <a:latin typeface="Franklin Gothic Book"/>
                <a:cs typeface="Franklin Gothic Book"/>
              </a:rPr>
              <a:t>Charitable</a:t>
            </a:r>
            <a:r>
              <a:rPr sz="3600" spc="-60" dirty="0">
                <a:latin typeface="Franklin Gothic Book"/>
                <a:cs typeface="Franklin Gothic Book"/>
              </a:rPr>
              <a:t> </a:t>
            </a:r>
            <a:r>
              <a:rPr sz="3600" dirty="0">
                <a:latin typeface="Franklin Gothic Book"/>
                <a:cs typeface="Franklin Gothic Book"/>
              </a:rPr>
              <a:t>Giving</a:t>
            </a:r>
            <a:endParaRPr sz="3600">
              <a:latin typeface="Franklin Gothic Book"/>
              <a:cs typeface="Franklin Gothic Book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4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3702685" algn="l"/>
              </a:tabLst>
            </a:pPr>
            <a:r>
              <a:rPr sz="3600" spc="-10" dirty="0">
                <a:latin typeface="Franklin Gothic Book"/>
                <a:cs typeface="Franklin Gothic Book"/>
              </a:rPr>
              <a:t>Retirement	</a:t>
            </a:r>
            <a:r>
              <a:rPr sz="3600" spc="-15" dirty="0">
                <a:latin typeface="Franklin Gothic Book"/>
                <a:cs typeface="Franklin Gothic Book"/>
              </a:rPr>
              <a:t>Family</a:t>
            </a:r>
            <a:endParaRPr sz="3600">
              <a:latin typeface="Franklin Gothic Book"/>
              <a:cs typeface="Franklin Gothic Book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4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3702685" algn="l"/>
              </a:tabLst>
            </a:pPr>
            <a:r>
              <a:rPr sz="3600" spc="-20" dirty="0">
                <a:latin typeface="Franklin Gothic Book"/>
                <a:cs typeface="Franklin Gothic Book"/>
              </a:rPr>
              <a:t>Investment	</a:t>
            </a:r>
            <a:r>
              <a:rPr sz="3600" dirty="0">
                <a:latin typeface="Franklin Gothic Book"/>
                <a:cs typeface="Franklin Gothic Book"/>
              </a:rPr>
              <a:t>Entertainment</a:t>
            </a:r>
            <a:endParaRPr sz="3600">
              <a:latin typeface="Franklin Gothic Book"/>
              <a:cs typeface="Franklin Gothic Book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4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3702685" algn="l"/>
              </a:tabLst>
            </a:pPr>
            <a:r>
              <a:rPr sz="3600" spc="-65" dirty="0">
                <a:latin typeface="Franklin Gothic Book"/>
                <a:cs typeface="Franklin Gothic Book"/>
              </a:rPr>
              <a:t>Travel	</a:t>
            </a:r>
            <a:r>
              <a:rPr sz="3600" spc="-15" dirty="0">
                <a:latin typeface="Franklin Gothic Book"/>
                <a:cs typeface="Franklin Gothic Book"/>
              </a:rPr>
              <a:t>Lifestyle</a:t>
            </a:r>
            <a:endParaRPr sz="3600">
              <a:latin typeface="Franklin Gothic Book"/>
              <a:cs typeface="Franklin Gothic Book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11123" y="5096255"/>
            <a:ext cx="1078991" cy="10774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369308" y="5096255"/>
            <a:ext cx="1077467" cy="10774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369308" y="3890771"/>
            <a:ext cx="1077467" cy="10789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11123" y="1481327"/>
            <a:ext cx="1078991" cy="107899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347971" y="2686811"/>
            <a:ext cx="1077468" cy="107746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05027" y="2686811"/>
            <a:ext cx="1077468" cy="107746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11123" y="3890771"/>
            <a:ext cx="1078991" cy="107899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369308" y="1481327"/>
            <a:ext cx="1077467" cy="107899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2136140" algn="l"/>
              </a:tabLst>
            </a:pPr>
            <a:r>
              <a:rPr spc="-10" dirty="0"/>
              <a:t>Money </a:t>
            </a:r>
            <a:r>
              <a:rPr spc="5" dirty="0"/>
              <a:t>Smart </a:t>
            </a:r>
            <a:r>
              <a:rPr spc="-10" dirty="0"/>
              <a:t>for</a:t>
            </a:r>
            <a:r>
              <a:rPr spc="55" dirty="0"/>
              <a:t> </a:t>
            </a:r>
            <a:r>
              <a:rPr spc="-20" dirty="0"/>
              <a:t>Young</a:t>
            </a:r>
            <a:r>
              <a:rPr dirty="0"/>
              <a:t> </a:t>
            </a:r>
            <a:r>
              <a:rPr spc="-5" dirty="0"/>
              <a:t>People	</a:t>
            </a:r>
            <a:r>
              <a:rPr dirty="0"/>
              <a:t>Grades 3 --</a:t>
            </a:r>
            <a:r>
              <a:rPr spc="-70" dirty="0"/>
              <a:t> </a:t>
            </a:r>
            <a:r>
              <a:rPr dirty="0"/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sz="half" idx="3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Buying </a:t>
            </a:r>
            <a:r>
              <a:rPr dirty="0"/>
              <a:t>a </a:t>
            </a:r>
            <a:r>
              <a:rPr spc="-5" dirty="0"/>
              <a:t>gaming</a:t>
            </a:r>
            <a:r>
              <a:rPr spc="-80" dirty="0"/>
              <a:t> </a:t>
            </a:r>
            <a:r>
              <a:rPr spc="-5" dirty="0"/>
              <a:t>system.</a:t>
            </a: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500">
              <a:latin typeface="Times New Roman"/>
              <a:cs typeface="Times New Roman"/>
            </a:endParaRPr>
          </a:p>
          <a:p>
            <a:pPr marL="12700" marR="44450">
              <a:lnSpc>
                <a:spcPct val="100000"/>
              </a:lnSpc>
            </a:pPr>
            <a:r>
              <a:rPr spc="-5" dirty="0"/>
              <a:t>Making </a:t>
            </a:r>
            <a:r>
              <a:rPr spc="-10" dirty="0"/>
              <a:t>money </a:t>
            </a:r>
            <a:r>
              <a:rPr spc="-25" dirty="0"/>
              <a:t>by  </a:t>
            </a:r>
            <a:r>
              <a:rPr spc="-15" dirty="0"/>
              <a:t>investing </a:t>
            </a:r>
            <a:r>
              <a:rPr spc="-5" dirty="0"/>
              <a:t>in </a:t>
            </a:r>
            <a:r>
              <a:rPr dirty="0"/>
              <a:t>a </a:t>
            </a:r>
            <a:r>
              <a:rPr spc="-15" dirty="0"/>
              <a:t>company’s  </a:t>
            </a:r>
            <a:r>
              <a:rPr spc="-5" dirty="0"/>
              <a:t>stock.</a:t>
            </a: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600">
              <a:latin typeface="Times New Roman"/>
              <a:cs typeface="Times New Roman"/>
            </a:endParaRPr>
          </a:p>
          <a:p>
            <a:pPr marL="12700" marR="548005">
              <a:lnSpc>
                <a:spcPct val="100000"/>
              </a:lnSpc>
            </a:pPr>
            <a:r>
              <a:rPr spc="-15" dirty="0"/>
              <a:t>Paying </a:t>
            </a:r>
            <a:r>
              <a:rPr spc="-25" dirty="0"/>
              <a:t>for </a:t>
            </a:r>
            <a:r>
              <a:rPr spc="15" dirty="0"/>
              <a:t>part </a:t>
            </a:r>
            <a:r>
              <a:rPr dirty="0"/>
              <a:t>of </a:t>
            </a:r>
            <a:r>
              <a:rPr spc="-25" dirty="0"/>
              <a:t>my  </a:t>
            </a:r>
            <a:r>
              <a:rPr spc="-5" dirty="0"/>
              <a:t>college</a:t>
            </a:r>
            <a:r>
              <a:rPr spc="-10" dirty="0"/>
              <a:t> </a:t>
            </a:r>
            <a:r>
              <a:rPr dirty="0"/>
              <a:t>tuition.</a:t>
            </a: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650">
              <a:latin typeface="Times New Roman"/>
              <a:cs typeface="Times New Roman"/>
            </a:endParaRPr>
          </a:p>
          <a:p>
            <a:pPr marL="12700" marR="155575">
              <a:lnSpc>
                <a:spcPct val="100000"/>
              </a:lnSpc>
            </a:pPr>
            <a:r>
              <a:rPr spc="-5" dirty="0"/>
              <a:t>Visiting </a:t>
            </a:r>
            <a:r>
              <a:rPr spc="-25" dirty="0"/>
              <a:t>my </a:t>
            </a:r>
            <a:r>
              <a:rPr spc="-5" dirty="0"/>
              <a:t>relatives</a:t>
            </a:r>
            <a:r>
              <a:rPr spc="-55" dirty="0"/>
              <a:t> </a:t>
            </a:r>
            <a:r>
              <a:rPr dirty="0"/>
              <a:t>out  of</a:t>
            </a:r>
            <a:r>
              <a:rPr spc="5" dirty="0"/>
              <a:t> </a:t>
            </a:r>
            <a:r>
              <a:rPr spc="-5" dirty="0"/>
              <a:t>state.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305765"/>
            <a:ext cx="565467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Financial </a:t>
            </a:r>
            <a:r>
              <a:rPr spc="-5" dirty="0"/>
              <a:t>Goals</a:t>
            </a:r>
            <a:r>
              <a:rPr spc="-105" dirty="0"/>
              <a:t> </a:t>
            </a:r>
            <a:r>
              <a:rPr spc="-5" dirty="0"/>
              <a:t>Sample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637157" y="1197355"/>
            <a:ext cx="2769870" cy="4918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76884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Franklin Gothic Book"/>
                <a:cs typeface="Franklin Gothic Book"/>
              </a:rPr>
              <a:t>Buying </a:t>
            </a:r>
            <a:r>
              <a:rPr sz="2400" spc="-25" dirty="0">
                <a:latin typeface="Franklin Gothic Book"/>
                <a:cs typeface="Franklin Gothic Book"/>
              </a:rPr>
              <a:t>my </a:t>
            </a:r>
            <a:r>
              <a:rPr sz="2400" dirty="0">
                <a:latin typeface="Franklin Gothic Book"/>
                <a:cs typeface="Franklin Gothic Book"/>
              </a:rPr>
              <a:t>mom</a:t>
            </a:r>
            <a:r>
              <a:rPr sz="2400" spc="-75" dirty="0">
                <a:latin typeface="Franklin Gothic Book"/>
                <a:cs typeface="Franklin Gothic Book"/>
              </a:rPr>
              <a:t> </a:t>
            </a:r>
            <a:r>
              <a:rPr sz="2400" dirty="0">
                <a:latin typeface="Franklin Gothic Book"/>
                <a:cs typeface="Franklin Gothic Book"/>
              </a:rPr>
              <a:t>a  </a:t>
            </a:r>
            <a:r>
              <a:rPr sz="2400" spc="-5" dirty="0">
                <a:latin typeface="Franklin Gothic Book"/>
                <a:cs typeface="Franklin Gothic Book"/>
              </a:rPr>
              <a:t>vehicle.</a:t>
            </a:r>
            <a:endParaRPr sz="2400">
              <a:latin typeface="Franklin Gothic Book"/>
              <a:cs typeface="Franklin Gothic Book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1695"/>
              </a:spcBef>
            </a:pPr>
            <a:r>
              <a:rPr sz="2400" spc="-5" dirty="0">
                <a:latin typeface="Franklin Gothic Book"/>
                <a:cs typeface="Franklin Gothic Book"/>
              </a:rPr>
              <a:t>Donating </a:t>
            </a:r>
            <a:r>
              <a:rPr sz="2400" spc="-10" dirty="0">
                <a:latin typeface="Franklin Gothic Book"/>
                <a:cs typeface="Franklin Gothic Book"/>
              </a:rPr>
              <a:t>money </a:t>
            </a:r>
            <a:r>
              <a:rPr sz="2400" dirty="0">
                <a:latin typeface="Franklin Gothic Book"/>
                <a:cs typeface="Franklin Gothic Book"/>
              </a:rPr>
              <a:t>and  </a:t>
            </a:r>
            <a:r>
              <a:rPr sz="2400" spc="-10" dirty="0">
                <a:latin typeface="Franklin Gothic Book"/>
                <a:cs typeface="Franklin Gothic Book"/>
              </a:rPr>
              <a:t>volunteering </a:t>
            </a:r>
            <a:r>
              <a:rPr sz="2400" dirty="0">
                <a:latin typeface="Franklin Gothic Book"/>
                <a:cs typeface="Franklin Gothic Book"/>
              </a:rPr>
              <a:t>time  </a:t>
            </a:r>
            <a:r>
              <a:rPr sz="2400" spc="-5" dirty="0">
                <a:latin typeface="Franklin Gothic Book"/>
                <a:cs typeface="Franklin Gothic Book"/>
              </a:rPr>
              <a:t>every </a:t>
            </a:r>
            <a:r>
              <a:rPr sz="2400" spc="-10" dirty="0">
                <a:latin typeface="Franklin Gothic Book"/>
                <a:cs typeface="Franklin Gothic Book"/>
              </a:rPr>
              <a:t>holiday</a:t>
            </a:r>
            <a:r>
              <a:rPr sz="2400" spc="-100" dirty="0">
                <a:latin typeface="Franklin Gothic Book"/>
                <a:cs typeface="Franklin Gothic Book"/>
              </a:rPr>
              <a:t> </a:t>
            </a:r>
            <a:r>
              <a:rPr sz="2400" dirty="0">
                <a:latin typeface="Franklin Gothic Book"/>
                <a:cs typeface="Franklin Gothic Book"/>
              </a:rPr>
              <a:t>season.</a:t>
            </a:r>
            <a:endParaRPr sz="2400">
              <a:latin typeface="Franklin Gothic Book"/>
              <a:cs typeface="Franklin Gothic Book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spc="-5" dirty="0">
                <a:latin typeface="Franklin Gothic Book"/>
                <a:cs typeface="Franklin Gothic Book"/>
              </a:rPr>
              <a:t>Buying </a:t>
            </a:r>
            <a:r>
              <a:rPr sz="2400" dirty="0">
                <a:latin typeface="Franklin Gothic Book"/>
                <a:cs typeface="Franklin Gothic Book"/>
              </a:rPr>
              <a:t>a</a:t>
            </a:r>
            <a:r>
              <a:rPr sz="2400" spc="-15" dirty="0">
                <a:latin typeface="Franklin Gothic Book"/>
                <a:cs typeface="Franklin Gothic Book"/>
              </a:rPr>
              <a:t> </a:t>
            </a:r>
            <a:r>
              <a:rPr sz="2400" spc="-5" dirty="0">
                <a:latin typeface="Franklin Gothic Book"/>
                <a:cs typeface="Franklin Gothic Book"/>
              </a:rPr>
              <a:t>home.</a:t>
            </a:r>
            <a:endParaRPr sz="2400">
              <a:latin typeface="Franklin Gothic Book"/>
              <a:cs typeface="Franklin Gothic Book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650">
              <a:latin typeface="Times New Roman"/>
              <a:cs typeface="Times New Roman"/>
            </a:endParaRPr>
          </a:p>
          <a:p>
            <a:pPr marL="12700" marR="663575" algn="just">
              <a:lnSpc>
                <a:spcPct val="100000"/>
              </a:lnSpc>
            </a:pPr>
            <a:r>
              <a:rPr sz="2400" spc="-15" dirty="0">
                <a:latin typeface="Franklin Gothic Book"/>
                <a:cs typeface="Franklin Gothic Book"/>
              </a:rPr>
              <a:t>Saving </a:t>
            </a:r>
            <a:r>
              <a:rPr sz="2400" spc="-5" dirty="0">
                <a:latin typeface="Franklin Gothic Book"/>
                <a:cs typeface="Franklin Gothic Book"/>
              </a:rPr>
              <a:t>enough  </a:t>
            </a:r>
            <a:r>
              <a:rPr sz="2400" spc="-10" dirty="0">
                <a:latin typeface="Franklin Gothic Book"/>
                <a:cs typeface="Franklin Gothic Book"/>
              </a:rPr>
              <a:t>money </a:t>
            </a:r>
            <a:r>
              <a:rPr sz="2400" spc="-20" dirty="0">
                <a:latin typeface="Franklin Gothic Book"/>
                <a:cs typeface="Franklin Gothic Book"/>
              </a:rPr>
              <a:t>to </a:t>
            </a:r>
            <a:r>
              <a:rPr sz="2400" spc="-10" dirty="0">
                <a:latin typeface="Franklin Gothic Book"/>
                <a:cs typeface="Franklin Gothic Book"/>
              </a:rPr>
              <a:t>live </a:t>
            </a:r>
            <a:r>
              <a:rPr sz="2400" dirty="0">
                <a:latin typeface="Franklin Gothic Book"/>
                <a:cs typeface="Franklin Gothic Book"/>
              </a:rPr>
              <a:t>a  comfortable</a:t>
            </a:r>
            <a:r>
              <a:rPr sz="2400" spc="-75" dirty="0">
                <a:latin typeface="Franklin Gothic Book"/>
                <a:cs typeface="Franklin Gothic Book"/>
              </a:rPr>
              <a:t> </a:t>
            </a:r>
            <a:r>
              <a:rPr sz="2400" spc="-15" dirty="0">
                <a:latin typeface="Franklin Gothic Book"/>
                <a:cs typeface="Franklin Gothic Book"/>
              </a:rPr>
              <a:t>life.</a:t>
            </a:r>
            <a:endParaRPr sz="2400">
              <a:latin typeface="Franklin Gothic Book"/>
              <a:cs typeface="Franklin Gothic Boo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740902" y="545337"/>
            <a:ext cx="1447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7</a:t>
            </a:r>
            <a:endParaRPr sz="1600">
              <a:latin typeface="Franklin Gothic Book"/>
              <a:cs typeface="Franklin Gothic Book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466844" y="5049011"/>
            <a:ext cx="1078991" cy="10789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466844" y="2465832"/>
            <a:ext cx="1078991" cy="10789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57200" y="3758184"/>
            <a:ext cx="1078992" cy="10789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459223" y="3758184"/>
            <a:ext cx="1078991" cy="107899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57200" y="2465832"/>
            <a:ext cx="1078992" cy="107899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67868" y="5049011"/>
            <a:ext cx="1078992" cy="10789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57200" y="1175003"/>
            <a:ext cx="1078992" cy="107899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507991" y="1175003"/>
            <a:ext cx="1078991" cy="107899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2136140" algn="l"/>
              </a:tabLst>
            </a:pPr>
            <a:r>
              <a:rPr spc="-10" dirty="0"/>
              <a:t>Money </a:t>
            </a:r>
            <a:r>
              <a:rPr spc="5" dirty="0"/>
              <a:t>Smart </a:t>
            </a:r>
            <a:r>
              <a:rPr spc="-10" dirty="0"/>
              <a:t>for</a:t>
            </a:r>
            <a:r>
              <a:rPr spc="55" dirty="0"/>
              <a:t> </a:t>
            </a:r>
            <a:r>
              <a:rPr spc="-20" dirty="0"/>
              <a:t>Young</a:t>
            </a:r>
            <a:r>
              <a:rPr dirty="0"/>
              <a:t> </a:t>
            </a:r>
            <a:r>
              <a:rPr spc="-5" dirty="0"/>
              <a:t>People	</a:t>
            </a:r>
            <a:r>
              <a:rPr dirty="0"/>
              <a:t>Grades 3 --</a:t>
            </a:r>
            <a:r>
              <a:rPr spc="-70" dirty="0"/>
              <a:t> </a:t>
            </a:r>
            <a:r>
              <a:rPr dirty="0"/>
              <a:t>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305765"/>
            <a:ext cx="519366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Cereal</a:t>
            </a:r>
            <a:r>
              <a:rPr spc="-20" dirty="0"/>
              <a:t> </a:t>
            </a:r>
            <a:r>
              <a:rPr spc="-5" dirty="0"/>
              <a:t>Advertisement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740902" y="545337"/>
            <a:ext cx="1447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8</a:t>
            </a:r>
            <a:endParaRPr sz="1600">
              <a:latin typeface="Franklin Gothic Book"/>
              <a:cs typeface="Franklin Gothic Book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00" y="1298447"/>
            <a:ext cx="7865364" cy="48707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2136140" algn="l"/>
              </a:tabLst>
            </a:pPr>
            <a:r>
              <a:rPr spc="-10" dirty="0"/>
              <a:t>Money </a:t>
            </a:r>
            <a:r>
              <a:rPr spc="5" dirty="0"/>
              <a:t>Smart </a:t>
            </a:r>
            <a:r>
              <a:rPr spc="-10" dirty="0"/>
              <a:t>for</a:t>
            </a:r>
            <a:r>
              <a:rPr spc="55" dirty="0"/>
              <a:t> </a:t>
            </a:r>
            <a:r>
              <a:rPr spc="-20" dirty="0"/>
              <a:t>Young</a:t>
            </a:r>
            <a:r>
              <a:rPr dirty="0"/>
              <a:t> </a:t>
            </a:r>
            <a:r>
              <a:rPr spc="-5" dirty="0"/>
              <a:t>People	</a:t>
            </a:r>
            <a:r>
              <a:rPr dirty="0"/>
              <a:t>Grades 3 --</a:t>
            </a:r>
            <a:r>
              <a:rPr spc="-70" dirty="0"/>
              <a:t> </a:t>
            </a:r>
            <a:r>
              <a:rPr dirty="0"/>
              <a:t>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27191" y="4811242"/>
            <a:ext cx="1043952" cy="65991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769864" y="4831079"/>
            <a:ext cx="769620" cy="391160"/>
          </a:xfrm>
          <a:custGeom>
            <a:avLst/>
            <a:gdLst/>
            <a:ahLst/>
            <a:cxnLst/>
            <a:rect l="l" t="t" r="r" b="b"/>
            <a:pathLst>
              <a:path w="769620" h="391160">
                <a:moveTo>
                  <a:pt x="582265" y="333136"/>
                </a:moveTo>
                <a:lnTo>
                  <a:pt x="554862" y="391033"/>
                </a:lnTo>
                <a:lnTo>
                  <a:pt x="769492" y="386334"/>
                </a:lnTo>
                <a:lnTo>
                  <a:pt x="738519" y="346837"/>
                </a:lnTo>
                <a:lnTo>
                  <a:pt x="611250" y="346837"/>
                </a:lnTo>
                <a:lnTo>
                  <a:pt x="582265" y="333136"/>
                </a:lnTo>
                <a:close/>
              </a:path>
              <a:path w="769620" h="391160">
                <a:moveTo>
                  <a:pt x="609610" y="275361"/>
                </a:moveTo>
                <a:lnTo>
                  <a:pt x="582265" y="333136"/>
                </a:lnTo>
                <a:lnTo>
                  <a:pt x="611250" y="346837"/>
                </a:lnTo>
                <a:lnTo>
                  <a:pt x="638555" y="289052"/>
                </a:lnTo>
                <a:lnTo>
                  <a:pt x="609610" y="275361"/>
                </a:lnTo>
                <a:close/>
              </a:path>
              <a:path w="769620" h="391160">
                <a:moveTo>
                  <a:pt x="637031" y="217424"/>
                </a:moveTo>
                <a:lnTo>
                  <a:pt x="609610" y="275361"/>
                </a:lnTo>
                <a:lnTo>
                  <a:pt x="638555" y="289052"/>
                </a:lnTo>
                <a:lnTo>
                  <a:pt x="611250" y="346837"/>
                </a:lnTo>
                <a:lnTo>
                  <a:pt x="738519" y="346837"/>
                </a:lnTo>
                <a:lnTo>
                  <a:pt x="637031" y="217424"/>
                </a:lnTo>
                <a:close/>
              </a:path>
              <a:path w="769620" h="391160">
                <a:moveTo>
                  <a:pt x="27431" y="0"/>
                </a:moveTo>
                <a:lnTo>
                  <a:pt x="0" y="57912"/>
                </a:lnTo>
                <a:lnTo>
                  <a:pt x="582265" y="333136"/>
                </a:lnTo>
                <a:lnTo>
                  <a:pt x="609610" y="275361"/>
                </a:lnTo>
                <a:lnTo>
                  <a:pt x="27431" y="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822704" y="4104106"/>
            <a:ext cx="1581912" cy="4678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058923" y="4168266"/>
            <a:ext cx="1308100" cy="227329"/>
          </a:xfrm>
          <a:custGeom>
            <a:avLst/>
            <a:gdLst/>
            <a:ahLst/>
            <a:cxnLst/>
            <a:rect l="l" t="t" r="r" b="b"/>
            <a:pathLst>
              <a:path w="1308100" h="227329">
                <a:moveTo>
                  <a:pt x="182752" y="35940"/>
                </a:moveTo>
                <a:lnTo>
                  <a:pt x="0" y="148716"/>
                </a:lnTo>
                <a:lnTo>
                  <a:pt x="199770" y="227202"/>
                </a:lnTo>
                <a:lnTo>
                  <a:pt x="194346" y="166242"/>
                </a:lnTo>
                <a:lnTo>
                  <a:pt x="162178" y="166242"/>
                </a:lnTo>
                <a:lnTo>
                  <a:pt x="156590" y="102488"/>
                </a:lnTo>
                <a:lnTo>
                  <a:pt x="188420" y="99640"/>
                </a:lnTo>
                <a:lnTo>
                  <a:pt x="182752" y="35940"/>
                </a:lnTo>
                <a:close/>
              </a:path>
              <a:path w="1308100" h="227329">
                <a:moveTo>
                  <a:pt x="188420" y="99640"/>
                </a:moveTo>
                <a:lnTo>
                  <a:pt x="156590" y="102488"/>
                </a:lnTo>
                <a:lnTo>
                  <a:pt x="162178" y="166242"/>
                </a:lnTo>
                <a:lnTo>
                  <a:pt x="194092" y="163387"/>
                </a:lnTo>
                <a:lnTo>
                  <a:pt x="188420" y="99640"/>
                </a:lnTo>
                <a:close/>
              </a:path>
              <a:path w="1308100" h="227329">
                <a:moveTo>
                  <a:pt x="194092" y="163387"/>
                </a:moveTo>
                <a:lnTo>
                  <a:pt x="162178" y="166242"/>
                </a:lnTo>
                <a:lnTo>
                  <a:pt x="194346" y="166242"/>
                </a:lnTo>
                <a:lnTo>
                  <a:pt x="194092" y="163387"/>
                </a:lnTo>
                <a:close/>
              </a:path>
              <a:path w="1308100" h="227329">
                <a:moveTo>
                  <a:pt x="1301877" y="0"/>
                </a:moveTo>
                <a:lnTo>
                  <a:pt x="188420" y="99640"/>
                </a:lnTo>
                <a:lnTo>
                  <a:pt x="194092" y="163387"/>
                </a:lnTo>
                <a:lnTo>
                  <a:pt x="1307592" y="63753"/>
                </a:lnTo>
                <a:lnTo>
                  <a:pt x="1301877" y="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35940" y="305765"/>
            <a:ext cx="467868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What </a:t>
            </a:r>
            <a:r>
              <a:rPr spc="5" dirty="0"/>
              <a:t>is </a:t>
            </a:r>
            <a:r>
              <a:rPr spc="-5" dirty="0"/>
              <a:t>Cash</a:t>
            </a:r>
            <a:r>
              <a:rPr spc="-80" dirty="0"/>
              <a:t> </a:t>
            </a:r>
            <a:r>
              <a:rPr spc="-10" dirty="0"/>
              <a:t>Flow?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740902" y="545337"/>
            <a:ext cx="1447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9</a:t>
            </a:r>
            <a:endParaRPr sz="1600">
              <a:latin typeface="Franklin Gothic Book"/>
              <a:cs typeface="Franklin Gothic Book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862533" y="3672840"/>
            <a:ext cx="1376230" cy="97674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38427" y="4884420"/>
            <a:ext cx="975360" cy="136550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513576" y="4977384"/>
            <a:ext cx="1365503" cy="10759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16020" y="1019555"/>
            <a:ext cx="680126" cy="1524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370142" y="1967483"/>
            <a:ext cx="879230" cy="146304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578914" y="1156716"/>
            <a:ext cx="1647280" cy="142493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74904" y="2243327"/>
            <a:ext cx="1168915" cy="117344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21735" y="1563624"/>
            <a:ext cx="2752343" cy="432206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34923" y="3724655"/>
            <a:ext cx="1524000" cy="118414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539239" y="2961106"/>
            <a:ext cx="1869948" cy="74983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775460" y="3133851"/>
            <a:ext cx="1596390" cy="516890"/>
          </a:xfrm>
          <a:custGeom>
            <a:avLst/>
            <a:gdLst/>
            <a:ahLst/>
            <a:cxnLst/>
            <a:rect l="l" t="t" r="r" b="b"/>
            <a:pathLst>
              <a:path w="1596389" h="516889">
                <a:moveTo>
                  <a:pt x="193520" y="61734"/>
                </a:moveTo>
                <a:lnTo>
                  <a:pt x="176259" y="123332"/>
                </a:lnTo>
                <a:lnTo>
                  <a:pt x="1578990" y="516763"/>
                </a:lnTo>
                <a:lnTo>
                  <a:pt x="1596262" y="455167"/>
                </a:lnTo>
                <a:lnTo>
                  <a:pt x="193520" y="61734"/>
                </a:lnTo>
                <a:close/>
              </a:path>
              <a:path w="1596389" h="516889">
                <a:moveTo>
                  <a:pt x="210819" y="0"/>
                </a:moveTo>
                <a:lnTo>
                  <a:pt x="0" y="40639"/>
                </a:lnTo>
                <a:lnTo>
                  <a:pt x="159003" y="184911"/>
                </a:lnTo>
                <a:lnTo>
                  <a:pt x="176259" y="123332"/>
                </a:lnTo>
                <a:lnTo>
                  <a:pt x="145414" y="114680"/>
                </a:lnTo>
                <a:lnTo>
                  <a:pt x="162686" y="53086"/>
                </a:lnTo>
                <a:lnTo>
                  <a:pt x="195944" y="53086"/>
                </a:lnTo>
                <a:lnTo>
                  <a:pt x="210819" y="0"/>
                </a:lnTo>
                <a:close/>
              </a:path>
              <a:path w="1596389" h="516889">
                <a:moveTo>
                  <a:pt x="162686" y="53086"/>
                </a:moveTo>
                <a:lnTo>
                  <a:pt x="145414" y="114680"/>
                </a:lnTo>
                <a:lnTo>
                  <a:pt x="176259" y="123332"/>
                </a:lnTo>
                <a:lnTo>
                  <a:pt x="193520" y="61734"/>
                </a:lnTo>
                <a:lnTo>
                  <a:pt x="162686" y="53086"/>
                </a:lnTo>
                <a:close/>
              </a:path>
              <a:path w="1596389" h="516889">
                <a:moveTo>
                  <a:pt x="195944" y="53086"/>
                </a:moveTo>
                <a:lnTo>
                  <a:pt x="162686" y="53086"/>
                </a:lnTo>
                <a:lnTo>
                  <a:pt x="193520" y="61734"/>
                </a:lnTo>
                <a:lnTo>
                  <a:pt x="195944" y="53086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908048" y="4875288"/>
            <a:ext cx="1548384" cy="673595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144267" y="4894834"/>
            <a:ext cx="1273810" cy="438784"/>
          </a:xfrm>
          <a:custGeom>
            <a:avLst/>
            <a:gdLst/>
            <a:ahLst/>
            <a:cxnLst/>
            <a:rect l="l" t="t" r="r" b="b"/>
            <a:pathLst>
              <a:path w="1273810" h="438785">
                <a:moveTo>
                  <a:pt x="157479" y="254000"/>
                </a:moveTo>
                <a:lnTo>
                  <a:pt x="0" y="399923"/>
                </a:lnTo>
                <a:lnTo>
                  <a:pt x="211200" y="438277"/>
                </a:lnTo>
                <a:lnTo>
                  <a:pt x="195910" y="385826"/>
                </a:lnTo>
                <a:lnTo>
                  <a:pt x="162559" y="385826"/>
                </a:lnTo>
                <a:lnTo>
                  <a:pt x="144652" y="324358"/>
                </a:lnTo>
                <a:lnTo>
                  <a:pt x="175376" y="315390"/>
                </a:lnTo>
                <a:lnTo>
                  <a:pt x="157479" y="254000"/>
                </a:lnTo>
                <a:close/>
              </a:path>
              <a:path w="1273810" h="438785">
                <a:moveTo>
                  <a:pt x="175376" y="315390"/>
                </a:moveTo>
                <a:lnTo>
                  <a:pt x="144652" y="324358"/>
                </a:lnTo>
                <a:lnTo>
                  <a:pt x="162559" y="385826"/>
                </a:lnTo>
                <a:lnTo>
                  <a:pt x="193295" y="376854"/>
                </a:lnTo>
                <a:lnTo>
                  <a:pt x="175376" y="315390"/>
                </a:lnTo>
                <a:close/>
              </a:path>
              <a:path w="1273810" h="438785">
                <a:moveTo>
                  <a:pt x="193295" y="376854"/>
                </a:moveTo>
                <a:lnTo>
                  <a:pt x="162559" y="385826"/>
                </a:lnTo>
                <a:lnTo>
                  <a:pt x="195910" y="385826"/>
                </a:lnTo>
                <a:lnTo>
                  <a:pt x="193295" y="376854"/>
                </a:lnTo>
                <a:close/>
              </a:path>
              <a:path w="1273810" h="438785">
                <a:moveTo>
                  <a:pt x="1255902" y="0"/>
                </a:moveTo>
                <a:lnTo>
                  <a:pt x="175376" y="315390"/>
                </a:lnTo>
                <a:lnTo>
                  <a:pt x="193295" y="376854"/>
                </a:lnTo>
                <a:lnTo>
                  <a:pt x="1273809" y="61468"/>
                </a:lnTo>
                <a:lnTo>
                  <a:pt x="1255902" y="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474976" y="2442984"/>
            <a:ext cx="982979" cy="554723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711195" y="2630677"/>
            <a:ext cx="708660" cy="306070"/>
          </a:xfrm>
          <a:custGeom>
            <a:avLst/>
            <a:gdLst/>
            <a:ahLst/>
            <a:cxnLst/>
            <a:rect l="l" t="t" r="r" b="b"/>
            <a:pathLst>
              <a:path w="708660" h="306069">
                <a:moveTo>
                  <a:pt x="191506" y="60307"/>
                </a:moveTo>
                <a:lnTo>
                  <a:pt x="169943" y="120515"/>
                </a:lnTo>
                <a:lnTo>
                  <a:pt x="686562" y="305562"/>
                </a:lnTo>
                <a:lnTo>
                  <a:pt x="708152" y="245364"/>
                </a:lnTo>
                <a:lnTo>
                  <a:pt x="191506" y="60307"/>
                </a:lnTo>
                <a:close/>
              </a:path>
              <a:path w="708660" h="306069">
                <a:moveTo>
                  <a:pt x="213106" y="0"/>
                </a:moveTo>
                <a:lnTo>
                  <a:pt x="0" y="25654"/>
                </a:lnTo>
                <a:lnTo>
                  <a:pt x="148336" y="180848"/>
                </a:lnTo>
                <a:lnTo>
                  <a:pt x="169943" y="120515"/>
                </a:lnTo>
                <a:lnTo>
                  <a:pt x="139827" y="109728"/>
                </a:lnTo>
                <a:lnTo>
                  <a:pt x="161417" y="49530"/>
                </a:lnTo>
                <a:lnTo>
                  <a:pt x="195367" y="49530"/>
                </a:lnTo>
                <a:lnTo>
                  <a:pt x="213106" y="0"/>
                </a:lnTo>
                <a:close/>
              </a:path>
              <a:path w="708660" h="306069">
                <a:moveTo>
                  <a:pt x="161417" y="49530"/>
                </a:moveTo>
                <a:lnTo>
                  <a:pt x="139827" y="109728"/>
                </a:lnTo>
                <a:lnTo>
                  <a:pt x="169943" y="120515"/>
                </a:lnTo>
                <a:lnTo>
                  <a:pt x="191506" y="60307"/>
                </a:lnTo>
                <a:lnTo>
                  <a:pt x="161417" y="49530"/>
                </a:lnTo>
                <a:close/>
              </a:path>
              <a:path w="708660" h="306069">
                <a:moveTo>
                  <a:pt x="195367" y="49530"/>
                </a:moveTo>
                <a:lnTo>
                  <a:pt x="161417" y="49530"/>
                </a:lnTo>
                <a:lnTo>
                  <a:pt x="191506" y="60307"/>
                </a:lnTo>
                <a:lnTo>
                  <a:pt x="195367" y="4953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827776" y="2737116"/>
            <a:ext cx="1600200" cy="867143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870066" y="2937764"/>
            <a:ext cx="1327150" cy="605155"/>
          </a:xfrm>
          <a:custGeom>
            <a:avLst/>
            <a:gdLst/>
            <a:ahLst/>
            <a:cxnLst/>
            <a:rect l="l" t="t" r="r" b="b"/>
            <a:pathLst>
              <a:path w="1327150" h="605154">
                <a:moveTo>
                  <a:pt x="1137574" y="58827"/>
                </a:moveTo>
                <a:lnTo>
                  <a:pt x="0" y="545846"/>
                </a:lnTo>
                <a:lnTo>
                  <a:pt x="25146" y="604774"/>
                </a:lnTo>
                <a:lnTo>
                  <a:pt x="1162805" y="117771"/>
                </a:lnTo>
                <a:lnTo>
                  <a:pt x="1137574" y="58827"/>
                </a:lnTo>
                <a:close/>
              </a:path>
              <a:path w="1327150" h="605154">
                <a:moveTo>
                  <a:pt x="1298361" y="46228"/>
                </a:moveTo>
                <a:lnTo>
                  <a:pt x="1167003" y="46228"/>
                </a:lnTo>
                <a:lnTo>
                  <a:pt x="1192276" y="105156"/>
                </a:lnTo>
                <a:lnTo>
                  <a:pt x="1162805" y="117771"/>
                </a:lnTo>
                <a:lnTo>
                  <a:pt x="1187958" y="176530"/>
                </a:lnTo>
                <a:lnTo>
                  <a:pt x="1298361" y="46228"/>
                </a:lnTo>
                <a:close/>
              </a:path>
              <a:path w="1327150" h="605154">
                <a:moveTo>
                  <a:pt x="1167003" y="46228"/>
                </a:moveTo>
                <a:lnTo>
                  <a:pt x="1137574" y="58827"/>
                </a:lnTo>
                <a:lnTo>
                  <a:pt x="1162805" y="117771"/>
                </a:lnTo>
                <a:lnTo>
                  <a:pt x="1192276" y="105156"/>
                </a:lnTo>
                <a:lnTo>
                  <a:pt x="1167003" y="46228"/>
                </a:lnTo>
                <a:close/>
              </a:path>
              <a:path w="1327150" h="605154">
                <a:moveTo>
                  <a:pt x="1112393" y="0"/>
                </a:moveTo>
                <a:lnTo>
                  <a:pt x="1137574" y="58827"/>
                </a:lnTo>
                <a:lnTo>
                  <a:pt x="1167003" y="46228"/>
                </a:lnTo>
                <a:lnTo>
                  <a:pt x="1298361" y="46228"/>
                </a:lnTo>
                <a:lnTo>
                  <a:pt x="1326769" y="12700"/>
                </a:lnTo>
                <a:lnTo>
                  <a:pt x="1112393" y="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836920" y="3997413"/>
            <a:ext cx="1141463" cy="46638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879591" y="4096384"/>
            <a:ext cx="868044" cy="191135"/>
          </a:xfrm>
          <a:custGeom>
            <a:avLst/>
            <a:gdLst/>
            <a:ahLst/>
            <a:cxnLst/>
            <a:rect l="l" t="t" r="r" b="b"/>
            <a:pathLst>
              <a:path w="868045" h="191135">
                <a:moveTo>
                  <a:pt x="673480" y="127427"/>
                </a:moveTo>
                <a:lnTo>
                  <a:pt x="667512" y="191135"/>
                </a:lnTo>
                <a:lnTo>
                  <a:pt x="824095" y="130429"/>
                </a:lnTo>
                <a:lnTo>
                  <a:pt x="705358" y="130429"/>
                </a:lnTo>
                <a:lnTo>
                  <a:pt x="673480" y="127427"/>
                </a:lnTo>
                <a:close/>
              </a:path>
              <a:path w="868045" h="191135">
                <a:moveTo>
                  <a:pt x="679453" y="63673"/>
                </a:moveTo>
                <a:lnTo>
                  <a:pt x="673480" y="127427"/>
                </a:lnTo>
                <a:lnTo>
                  <a:pt x="705358" y="130429"/>
                </a:lnTo>
                <a:lnTo>
                  <a:pt x="711327" y="66675"/>
                </a:lnTo>
                <a:lnTo>
                  <a:pt x="679453" y="63673"/>
                </a:lnTo>
                <a:close/>
              </a:path>
              <a:path w="868045" h="191135">
                <a:moveTo>
                  <a:pt x="685419" y="0"/>
                </a:moveTo>
                <a:lnTo>
                  <a:pt x="679453" y="63673"/>
                </a:lnTo>
                <a:lnTo>
                  <a:pt x="711327" y="66675"/>
                </a:lnTo>
                <a:lnTo>
                  <a:pt x="705358" y="130429"/>
                </a:lnTo>
                <a:lnTo>
                  <a:pt x="824095" y="130429"/>
                </a:lnTo>
                <a:lnTo>
                  <a:pt x="867664" y="113538"/>
                </a:lnTo>
                <a:lnTo>
                  <a:pt x="685419" y="0"/>
                </a:lnTo>
                <a:close/>
              </a:path>
              <a:path w="868045" h="191135">
                <a:moveTo>
                  <a:pt x="6096" y="254"/>
                </a:moveTo>
                <a:lnTo>
                  <a:pt x="0" y="64008"/>
                </a:lnTo>
                <a:lnTo>
                  <a:pt x="673480" y="127427"/>
                </a:lnTo>
                <a:lnTo>
                  <a:pt x="679453" y="63673"/>
                </a:lnTo>
                <a:lnTo>
                  <a:pt x="6096" y="254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524500" y="2357615"/>
            <a:ext cx="975347" cy="762012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567553" y="2570988"/>
            <a:ext cx="701675" cy="488315"/>
          </a:xfrm>
          <a:custGeom>
            <a:avLst/>
            <a:gdLst/>
            <a:ahLst/>
            <a:cxnLst/>
            <a:rect l="l" t="t" r="r" b="b"/>
            <a:pathLst>
              <a:path w="701675" h="488314">
                <a:moveTo>
                  <a:pt x="524477" y="80850"/>
                </a:moveTo>
                <a:lnTo>
                  <a:pt x="0" y="434975"/>
                </a:lnTo>
                <a:lnTo>
                  <a:pt x="35813" y="488061"/>
                </a:lnTo>
                <a:lnTo>
                  <a:pt x="560291" y="133936"/>
                </a:lnTo>
                <a:lnTo>
                  <a:pt x="524477" y="80850"/>
                </a:lnTo>
                <a:close/>
              </a:path>
              <a:path w="701675" h="488314">
                <a:moveTo>
                  <a:pt x="666053" y="62992"/>
                </a:moveTo>
                <a:lnTo>
                  <a:pt x="550926" y="62992"/>
                </a:lnTo>
                <a:lnTo>
                  <a:pt x="586740" y="116078"/>
                </a:lnTo>
                <a:lnTo>
                  <a:pt x="560291" y="133936"/>
                </a:lnTo>
                <a:lnTo>
                  <a:pt x="596137" y="187071"/>
                </a:lnTo>
                <a:lnTo>
                  <a:pt x="666053" y="62992"/>
                </a:lnTo>
                <a:close/>
              </a:path>
              <a:path w="701675" h="488314">
                <a:moveTo>
                  <a:pt x="550926" y="62992"/>
                </a:moveTo>
                <a:lnTo>
                  <a:pt x="524477" y="80850"/>
                </a:lnTo>
                <a:lnTo>
                  <a:pt x="560291" y="133936"/>
                </a:lnTo>
                <a:lnTo>
                  <a:pt x="586740" y="116078"/>
                </a:lnTo>
                <a:lnTo>
                  <a:pt x="550926" y="62992"/>
                </a:lnTo>
                <a:close/>
              </a:path>
              <a:path w="701675" h="488314">
                <a:moveTo>
                  <a:pt x="701547" y="0"/>
                </a:moveTo>
                <a:lnTo>
                  <a:pt x="488695" y="27813"/>
                </a:lnTo>
                <a:lnTo>
                  <a:pt x="524477" y="80850"/>
                </a:lnTo>
                <a:lnTo>
                  <a:pt x="550926" y="62992"/>
                </a:lnTo>
                <a:lnTo>
                  <a:pt x="666053" y="62992"/>
                </a:lnTo>
                <a:lnTo>
                  <a:pt x="701547" y="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2136140" algn="l"/>
              </a:tabLst>
            </a:pPr>
            <a:r>
              <a:rPr spc="-10" dirty="0"/>
              <a:t>Money </a:t>
            </a:r>
            <a:r>
              <a:rPr spc="5" dirty="0"/>
              <a:t>Smart </a:t>
            </a:r>
            <a:r>
              <a:rPr spc="-10" dirty="0"/>
              <a:t>for</a:t>
            </a:r>
            <a:r>
              <a:rPr spc="55" dirty="0"/>
              <a:t> </a:t>
            </a:r>
            <a:r>
              <a:rPr spc="-20" dirty="0"/>
              <a:t>Young</a:t>
            </a:r>
            <a:r>
              <a:rPr dirty="0"/>
              <a:t> </a:t>
            </a:r>
            <a:r>
              <a:rPr spc="-5" dirty="0"/>
              <a:t>People	</a:t>
            </a:r>
            <a:r>
              <a:rPr dirty="0"/>
              <a:t>Grades 3 --</a:t>
            </a:r>
            <a:r>
              <a:rPr spc="-70" dirty="0"/>
              <a:t> </a:t>
            </a:r>
            <a:r>
              <a:rPr dirty="0"/>
              <a:t>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305765"/>
            <a:ext cx="237617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Scenarios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2136140" algn="l"/>
              </a:tabLst>
            </a:pPr>
            <a:r>
              <a:rPr spc="-10" dirty="0"/>
              <a:t>Money </a:t>
            </a:r>
            <a:r>
              <a:rPr spc="5" dirty="0"/>
              <a:t>Smart </a:t>
            </a:r>
            <a:r>
              <a:rPr spc="-10" dirty="0"/>
              <a:t>for</a:t>
            </a:r>
            <a:r>
              <a:rPr spc="55" dirty="0"/>
              <a:t> </a:t>
            </a:r>
            <a:r>
              <a:rPr spc="-20" dirty="0"/>
              <a:t>Young</a:t>
            </a:r>
            <a:r>
              <a:rPr dirty="0"/>
              <a:t> </a:t>
            </a:r>
            <a:r>
              <a:rPr spc="-5" dirty="0"/>
              <a:t>People	</a:t>
            </a:r>
            <a:r>
              <a:rPr dirty="0"/>
              <a:t>Grades 3 --</a:t>
            </a:r>
            <a:r>
              <a:rPr spc="-70" dirty="0"/>
              <a:t> </a:t>
            </a:r>
            <a:r>
              <a:rPr dirty="0"/>
              <a:t>5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145539"/>
            <a:ext cx="7854950" cy="498919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sz="1200" b="1" dirty="0">
                <a:latin typeface="Franklin Gothic Book"/>
                <a:cs typeface="Franklin Gothic Book"/>
              </a:rPr>
              <a:t>Group</a:t>
            </a:r>
            <a:r>
              <a:rPr sz="1200" b="1" spc="-50" dirty="0">
                <a:latin typeface="Franklin Gothic Book"/>
                <a:cs typeface="Franklin Gothic Book"/>
              </a:rPr>
              <a:t> </a:t>
            </a:r>
            <a:r>
              <a:rPr sz="1200" b="1" spc="5" dirty="0">
                <a:latin typeface="Franklin Gothic Book"/>
                <a:cs typeface="Franklin Gothic Book"/>
              </a:rPr>
              <a:t>1:</a:t>
            </a:r>
            <a:endParaRPr sz="1200">
              <a:latin typeface="Franklin Gothic Book"/>
              <a:cs typeface="Franklin Gothic Book"/>
            </a:endParaRPr>
          </a:p>
          <a:p>
            <a:pPr marL="12700" marR="5080">
              <a:lnSpc>
                <a:spcPct val="120100"/>
              </a:lnSpc>
              <a:spcBef>
                <a:spcPts val="285"/>
              </a:spcBef>
            </a:pPr>
            <a:r>
              <a:rPr sz="1200" spc="-20" dirty="0">
                <a:latin typeface="Franklin Gothic Book"/>
                <a:cs typeface="Franklin Gothic Book"/>
              </a:rPr>
              <a:t>Your </a:t>
            </a:r>
            <a:r>
              <a:rPr sz="1200" spc="-5" dirty="0">
                <a:latin typeface="Franklin Gothic Book"/>
                <a:cs typeface="Franklin Gothic Book"/>
              </a:rPr>
              <a:t>parents </a:t>
            </a:r>
            <a:r>
              <a:rPr sz="1200" spc="-10" dirty="0">
                <a:latin typeface="Franklin Gothic Book"/>
                <a:cs typeface="Franklin Gothic Book"/>
              </a:rPr>
              <a:t>have </a:t>
            </a:r>
            <a:r>
              <a:rPr sz="1200" spc="-5" dirty="0">
                <a:latin typeface="Franklin Gothic Book"/>
                <a:cs typeface="Franklin Gothic Book"/>
              </a:rPr>
              <a:t>just </a:t>
            </a:r>
            <a:r>
              <a:rPr sz="1200" spc="-10" dirty="0">
                <a:latin typeface="Franklin Gothic Book"/>
                <a:cs typeface="Franklin Gothic Book"/>
              </a:rPr>
              <a:t>informed </a:t>
            </a:r>
            <a:r>
              <a:rPr sz="1200" spc="-5" dirty="0">
                <a:latin typeface="Franklin Gothic Book"/>
                <a:cs typeface="Franklin Gothic Book"/>
              </a:rPr>
              <a:t>you </a:t>
            </a:r>
            <a:r>
              <a:rPr sz="1200" dirty="0">
                <a:latin typeface="Franklin Gothic Book"/>
                <a:cs typeface="Franklin Gothic Book"/>
              </a:rPr>
              <a:t>that, </a:t>
            </a:r>
            <a:r>
              <a:rPr sz="1200" spc="-5" dirty="0">
                <a:latin typeface="Franklin Gothic Book"/>
                <a:cs typeface="Franklin Gothic Book"/>
              </a:rPr>
              <a:t>if you want </a:t>
            </a:r>
            <a:r>
              <a:rPr sz="1200" dirty="0">
                <a:latin typeface="Franklin Gothic Book"/>
                <a:cs typeface="Franklin Gothic Book"/>
              </a:rPr>
              <a:t>a </a:t>
            </a:r>
            <a:r>
              <a:rPr sz="1200" spc="-15" dirty="0">
                <a:latin typeface="Franklin Gothic Book"/>
                <a:cs typeface="Franklin Gothic Book"/>
              </a:rPr>
              <a:t>car, </a:t>
            </a:r>
            <a:r>
              <a:rPr sz="1200" spc="-5" dirty="0">
                <a:latin typeface="Franklin Gothic Book"/>
                <a:cs typeface="Franklin Gothic Book"/>
              </a:rPr>
              <a:t>you’ll </a:t>
            </a:r>
            <a:r>
              <a:rPr sz="1200" spc="-15" dirty="0">
                <a:latin typeface="Franklin Gothic Book"/>
                <a:cs typeface="Franklin Gothic Book"/>
              </a:rPr>
              <a:t>have </a:t>
            </a:r>
            <a:r>
              <a:rPr sz="1200" spc="-5" dirty="0">
                <a:latin typeface="Franklin Gothic Book"/>
                <a:cs typeface="Franklin Gothic Book"/>
              </a:rPr>
              <a:t>to </a:t>
            </a:r>
            <a:r>
              <a:rPr sz="1200" spc="-10" dirty="0">
                <a:latin typeface="Franklin Gothic Book"/>
                <a:cs typeface="Franklin Gothic Book"/>
              </a:rPr>
              <a:t>pay for </a:t>
            </a:r>
            <a:r>
              <a:rPr sz="1200" spc="-5" dirty="0">
                <a:latin typeface="Franklin Gothic Book"/>
                <a:cs typeface="Franklin Gothic Book"/>
              </a:rPr>
              <a:t>it yourself. </a:t>
            </a:r>
            <a:r>
              <a:rPr sz="1200" spc="-15" dirty="0">
                <a:latin typeface="Franklin Gothic Book"/>
                <a:cs typeface="Franklin Gothic Book"/>
              </a:rPr>
              <a:t>You’re 14, </a:t>
            </a:r>
            <a:r>
              <a:rPr sz="1200" dirty="0">
                <a:latin typeface="Franklin Gothic Book"/>
                <a:cs typeface="Franklin Gothic Book"/>
              </a:rPr>
              <a:t>and right </a:t>
            </a:r>
            <a:r>
              <a:rPr sz="1200" spc="-5" dirty="0">
                <a:latin typeface="Franklin Gothic Book"/>
                <a:cs typeface="Franklin Gothic Book"/>
              </a:rPr>
              <a:t>now you  get </a:t>
            </a:r>
            <a:r>
              <a:rPr sz="1200" dirty="0">
                <a:latin typeface="Franklin Gothic Book"/>
                <a:cs typeface="Franklin Gothic Book"/>
              </a:rPr>
              <a:t>a </a:t>
            </a:r>
            <a:r>
              <a:rPr sz="1200" spc="-5" dirty="0">
                <a:latin typeface="Franklin Gothic Book"/>
                <a:cs typeface="Franklin Gothic Book"/>
              </a:rPr>
              <a:t>small allowance, but you plan </a:t>
            </a:r>
            <a:r>
              <a:rPr sz="1200" spc="-10" dirty="0">
                <a:latin typeface="Franklin Gothic Book"/>
                <a:cs typeface="Franklin Gothic Book"/>
              </a:rPr>
              <a:t>to </a:t>
            </a:r>
            <a:r>
              <a:rPr sz="1200" spc="-5" dirty="0">
                <a:latin typeface="Franklin Gothic Book"/>
                <a:cs typeface="Franklin Gothic Book"/>
              </a:rPr>
              <a:t>get </a:t>
            </a:r>
            <a:r>
              <a:rPr sz="1200" dirty="0">
                <a:latin typeface="Franklin Gothic Book"/>
                <a:cs typeface="Franklin Gothic Book"/>
              </a:rPr>
              <a:t>a job as </a:t>
            </a:r>
            <a:r>
              <a:rPr sz="1200" spc="-5" dirty="0">
                <a:latin typeface="Franklin Gothic Book"/>
                <a:cs typeface="Franklin Gothic Book"/>
              </a:rPr>
              <a:t>soon </a:t>
            </a:r>
            <a:r>
              <a:rPr sz="1200" dirty="0">
                <a:latin typeface="Franklin Gothic Book"/>
                <a:cs typeface="Franklin Gothic Book"/>
              </a:rPr>
              <a:t>as </a:t>
            </a:r>
            <a:r>
              <a:rPr sz="1200" spc="-5" dirty="0">
                <a:latin typeface="Franklin Gothic Book"/>
                <a:cs typeface="Franklin Gothic Book"/>
              </a:rPr>
              <a:t>you </a:t>
            </a:r>
            <a:r>
              <a:rPr sz="1200" dirty="0">
                <a:latin typeface="Franklin Gothic Book"/>
                <a:cs typeface="Franklin Gothic Book"/>
              </a:rPr>
              <a:t>can. In the </a:t>
            </a:r>
            <a:r>
              <a:rPr sz="1200" spc="-5" dirty="0">
                <a:latin typeface="Franklin Gothic Book"/>
                <a:cs typeface="Franklin Gothic Book"/>
              </a:rPr>
              <a:t>meantime, you want </a:t>
            </a:r>
            <a:r>
              <a:rPr sz="1200" spc="-10" dirty="0">
                <a:latin typeface="Franklin Gothic Book"/>
                <a:cs typeface="Franklin Gothic Book"/>
              </a:rPr>
              <a:t>to make </a:t>
            </a:r>
            <a:r>
              <a:rPr sz="1200" spc="-5" dirty="0">
                <a:latin typeface="Franklin Gothic Book"/>
                <a:cs typeface="Franklin Gothic Book"/>
              </a:rPr>
              <a:t>sure </a:t>
            </a:r>
            <a:r>
              <a:rPr sz="1200" dirty="0">
                <a:latin typeface="Franklin Gothic Book"/>
                <a:cs typeface="Franklin Gothic Book"/>
              </a:rPr>
              <a:t>that </a:t>
            </a:r>
            <a:r>
              <a:rPr sz="1200" spc="-5" dirty="0">
                <a:latin typeface="Franklin Gothic Book"/>
                <a:cs typeface="Franklin Gothic Book"/>
              </a:rPr>
              <a:t>you </a:t>
            </a:r>
            <a:r>
              <a:rPr sz="1200" spc="-15" dirty="0">
                <a:latin typeface="Franklin Gothic Book"/>
                <a:cs typeface="Franklin Gothic Book"/>
              </a:rPr>
              <a:t>save  </a:t>
            </a:r>
            <a:r>
              <a:rPr sz="1200" spc="-10" dirty="0">
                <a:latin typeface="Franklin Gothic Book"/>
                <a:cs typeface="Franklin Gothic Book"/>
              </a:rPr>
              <a:t>money </a:t>
            </a:r>
            <a:r>
              <a:rPr sz="1200" spc="-5" dirty="0">
                <a:latin typeface="Franklin Gothic Book"/>
                <a:cs typeface="Franklin Gothic Book"/>
              </a:rPr>
              <a:t>so </a:t>
            </a:r>
            <a:r>
              <a:rPr sz="1200" dirty="0">
                <a:latin typeface="Franklin Gothic Book"/>
                <a:cs typeface="Franklin Gothic Book"/>
              </a:rPr>
              <a:t>that </a:t>
            </a:r>
            <a:r>
              <a:rPr sz="1200" spc="-5" dirty="0">
                <a:latin typeface="Franklin Gothic Book"/>
                <a:cs typeface="Franklin Gothic Book"/>
              </a:rPr>
              <a:t>you’ll be </a:t>
            </a:r>
            <a:r>
              <a:rPr sz="1200" dirty="0">
                <a:latin typeface="Franklin Gothic Book"/>
                <a:cs typeface="Franklin Gothic Book"/>
              </a:rPr>
              <a:t>able </a:t>
            </a:r>
            <a:r>
              <a:rPr sz="1200" spc="-10" dirty="0">
                <a:latin typeface="Franklin Gothic Book"/>
                <a:cs typeface="Franklin Gothic Book"/>
              </a:rPr>
              <a:t>to </a:t>
            </a:r>
            <a:r>
              <a:rPr sz="1200" dirty="0">
                <a:latin typeface="Franklin Gothic Book"/>
                <a:cs typeface="Franklin Gothic Book"/>
              </a:rPr>
              <a:t>buy </a:t>
            </a:r>
            <a:r>
              <a:rPr sz="1200" spc="-5" dirty="0">
                <a:latin typeface="Franklin Gothic Book"/>
                <a:cs typeface="Franklin Gothic Book"/>
              </a:rPr>
              <a:t>your</a:t>
            </a:r>
            <a:r>
              <a:rPr sz="1200" spc="55" dirty="0">
                <a:latin typeface="Franklin Gothic Book"/>
                <a:cs typeface="Franklin Gothic Book"/>
              </a:rPr>
              <a:t> </a:t>
            </a:r>
            <a:r>
              <a:rPr sz="1200" spc="-15" dirty="0">
                <a:latin typeface="Franklin Gothic Book"/>
                <a:cs typeface="Franklin Gothic Book"/>
              </a:rPr>
              <a:t>car.</a:t>
            </a:r>
            <a:endParaRPr sz="1200">
              <a:latin typeface="Franklin Gothic Book"/>
              <a:cs typeface="Franklin Gothic Book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200" b="1" dirty="0">
                <a:latin typeface="Franklin Gothic Book"/>
                <a:cs typeface="Franklin Gothic Book"/>
              </a:rPr>
              <a:t>Group</a:t>
            </a:r>
            <a:r>
              <a:rPr sz="1200" b="1" spc="-50" dirty="0">
                <a:latin typeface="Franklin Gothic Book"/>
                <a:cs typeface="Franklin Gothic Book"/>
              </a:rPr>
              <a:t> </a:t>
            </a:r>
            <a:r>
              <a:rPr sz="1200" b="1" spc="5" dirty="0">
                <a:latin typeface="Franklin Gothic Book"/>
                <a:cs typeface="Franklin Gothic Book"/>
              </a:rPr>
              <a:t>2:</a:t>
            </a:r>
            <a:endParaRPr sz="1200">
              <a:latin typeface="Franklin Gothic Book"/>
              <a:cs typeface="Franklin Gothic Book"/>
            </a:endParaRPr>
          </a:p>
          <a:p>
            <a:pPr marL="12700" marR="23495">
              <a:lnSpc>
                <a:spcPct val="120100"/>
              </a:lnSpc>
              <a:spcBef>
                <a:spcPts val="290"/>
              </a:spcBef>
            </a:pPr>
            <a:r>
              <a:rPr sz="1200" dirty="0">
                <a:latin typeface="Franklin Gothic Book"/>
                <a:cs typeface="Franklin Gothic Book"/>
              </a:rPr>
              <a:t>One of </a:t>
            </a:r>
            <a:r>
              <a:rPr sz="1200" spc="-5" dirty="0">
                <a:latin typeface="Franklin Gothic Book"/>
                <a:cs typeface="Franklin Gothic Book"/>
              </a:rPr>
              <a:t>your </a:t>
            </a:r>
            <a:r>
              <a:rPr sz="1200" spc="-10" dirty="0">
                <a:latin typeface="Franklin Gothic Book"/>
                <a:cs typeface="Franklin Gothic Book"/>
              </a:rPr>
              <a:t>favorite </a:t>
            </a:r>
            <a:r>
              <a:rPr sz="1200" spc="-5" dirty="0">
                <a:latin typeface="Franklin Gothic Book"/>
                <a:cs typeface="Franklin Gothic Book"/>
              </a:rPr>
              <a:t>bands is coming </a:t>
            </a:r>
            <a:r>
              <a:rPr sz="1200" spc="-10" dirty="0">
                <a:latin typeface="Franklin Gothic Book"/>
                <a:cs typeface="Franklin Gothic Book"/>
              </a:rPr>
              <a:t>to town. </a:t>
            </a:r>
            <a:r>
              <a:rPr sz="1200" spc="-5" dirty="0">
                <a:latin typeface="Franklin Gothic Book"/>
                <a:cs typeface="Franklin Gothic Book"/>
              </a:rPr>
              <a:t>Tickets cost </a:t>
            </a:r>
            <a:r>
              <a:rPr sz="1200" dirty="0">
                <a:latin typeface="Franklin Gothic Book"/>
                <a:cs typeface="Franklin Gothic Book"/>
              </a:rPr>
              <a:t>$50. All of </a:t>
            </a:r>
            <a:r>
              <a:rPr sz="1200" spc="-5" dirty="0">
                <a:latin typeface="Franklin Gothic Book"/>
                <a:cs typeface="Franklin Gothic Book"/>
              </a:rPr>
              <a:t>your friends </a:t>
            </a:r>
            <a:r>
              <a:rPr sz="1200" dirty="0">
                <a:latin typeface="Franklin Gothic Book"/>
                <a:cs typeface="Franklin Gothic Book"/>
              </a:rPr>
              <a:t>are </a:t>
            </a:r>
            <a:r>
              <a:rPr sz="1200" spc="-5" dirty="0">
                <a:latin typeface="Franklin Gothic Book"/>
                <a:cs typeface="Franklin Gothic Book"/>
              </a:rPr>
              <a:t>going, but you’re not sure you’ll have  enough </a:t>
            </a:r>
            <a:r>
              <a:rPr sz="1200" spc="-10" dirty="0">
                <a:latin typeface="Franklin Gothic Book"/>
                <a:cs typeface="Franklin Gothic Book"/>
              </a:rPr>
              <a:t>extra money for </a:t>
            </a:r>
            <a:r>
              <a:rPr sz="1200" dirty="0">
                <a:latin typeface="Franklin Gothic Book"/>
                <a:cs typeface="Franklin Gothic Book"/>
              </a:rPr>
              <a:t>a </a:t>
            </a:r>
            <a:r>
              <a:rPr sz="1200" spc="-5" dirty="0">
                <a:latin typeface="Franklin Gothic Book"/>
                <a:cs typeface="Franklin Gothic Book"/>
              </a:rPr>
              <a:t>ticket. </a:t>
            </a:r>
            <a:r>
              <a:rPr sz="1200" spc="-25" dirty="0">
                <a:latin typeface="Franklin Gothic Book"/>
                <a:cs typeface="Franklin Gothic Book"/>
              </a:rPr>
              <a:t>You </a:t>
            </a:r>
            <a:r>
              <a:rPr sz="1200" spc="-10" dirty="0">
                <a:latin typeface="Franklin Gothic Book"/>
                <a:cs typeface="Franklin Gothic Book"/>
              </a:rPr>
              <a:t>have </a:t>
            </a:r>
            <a:r>
              <a:rPr sz="1200" spc="-5" dirty="0">
                <a:latin typeface="Franklin Gothic Book"/>
                <a:cs typeface="Franklin Gothic Book"/>
              </a:rPr>
              <a:t>two babysitting </a:t>
            </a:r>
            <a:r>
              <a:rPr sz="1200" dirty="0">
                <a:latin typeface="Franklin Gothic Book"/>
                <a:cs typeface="Franklin Gothic Book"/>
              </a:rPr>
              <a:t>jobs lined </a:t>
            </a:r>
            <a:r>
              <a:rPr sz="1200" spc="-5" dirty="0">
                <a:latin typeface="Franklin Gothic Book"/>
                <a:cs typeface="Franklin Gothic Book"/>
              </a:rPr>
              <a:t>up </a:t>
            </a:r>
            <a:r>
              <a:rPr sz="1200" spc="-10" dirty="0">
                <a:latin typeface="Franklin Gothic Book"/>
                <a:cs typeface="Franklin Gothic Book"/>
              </a:rPr>
              <a:t>for </a:t>
            </a:r>
            <a:r>
              <a:rPr sz="1200" dirty="0">
                <a:latin typeface="Franklin Gothic Book"/>
                <a:cs typeface="Franklin Gothic Book"/>
              </a:rPr>
              <a:t>the </a:t>
            </a:r>
            <a:r>
              <a:rPr sz="1200" spc="-10" dirty="0">
                <a:latin typeface="Franklin Gothic Book"/>
                <a:cs typeface="Franklin Gothic Book"/>
              </a:rPr>
              <a:t>next </a:t>
            </a:r>
            <a:r>
              <a:rPr sz="1200" spc="-5" dirty="0">
                <a:latin typeface="Franklin Gothic Book"/>
                <a:cs typeface="Franklin Gothic Book"/>
              </a:rPr>
              <a:t>two weeks, </a:t>
            </a:r>
            <a:r>
              <a:rPr sz="1200" dirty="0">
                <a:latin typeface="Franklin Gothic Book"/>
                <a:cs typeface="Franklin Gothic Book"/>
              </a:rPr>
              <a:t>but that </a:t>
            </a:r>
            <a:r>
              <a:rPr sz="1200" spc="-10" dirty="0">
                <a:latin typeface="Franklin Gothic Book"/>
                <a:cs typeface="Franklin Gothic Book"/>
              </a:rPr>
              <a:t>leaves </a:t>
            </a:r>
            <a:r>
              <a:rPr sz="1200" spc="-5" dirty="0">
                <a:latin typeface="Franklin Gothic Book"/>
                <a:cs typeface="Franklin Gothic Book"/>
              </a:rPr>
              <a:t>you </a:t>
            </a:r>
            <a:r>
              <a:rPr sz="1200" dirty="0">
                <a:latin typeface="Franklin Gothic Book"/>
                <a:cs typeface="Franklin Gothic Book"/>
              </a:rPr>
              <a:t>a </a:t>
            </a:r>
            <a:r>
              <a:rPr sz="1200" spc="-20" dirty="0">
                <a:latin typeface="Franklin Gothic Book"/>
                <a:cs typeface="Franklin Gothic Book"/>
              </a:rPr>
              <a:t>few  </a:t>
            </a:r>
            <a:r>
              <a:rPr sz="1200" dirty="0">
                <a:latin typeface="Franklin Gothic Book"/>
                <a:cs typeface="Franklin Gothic Book"/>
              </a:rPr>
              <a:t>dollars </a:t>
            </a:r>
            <a:r>
              <a:rPr sz="1200" spc="5" dirty="0">
                <a:latin typeface="Franklin Gothic Book"/>
                <a:cs typeface="Franklin Gothic Book"/>
              </a:rPr>
              <a:t>short </a:t>
            </a:r>
            <a:r>
              <a:rPr sz="1200" dirty="0">
                <a:latin typeface="Franklin Gothic Book"/>
                <a:cs typeface="Franklin Gothic Book"/>
              </a:rPr>
              <a:t>of </a:t>
            </a:r>
            <a:r>
              <a:rPr sz="1200" spc="-5" dirty="0">
                <a:latin typeface="Franklin Gothic Book"/>
                <a:cs typeface="Franklin Gothic Book"/>
              </a:rPr>
              <a:t>purchasing </a:t>
            </a:r>
            <a:r>
              <a:rPr sz="1200" dirty="0">
                <a:latin typeface="Franklin Gothic Book"/>
                <a:cs typeface="Franklin Gothic Book"/>
              </a:rPr>
              <a:t>the $50</a:t>
            </a:r>
            <a:r>
              <a:rPr sz="1200" spc="15" dirty="0">
                <a:latin typeface="Franklin Gothic Book"/>
                <a:cs typeface="Franklin Gothic Book"/>
              </a:rPr>
              <a:t> </a:t>
            </a:r>
            <a:r>
              <a:rPr sz="1200" spc="-5" dirty="0">
                <a:latin typeface="Franklin Gothic Book"/>
                <a:cs typeface="Franklin Gothic Book"/>
              </a:rPr>
              <a:t>ticket.</a:t>
            </a:r>
            <a:endParaRPr sz="1200">
              <a:latin typeface="Franklin Gothic Book"/>
              <a:cs typeface="Franklin Gothic Book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200" b="1" dirty="0">
                <a:latin typeface="Franklin Gothic Book"/>
                <a:cs typeface="Franklin Gothic Book"/>
              </a:rPr>
              <a:t>Group</a:t>
            </a:r>
            <a:r>
              <a:rPr sz="1200" b="1" spc="-50" dirty="0">
                <a:latin typeface="Franklin Gothic Book"/>
                <a:cs typeface="Franklin Gothic Book"/>
              </a:rPr>
              <a:t> </a:t>
            </a:r>
            <a:r>
              <a:rPr sz="1200" b="1" spc="5" dirty="0">
                <a:latin typeface="Franklin Gothic Book"/>
                <a:cs typeface="Franklin Gothic Book"/>
              </a:rPr>
              <a:t>3:</a:t>
            </a:r>
            <a:endParaRPr sz="1200">
              <a:latin typeface="Franklin Gothic Book"/>
              <a:cs typeface="Franklin Gothic Book"/>
            </a:endParaRP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spc="-15" dirty="0">
                <a:latin typeface="Franklin Gothic Book"/>
                <a:cs typeface="Franklin Gothic Book"/>
              </a:rPr>
              <a:t>You’ve </a:t>
            </a:r>
            <a:r>
              <a:rPr sz="1200" spc="-5" dirty="0">
                <a:latin typeface="Franklin Gothic Book"/>
                <a:cs typeface="Franklin Gothic Book"/>
              </a:rPr>
              <a:t>achieved your goal </a:t>
            </a:r>
            <a:r>
              <a:rPr sz="1200" dirty="0">
                <a:latin typeface="Franklin Gothic Book"/>
                <a:cs typeface="Franklin Gothic Book"/>
              </a:rPr>
              <a:t>of </a:t>
            </a:r>
            <a:r>
              <a:rPr sz="1200" spc="-5" dirty="0">
                <a:latin typeface="Franklin Gothic Book"/>
                <a:cs typeface="Franklin Gothic Book"/>
              </a:rPr>
              <a:t>getting </a:t>
            </a:r>
            <a:r>
              <a:rPr sz="1200" dirty="0">
                <a:latin typeface="Franklin Gothic Book"/>
                <a:cs typeface="Franklin Gothic Book"/>
              </a:rPr>
              <a:t>a full </a:t>
            </a:r>
            <a:r>
              <a:rPr sz="1200" spc="-5" dirty="0">
                <a:latin typeface="Franklin Gothic Book"/>
                <a:cs typeface="Franklin Gothic Book"/>
              </a:rPr>
              <a:t>scholarship to </a:t>
            </a:r>
            <a:r>
              <a:rPr sz="1200" dirty="0">
                <a:latin typeface="Franklin Gothic Book"/>
                <a:cs typeface="Franklin Gothic Book"/>
              </a:rPr>
              <a:t>the college of </a:t>
            </a:r>
            <a:r>
              <a:rPr sz="1200" spc="-5" dirty="0">
                <a:latin typeface="Franklin Gothic Book"/>
                <a:cs typeface="Franklin Gothic Book"/>
              </a:rPr>
              <a:t>your dreams. The only problem is </a:t>
            </a:r>
            <a:r>
              <a:rPr sz="1200" dirty="0">
                <a:latin typeface="Franklin Gothic Book"/>
                <a:cs typeface="Franklin Gothic Book"/>
              </a:rPr>
              <a:t>that</a:t>
            </a:r>
            <a:r>
              <a:rPr sz="1200" spc="150" dirty="0">
                <a:latin typeface="Franklin Gothic Book"/>
                <a:cs typeface="Franklin Gothic Book"/>
              </a:rPr>
              <a:t> </a:t>
            </a:r>
            <a:r>
              <a:rPr sz="1200" dirty="0">
                <a:latin typeface="Franklin Gothic Book"/>
                <a:cs typeface="Franklin Gothic Book"/>
              </a:rPr>
              <a:t>the</a:t>
            </a:r>
            <a:endParaRPr sz="1200">
              <a:latin typeface="Franklin Gothic Book"/>
              <a:cs typeface="Franklin Gothic Book"/>
            </a:endParaRPr>
          </a:p>
          <a:p>
            <a:pPr marL="12700" marR="276860">
              <a:lnSpc>
                <a:spcPct val="120000"/>
              </a:lnSpc>
            </a:pPr>
            <a:r>
              <a:rPr sz="1200" dirty="0">
                <a:latin typeface="Franklin Gothic Book"/>
                <a:cs typeface="Franklin Gothic Book"/>
              </a:rPr>
              <a:t>scholarship </a:t>
            </a:r>
            <a:r>
              <a:rPr sz="1200" spc="-5" dirty="0">
                <a:latin typeface="Franklin Gothic Book"/>
                <a:cs typeface="Franklin Gothic Book"/>
              </a:rPr>
              <a:t>will not </a:t>
            </a:r>
            <a:r>
              <a:rPr sz="1200" spc="-10" dirty="0">
                <a:latin typeface="Franklin Gothic Book"/>
                <a:cs typeface="Franklin Gothic Book"/>
              </a:rPr>
              <a:t>cover </a:t>
            </a:r>
            <a:r>
              <a:rPr sz="1200" dirty="0">
                <a:latin typeface="Franklin Gothic Book"/>
                <a:cs typeface="Franklin Gothic Book"/>
              </a:rPr>
              <a:t>the </a:t>
            </a:r>
            <a:r>
              <a:rPr sz="1200" spc="-5" dirty="0">
                <a:latin typeface="Franklin Gothic Book"/>
                <a:cs typeface="Franklin Gothic Book"/>
              </a:rPr>
              <a:t>cost </a:t>
            </a:r>
            <a:r>
              <a:rPr sz="1200" dirty="0">
                <a:latin typeface="Franklin Gothic Book"/>
                <a:cs typeface="Franklin Gothic Book"/>
              </a:rPr>
              <a:t>of </a:t>
            </a:r>
            <a:r>
              <a:rPr sz="1200" spc="-10" dirty="0">
                <a:latin typeface="Franklin Gothic Book"/>
                <a:cs typeface="Franklin Gothic Book"/>
              </a:rPr>
              <a:t>textbooks, </a:t>
            </a:r>
            <a:r>
              <a:rPr sz="1200" spc="-5" dirty="0">
                <a:latin typeface="Franklin Gothic Book"/>
                <a:cs typeface="Franklin Gothic Book"/>
              </a:rPr>
              <a:t>which you estimate will </a:t>
            </a:r>
            <a:r>
              <a:rPr sz="1200" dirty="0">
                <a:latin typeface="Franklin Gothic Book"/>
                <a:cs typeface="Franklin Gothic Book"/>
              </a:rPr>
              <a:t>run </a:t>
            </a:r>
            <a:r>
              <a:rPr sz="1200" spc="-5" dirty="0">
                <a:latin typeface="Franklin Gothic Book"/>
                <a:cs typeface="Franklin Gothic Book"/>
              </a:rPr>
              <a:t>you </a:t>
            </a:r>
            <a:r>
              <a:rPr sz="1200" dirty="0">
                <a:latin typeface="Franklin Gothic Book"/>
                <a:cs typeface="Franklin Gothic Book"/>
              </a:rPr>
              <a:t>about $500 </a:t>
            </a:r>
            <a:r>
              <a:rPr sz="1200" spc="-10" dirty="0">
                <a:latin typeface="Franklin Gothic Book"/>
                <a:cs typeface="Franklin Gothic Book"/>
              </a:rPr>
              <a:t>for </a:t>
            </a:r>
            <a:r>
              <a:rPr sz="1200" dirty="0">
                <a:latin typeface="Franklin Gothic Book"/>
                <a:cs typeface="Franklin Gothic Book"/>
              </a:rPr>
              <a:t>the first </a:t>
            </a:r>
            <a:r>
              <a:rPr sz="1200" spc="-15" dirty="0">
                <a:latin typeface="Franklin Gothic Book"/>
                <a:cs typeface="Franklin Gothic Book"/>
              </a:rPr>
              <a:t>semester. </a:t>
            </a:r>
            <a:r>
              <a:rPr sz="1200" spc="-25" dirty="0">
                <a:latin typeface="Franklin Gothic Book"/>
                <a:cs typeface="Franklin Gothic Book"/>
              </a:rPr>
              <a:t>You  </a:t>
            </a:r>
            <a:r>
              <a:rPr sz="1200" spc="-10" dirty="0">
                <a:latin typeface="Franklin Gothic Book"/>
                <a:cs typeface="Franklin Gothic Book"/>
              </a:rPr>
              <a:t>have </a:t>
            </a:r>
            <a:r>
              <a:rPr sz="1200" dirty="0">
                <a:latin typeface="Franklin Gothic Book"/>
                <a:cs typeface="Franklin Gothic Book"/>
              </a:rPr>
              <a:t>the </a:t>
            </a:r>
            <a:r>
              <a:rPr sz="1200" spc="-5" dirty="0">
                <a:latin typeface="Franklin Gothic Book"/>
                <a:cs typeface="Franklin Gothic Book"/>
              </a:rPr>
              <a:t>summer to </a:t>
            </a:r>
            <a:r>
              <a:rPr sz="1200" spc="-15" dirty="0">
                <a:latin typeface="Franklin Gothic Book"/>
                <a:cs typeface="Franklin Gothic Book"/>
              </a:rPr>
              <a:t>save money, </a:t>
            </a:r>
            <a:r>
              <a:rPr sz="1200" dirty="0">
                <a:latin typeface="Franklin Gothic Book"/>
                <a:cs typeface="Franklin Gothic Book"/>
              </a:rPr>
              <a:t>and </a:t>
            </a:r>
            <a:r>
              <a:rPr sz="1200" spc="-5" dirty="0">
                <a:latin typeface="Franklin Gothic Book"/>
                <a:cs typeface="Franklin Gothic Book"/>
              </a:rPr>
              <a:t>you </a:t>
            </a:r>
            <a:r>
              <a:rPr sz="1200" spc="-10" dirty="0">
                <a:latin typeface="Franklin Gothic Book"/>
                <a:cs typeface="Franklin Gothic Book"/>
              </a:rPr>
              <a:t>have </a:t>
            </a:r>
            <a:r>
              <a:rPr sz="1200" dirty="0">
                <a:latin typeface="Franklin Gothic Book"/>
                <a:cs typeface="Franklin Gothic Book"/>
              </a:rPr>
              <a:t>a </a:t>
            </a:r>
            <a:r>
              <a:rPr sz="1200" spc="-5" dirty="0">
                <a:latin typeface="Franklin Gothic Book"/>
                <a:cs typeface="Franklin Gothic Book"/>
              </a:rPr>
              <a:t>summer</a:t>
            </a:r>
            <a:r>
              <a:rPr sz="1200" spc="85" dirty="0">
                <a:latin typeface="Franklin Gothic Book"/>
                <a:cs typeface="Franklin Gothic Book"/>
              </a:rPr>
              <a:t> </a:t>
            </a:r>
            <a:r>
              <a:rPr sz="1200" dirty="0">
                <a:latin typeface="Franklin Gothic Book"/>
                <a:cs typeface="Franklin Gothic Book"/>
              </a:rPr>
              <a:t>job.</a:t>
            </a:r>
            <a:endParaRPr sz="1200">
              <a:latin typeface="Franklin Gothic Book"/>
              <a:cs typeface="Franklin Gothic Book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200" b="1" dirty="0">
                <a:latin typeface="Franklin Gothic Book"/>
                <a:cs typeface="Franklin Gothic Book"/>
              </a:rPr>
              <a:t>Group</a:t>
            </a:r>
            <a:r>
              <a:rPr sz="1200" b="1" spc="-50" dirty="0">
                <a:latin typeface="Franklin Gothic Book"/>
                <a:cs typeface="Franklin Gothic Book"/>
              </a:rPr>
              <a:t> </a:t>
            </a:r>
            <a:r>
              <a:rPr sz="1200" b="1" spc="5" dirty="0">
                <a:latin typeface="Franklin Gothic Book"/>
                <a:cs typeface="Franklin Gothic Book"/>
              </a:rPr>
              <a:t>4:</a:t>
            </a:r>
            <a:endParaRPr sz="1200">
              <a:latin typeface="Franklin Gothic Book"/>
              <a:cs typeface="Franklin Gothic Book"/>
            </a:endParaRPr>
          </a:p>
          <a:p>
            <a:pPr marL="12700" marR="13970">
              <a:lnSpc>
                <a:spcPct val="120000"/>
              </a:lnSpc>
              <a:spcBef>
                <a:spcPts val="290"/>
              </a:spcBef>
            </a:pPr>
            <a:r>
              <a:rPr sz="1200" spc="-25" dirty="0">
                <a:latin typeface="Franklin Gothic Book"/>
                <a:cs typeface="Franklin Gothic Book"/>
              </a:rPr>
              <a:t>You </a:t>
            </a:r>
            <a:r>
              <a:rPr sz="1200" spc="-10" dirty="0">
                <a:latin typeface="Franklin Gothic Book"/>
                <a:cs typeface="Franklin Gothic Book"/>
              </a:rPr>
              <a:t>like to </a:t>
            </a:r>
            <a:r>
              <a:rPr sz="1200" dirty="0">
                <a:latin typeface="Franklin Gothic Book"/>
                <a:cs typeface="Franklin Gothic Book"/>
              </a:rPr>
              <a:t>look very </a:t>
            </a:r>
            <a:r>
              <a:rPr sz="1200" spc="-5" dirty="0">
                <a:latin typeface="Franklin Gothic Book"/>
                <a:cs typeface="Franklin Gothic Book"/>
              </a:rPr>
              <a:t>put-together </a:t>
            </a:r>
            <a:r>
              <a:rPr sz="1200" spc="-10" dirty="0">
                <a:latin typeface="Franklin Gothic Book"/>
                <a:cs typeface="Franklin Gothic Book"/>
              </a:rPr>
              <a:t>for </a:t>
            </a:r>
            <a:r>
              <a:rPr sz="1200" dirty="0">
                <a:latin typeface="Franklin Gothic Book"/>
                <a:cs typeface="Franklin Gothic Book"/>
              </a:rPr>
              <a:t>the </a:t>
            </a:r>
            <a:r>
              <a:rPr sz="1200" spc="5" dirty="0">
                <a:latin typeface="Franklin Gothic Book"/>
                <a:cs typeface="Franklin Gothic Book"/>
              </a:rPr>
              <a:t>start </a:t>
            </a:r>
            <a:r>
              <a:rPr sz="1200" dirty="0">
                <a:latin typeface="Franklin Gothic Book"/>
                <a:cs typeface="Franklin Gothic Book"/>
              </a:rPr>
              <a:t>of the </a:t>
            </a:r>
            <a:r>
              <a:rPr sz="1200" spc="-10" dirty="0">
                <a:latin typeface="Franklin Gothic Book"/>
                <a:cs typeface="Franklin Gothic Book"/>
              </a:rPr>
              <a:t>new </a:t>
            </a:r>
            <a:r>
              <a:rPr sz="1200" spc="-5" dirty="0">
                <a:latin typeface="Franklin Gothic Book"/>
                <a:cs typeface="Franklin Gothic Book"/>
              </a:rPr>
              <a:t>school </a:t>
            </a:r>
            <a:r>
              <a:rPr sz="1200" spc="-15" dirty="0">
                <a:latin typeface="Franklin Gothic Book"/>
                <a:cs typeface="Franklin Gothic Book"/>
              </a:rPr>
              <a:t>year. </a:t>
            </a:r>
            <a:r>
              <a:rPr sz="1200" dirty="0">
                <a:latin typeface="Franklin Gothic Book"/>
                <a:cs typeface="Franklin Gothic Book"/>
              </a:rPr>
              <a:t>This </a:t>
            </a:r>
            <a:r>
              <a:rPr sz="1200" spc="-15" dirty="0">
                <a:latin typeface="Franklin Gothic Book"/>
                <a:cs typeface="Franklin Gothic Book"/>
              </a:rPr>
              <a:t>year, </a:t>
            </a:r>
            <a:r>
              <a:rPr sz="1200" spc="-5" dirty="0">
                <a:latin typeface="Franklin Gothic Book"/>
                <a:cs typeface="Franklin Gothic Book"/>
              </a:rPr>
              <a:t>you’re </a:t>
            </a:r>
            <a:r>
              <a:rPr sz="1200" dirty="0">
                <a:latin typeface="Franklin Gothic Book"/>
                <a:cs typeface="Franklin Gothic Book"/>
              </a:rPr>
              <a:t>on </a:t>
            </a:r>
            <a:r>
              <a:rPr sz="1200" spc="-5" dirty="0">
                <a:latin typeface="Franklin Gothic Book"/>
                <a:cs typeface="Franklin Gothic Book"/>
              </a:rPr>
              <a:t>your own. </a:t>
            </a:r>
            <a:r>
              <a:rPr sz="1200" dirty="0">
                <a:latin typeface="Franklin Gothic Book"/>
                <a:cs typeface="Franklin Gothic Book"/>
              </a:rPr>
              <a:t>No one </a:t>
            </a:r>
            <a:r>
              <a:rPr sz="1200" spc="-5" dirty="0">
                <a:latin typeface="Franklin Gothic Book"/>
                <a:cs typeface="Franklin Gothic Book"/>
              </a:rPr>
              <a:t>is </a:t>
            </a:r>
            <a:r>
              <a:rPr sz="1200" spc="-10" dirty="0">
                <a:latin typeface="Franklin Gothic Book"/>
                <a:cs typeface="Franklin Gothic Book"/>
              </a:rPr>
              <a:t>paying for  any </a:t>
            </a:r>
            <a:r>
              <a:rPr sz="1200" dirty="0">
                <a:latin typeface="Franklin Gothic Book"/>
                <a:cs typeface="Franklin Gothic Book"/>
              </a:rPr>
              <a:t>of </a:t>
            </a:r>
            <a:r>
              <a:rPr sz="1200" spc="-5" dirty="0">
                <a:latin typeface="Franklin Gothic Book"/>
                <a:cs typeface="Franklin Gothic Book"/>
              </a:rPr>
              <a:t>your back-to-school clothes. </a:t>
            </a:r>
            <a:r>
              <a:rPr sz="1200" dirty="0">
                <a:latin typeface="Franklin Gothic Book"/>
                <a:cs typeface="Franklin Gothic Book"/>
              </a:rPr>
              <a:t>It’s the </a:t>
            </a:r>
            <a:r>
              <a:rPr sz="1200" spc="-15" dirty="0">
                <a:latin typeface="Franklin Gothic Book"/>
                <a:cs typeface="Franklin Gothic Book"/>
              </a:rPr>
              <a:t>summer, </a:t>
            </a:r>
            <a:r>
              <a:rPr sz="1200" dirty="0">
                <a:latin typeface="Franklin Gothic Book"/>
                <a:cs typeface="Franklin Gothic Book"/>
              </a:rPr>
              <a:t>and </a:t>
            </a:r>
            <a:r>
              <a:rPr sz="1200" spc="-5" dirty="0">
                <a:latin typeface="Franklin Gothic Book"/>
                <a:cs typeface="Franklin Gothic Book"/>
              </a:rPr>
              <a:t>you </a:t>
            </a:r>
            <a:r>
              <a:rPr sz="1200" spc="-10" dirty="0">
                <a:latin typeface="Franklin Gothic Book"/>
                <a:cs typeface="Franklin Gothic Book"/>
              </a:rPr>
              <a:t>have </a:t>
            </a:r>
            <a:r>
              <a:rPr sz="1200" dirty="0">
                <a:latin typeface="Franklin Gothic Book"/>
                <a:cs typeface="Franklin Gothic Book"/>
              </a:rPr>
              <a:t>a </a:t>
            </a:r>
            <a:r>
              <a:rPr sz="1200" spc="-20" dirty="0">
                <a:latin typeface="Franklin Gothic Book"/>
                <a:cs typeface="Franklin Gothic Book"/>
              </a:rPr>
              <a:t>few </a:t>
            </a:r>
            <a:r>
              <a:rPr sz="1200" dirty="0">
                <a:latin typeface="Franklin Gothic Book"/>
                <a:cs typeface="Franklin Gothic Book"/>
              </a:rPr>
              <a:t>bucks </a:t>
            </a:r>
            <a:r>
              <a:rPr sz="1200" spc="-5" dirty="0">
                <a:latin typeface="Franklin Gothic Book"/>
                <a:cs typeface="Franklin Gothic Book"/>
              </a:rPr>
              <a:t>stashed </a:t>
            </a:r>
            <a:r>
              <a:rPr sz="1200" spc="-20" dirty="0">
                <a:latin typeface="Franklin Gothic Book"/>
                <a:cs typeface="Franklin Gothic Book"/>
              </a:rPr>
              <a:t>away </a:t>
            </a:r>
            <a:r>
              <a:rPr sz="1200" spc="-5" dirty="0">
                <a:latin typeface="Franklin Gothic Book"/>
                <a:cs typeface="Franklin Gothic Book"/>
              </a:rPr>
              <a:t>in your </a:t>
            </a:r>
            <a:r>
              <a:rPr sz="1200" spc="-10" dirty="0">
                <a:latin typeface="Franklin Gothic Book"/>
                <a:cs typeface="Franklin Gothic Book"/>
              </a:rPr>
              <a:t>room, </a:t>
            </a:r>
            <a:r>
              <a:rPr sz="1200" spc="-5" dirty="0">
                <a:latin typeface="Franklin Gothic Book"/>
                <a:cs typeface="Franklin Gothic Book"/>
              </a:rPr>
              <a:t>plus </a:t>
            </a:r>
            <a:r>
              <a:rPr sz="1200" dirty="0">
                <a:latin typeface="Franklin Gothic Book"/>
                <a:cs typeface="Franklin Gothic Book"/>
              </a:rPr>
              <a:t>a </a:t>
            </a:r>
            <a:r>
              <a:rPr sz="1200" spc="-5" dirty="0">
                <a:latin typeface="Franklin Gothic Book"/>
                <a:cs typeface="Franklin Gothic Book"/>
              </a:rPr>
              <a:t>couple </a:t>
            </a:r>
            <a:r>
              <a:rPr sz="1200" dirty="0">
                <a:latin typeface="Franklin Gothic Book"/>
                <a:cs typeface="Franklin Gothic Book"/>
              </a:rPr>
              <a:t>of  jobs lined </a:t>
            </a:r>
            <a:r>
              <a:rPr sz="1200" spc="-5" dirty="0">
                <a:latin typeface="Franklin Gothic Book"/>
                <a:cs typeface="Franklin Gothic Book"/>
              </a:rPr>
              <a:t>up </a:t>
            </a:r>
            <a:r>
              <a:rPr sz="1200" spc="-10" dirty="0">
                <a:latin typeface="Franklin Gothic Book"/>
                <a:cs typeface="Franklin Gothic Book"/>
              </a:rPr>
              <a:t>mowing </a:t>
            </a:r>
            <a:r>
              <a:rPr sz="1200" dirty="0">
                <a:latin typeface="Franklin Gothic Book"/>
                <a:cs typeface="Franklin Gothic Book"/>
              </a:rPr>
              <a:t>neighbors’ </a:t>
            </a:r>
            <a:r>
              <a:rPr sz="1200" spc="-10" dirty="0">
                <a:latin typeface="Franklin Gothic Book"/>
                <a:cs typeface="Franklin Gothic Book"/>
              </a:rPr>
              <a:t>lawns for</a:t>
            </a:r>
            <a:r>
              <a:rPr sz="1200" spc="55" dirty="0">
                <a:latin typeface="Franklin Gothic Book"/>
                <a:cs typeface="Franklin Gothic Book"/>
              </a:rPr>
              <a:t> </a:t>
            </a:r>
            <a:r>
              <a:rPr sz="1200" spc="-15" dirty="0">
                <a:latin typeface="Franklin Gothic Book"/>
                <a:cs typeface="Franklin Gothic Book"/>
              </a:rPr>
              <a:t>money.</a:t>
            </a:r>
            <a:endParaRPr sz="1200">
              <a:latin typeface="Franklin Gothic Book"/>
              <a:cs typeface="Franklin Gothic Book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b="1" dirty="0">
                <a:latin typeface="Franklin Gothic Book"/>
                <a:cs typeface="Franklin Gothic Book"/>
              </a:rPr>
              <a:t>Group</a:t>
            </a:r>
            <a:r>
              <a:rPr sz="1200" b="1" spc="-50" dirty="0">
                <a:latin typeface="Franklin Gothic Book"/>
                <a:cs typeface="Franklin Gothic Book"/>
              </a:rPr>
              <a:t> </a:t>
            </a:r>
            <a:r>
              <a:rPr sz="1200" b="1" spc="5" dirty="0">
                <a:latin typeface="Franklin Gothic Book"/>
                <a:cs typeface="Franklin Gothic Book"/>
              </a:rPr>
              <a:t>5:</a:t>
            </a:r>
            <a:endParaRPr sz="1200">
              <a:latin typeface="Franklin Gothic Book"/>
              <a:cs typeface="Franklin Gothic Book"/>
            </a:endParaRPr>
          </a:p>
          <a:p>
            <a:pPr marL="12700" marR="283210">
              <a:lnSpc>
                <a:spcPct val="120000"/>
              </a:lnSpc>
              <a:spcBef>
                <a:spcPts val="285"/>
              </a:spcBef>
            </a:pPr>
            <a:r>
              <a:rPr sz="1200" spc="-25" dirty="0">
                <a:latin typeface="Franklin Gothic Book"/>
                <a:cs typeface="Franklin Gothic Book"/>
              </a:rPr>
              <a:t>You </a:t>
            </a:r>
            <a:r>
              <a:rPr sz="1200" spc="-5" dirty="0">
                <a:latin typeface="Franklin Gothic Book"/>
                <a:cs typeface="Franklin Gothic Book"/>
              </a:rPr>
              <a:t>want to </a:t>
            </a:r>
            <a:r>
              <a:rPr sz="1200" spc="-10" dirty="0">
                <a:latin typeface="Franklin Gothic Book"/>
                <a:cs typeface="Franklin Gothic Book"/>
              </a:rPr>
              <a:t>have </a:t>
            </a:r>
            <a:r>
              <a:rPr sz="1200" dirty="0">
                <a:latin typeface="Franklin Gothic Book"/>
                <a:cs typeface="Franklin Gothic Book"/>
              </a:rPr>
              <a:t>a </a:t>
            </a:r>
            <a:r>
              <a:rPr sz="1200" spc="-10" dirty="0">
                <a:latin typeface="Franklin Gothic Book"/>
                <a:cs typeface="Franklin Gothic Book"/>
              </a:rPr>
              <a:t>savings </a:t>
            </a:r>
            <a:r>
              <a:rPr sz="1200" spc="-5" dirty="0">
                <a:latin typeface="Franklin Gothic Book"/>
                <a:cs typeface="Franklin Gothic Book"/>
              </a:rPr>
              <a:t>fund </a:t>
            </a:r>
            <a:r>
              <a:rPr sz="1200" dirty="0">
                <a:latin typeface="Franklin Gothic Book"/>
                <a:cs typeface="Franklin Gothic Book"/>
              </a:rPr>
              <a:t>of $500 </a:t>
            </a:r>
            <a:r>
              <a:rPr sz="1200" spc="-10" dirty="0">
                <a:latin typeface="Franklin Gothic Book"/>
                <a:cs typeface="Franklin Gothic Book"/>
              </a:rPr>
              <a:t>for </a:t>
            </a:r>
            <a:r>
              <a:rPr sz="1200" dirty="0">
                <a:latin typeface="Franklin Gothic Book"/>
                <a:cs typeface="Franklin Gothic Book"/>
              </a:rPr>
              <a:t>future opportunities. </a:t>
            </a:r>
            <a:r>
              <a:rPr sz="1200" spc="-25" dirty="0">
                <a:latin typeface="Franklin Gothic Book"/>
                <a:cs typeface="Franklin Gothic Book"/>
              </a:rPr>
              <a:t>You </a:t>
            </a:r>
            <a:r>
              <a:rPr sz="1200" spc="-5" dirty="0">
                <a:latin typeface="Franklin Gothic Book"/>
                <a:cs typeface="Franklin Gothic Book"/>
              </a:rPr>
              <a:t>get some </a:t>
            </a:r>
            <a:r>
              <a:rPr sz="1200" spc="-10" dirty="0">
                <a:latin typeface="Franklin Gothic Book"/>
                <a:cs typeface="Franklin Gothic Book"/>
              </a:rPr>
              <a:t>money for </a:t>
            </a:r>
            <a:r>
              <a:rPr sz="1200" spc="-5" dirty="0">
                <a:latin typeface="Franklin Gothic Book"/>
                <a:cs typeface="Franklin Gothic Book"/>
              </a:rPr>
              <a:t>holidays </a:t>
            </a:r>
            <a:r>
              <a:rPr sz="1200" dirty="0">
                <a:latin typeface="Franklin Gothic Book"/>
                <a:cs typeface="Franklin Gothic Book"/>
              </a:rPr>
              <a:t>and birthdays. </a:t>
            </a:r>
            <a:r>
              <a:rPr sz="1200" spc="-25" dirty="0">
                <a:latin typeface="Franklin Gothic Book"/>
                <a:cs typeface="Franklin Gothic Book"/>
              </a:rPr>
              <a:t>You  </a:t>
            </a:r>
            <a:r>
              <a:rPr sz="1200" spc="-5" dirty="0">
                <a:latin typeface="Franklin Gothic Book"/>
                <a:cs typeface="Franklin Gothic Book"/>
              </a:rPr>
              <a:t>also </a:t>
            </a:r>
            <a:r>
              <a:rPr sz="1200" spc="-10" dirty="0">
                <a:latin typeface="Franklin Gothic Book"/>
                <a:cs typeface="Franklin Gothic Book"/>
              </a:rPr>
              <a:t>make </a:t>
            </a:r>
            <a:r>
              <a:rPr sz="1200" dirty="0">
                <a:latin typeface="Franklin Gothic Book"/>
                <a:cs typeface="Franklin Gothic Book"/>
              </a:rPr>
              <a:t>about </a:t>
            </a:r>
            <a:r>
              <a:rPr sz="1200" spc="-15" dirty="0">
                <a:latin typeface="Franklin Gothic Book"/>
                <a:cs typeface="Franklin Gothic Book"/>
              </a:rPr>
              <a:t>$10 </a:t>
            </a:r>
            <a:r>
              <a:rPr sz="1200" dirty="0">
                <a:latin typeface="Franklin Gothic Book"/>
                <a:cs typeface="Franklin Gothic Book"/>
              </a:rPr>
              <a:t>a </a:t>
            </a:r>
            <a:r>
              <a:rPr sz="1200" spc="-5" dirty="0">
                <a:latin typeface="Franklin Gothic Book"/>
                <a:cs typeface="Franklin Gothic Book"/>
              </a:rPr>
              <a:t>week selling game guides you created</a:t>
            </a:r>
            <a:r>
              <a:rPr sz="1200" spc="70" dirty="0">
                <a:latin typeface="Franklin Gothic Book"/>
                <a:cs typeface="Franklin Gothic Book"/>
              </a:rPr>
              <a:t> </a:t>
            </a:r>
            <a:r>
              <a:rPr sz="1200" spc="-5" dirty="0">
                <a:latin typeface="Franklin Gothic Book"/>
                <a:cs typeface="Franklin Gothic Book"/>
              </a:rPr>
              <a:t>online.</a:t>
            </a:r>
            <a:endParaRPr sz="1200">
              <a:latin typeface="Franklin Gothic Book"/>
              <a:cs typeface="Franklin Gothic Boo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684514" y="545337"/>
            <a:ext cx="2514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5" dirty="0">
                <a:solidFill>
                  <a:srgbClr val="FFFFFF"/>
                </a:solidFill>
                <a:latin typeface="Franklin Gothic Book"/>
                <a:cs typeface="Franklin Gothic Book"/>
              </a:rPr>
              <a:t>10</a:t>
            </a:r>
            <a:endParaRPr sz="1600">
              <a:latin typeface="Franklin Gothic Book"/>
              <a:cs typeface="Franklin Gothic Book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305765"/>
            <a:ext cx="384111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Savings</a:t>
            </a:r>
            <a:r>
              <a:rPr spc="-100" dirty="0"/>
              <a:t> </a:t>
            </a:r>
            <a:r>
              <a:rPr dirty="0"/>
              <a:t>Options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682990" y="545337"/>
            <a:ext cx="2571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30" dirty="0">
                <a:solidFill>
                  <a:srgbClr val="FFFFFF"/>
                </a:solidFill>
                <a:latin typeface="Franklin Gothic Book"/>
                <a:cs typeface="Franklin Gothic Book"/>
              </a:rPr>
              <a:t>11</a:t>
            </a:r>
            <a:endParaRPr sz="1600">
              <a:latin typeface="Franklin Gothic Book"/>
              <a:cs typeface="Franklin Gothic Boo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12592" y="3646932"/>
            <a:ext cx="2708275" cy="2304415"/>
          </a:xfrm>
          <a:prstGeom prst="rect">
            <a:avLst/>
          </a:prstGeom>
          <a:ln w="9144">
            <a:solidFill>
              <a:srgbClr val="6F2F9F"/>
            </a:solidFill>
          </a:ln>
        </p:spPr>
        <p:txBody>
          <a:bodyPr vert="horz" wrap="square" lIns="0" tIns="186690" rIns="0" bIns="0" rtlCol="0">
            <a:spAutoFit/>
          </a:bodyPr>
          <a:lstStyle/>
          <a:p>
            <a:pPr marL="783590">
              <a:lnSpc>
                <a:spcPct val="100000"/>
              </a:lnSpc>
              <a:spcBef>
                <a:spcPts val="1470"/>
              </a:spcBef>
            </a:pPr>
            <a:r>
              <a:rPr sz="1800" b="1" dirty="0">
                <a:solidFill>
                  <a:srgbClr val="6F2F9F"/>
                </a:solidFill>
                <a:latin typeface="Franklin Gothic Book"/>
                <a:cs typeface="Franklin Gothic Book"/>
              </a:rPr>
              <a:t>Go</a:t>
            </a:r>
            <a:r>
              <a:rPr sz="1800" b="1" spc="-30" dirty="0">
                <a:solidFill>
                  <a:srgbClr val="6F2F9F"/>
                </a:solidFill>
                <a:latin typeface="Franklin Gothic Book"/>
                <a:cs typeface="Franklin Gothic Book"/>
              </a:rPr>
              <a:t> </a:t>
            </a:r>
            <a:r>
              <a:rPr sz="1800" b="1" dirty="0">
                <a:solidFill>
                  <a:srgbClr val="6F2F9F"/>
                </a:solidFill>
                <a:latin typeface="Franklin Gothic Book"/>
                <a:cs typeface="Franklin Gothic Book"/>
              </a:rPr>
              <a:t>Cheaper</a:t>
            </a:r>
            <a:endParaRPr sz="1800">
              <a:latin typeface="Franklin Gothic Book"/>
              <a:cs typeface="Franklin Gothic Book"/>
            </a:endParaRPr>
          </a:p>
          <a:p>
            <a:pPr marL="191770" marR="182880" indent="2540" algn="ctr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Franklin Gothic Book"/>
                <a:cs typeface="Franklin Gothic Book"/>
              </a:rPr>
              <a:t>Of the things that </a:t>
            </a:r>
            <a:r>
              <a:rPr sz="1800" spc="-10" dirty="0">
                <a:latin typeface="Franklin Gothic Book"/>
                <a:cs typeface="Franklin Gothic Book"/>
              </a:rPr>
              <a:t>you  </a:t>
            </a:r>
            <a:r>
              <a:rPr sz="1800" spc="-5" dirty="0">
                <a:latin typeface="Franklin Gothic Book"/>
                <a:cs typeface="Franklin Gothic Book"/>
              </a:rPr>
              <a:t>purchase, are </a:t>
            </a:r>
            <a:r>
              <a:rPr sz="1800" spc="-10" dirty="0">
                <a:latin typeface="Franklin Gothic Book"/>
                <a:cs typeface="Franklin Gothic Book"/>
              </a:rPr>
              <a:t>they </a:t>
            </a:r>
            <a:r>
              <a:rPr sz="1800" dirty="0">
                <a:latin typeface="Franklin Gothic Book"/>
                <a:cs typeface="Franklin Gothic Book"/>
              </a:rPr>
              <a:t>the  </a:t>
            </a:r>
            <a:r>
              <a:rPr sz="1800" spc="-5" dirty="0">
                <a:latin typeface="Franklin Gothic Book"/>
                <a:cs typeface="Franklin Gothic Book"/>
              </a:rPr>
              <a:t>least </a:t>
            </a:r>
            <a:r>
              <a:rPr sz="1800" spc="-10" dirty="0">
                <a:latin typeface="Franklin Gothic Book"/>
                <a:cs typeface="Franklin Gothic Book"/>
              </a:rPr>
              <a:t>expensive</a:t>
            </a:r>
            <a:r>
              <a:rPr sz="1800" spc="-20" dirty="0">
                <a:latin typeface="Franklin Gothic Book"/>
                <a:cs typeface="Franklin Gothic Book"/>
              </a:rPr>
              <a:t> </a:t>
            </a:r>
            <a:r>
              <a:rPr sz="1800" spc="-5" dirty="0">
                <a:latin typeface="Franklin Gothic Book"/>
                <a:cs typeface="Franklin Gothic Book"/>
              </a:rPr>
              <a:t>brands?  Are </a:t>
            </a:r>
            <a:r>
              <a:rPr sz="1800" spc="-10" dirty="0">
                <a:latin typeface="Franklin Gothic Book"/>
                <a:cs typeface="Franklin Gothic Book"/>
              </a:rPr>
              <a:t>you </a:t>
            </a:r>
            <a:r>
              <a:rPr sz="1800" spc="-5" dirty="0">
                <a:latin typeface="Franklin Gothic Book"/>
                <a:cs typeface="Franklin Gothic Book"/>
              </a:rPr>
              <a:t>willing </a:t>
            </a:r>
            <a:r>
              <a:rPr sz="1800" spc="-15" dirty="0">
                <a:latin typeface="Franklin Gothic Book"/>
                <a:cs typeface="Franklin Gothic Book"/>
              </a:rPr>
              <a:t>to </a:t>
            </a:r>
            <a:r>
              <a:rPr sz="1800" spc="-5" dirty="0">
                <a:latin typeface="Franklin Gothic Book"/>
                <a:cs typeface="Franklin Gothic Book"/>
              </a:rPr>
              <a:t>swap  brand names with  generic</a:t>
            </a:r>
            <a:r>
              <a:rPr sz="1800" spc="-15" dirty="0">
                <a:latin typeface="Franklin Gothic Book"/>
                <a:cs typeface="Franklin Gothic Book"/>
              </a:rPr>
              <a:t> </a:t>
            </a:r>
            <a:r>
              <a:rPr sz="1800" spc="-5" dirty="0">
                <a:latin typeface="Franklin Gothic Book"/>
                <a:cs typeface="Franklin Gothic Book"/>
              </a:rPr>
              <a:t>brands?</a:t>
            </a:r>
            <a:endParaRPr sz="1800">
              <a:latin typeface="Franklin Gothic Book"/>
              <a:cs typeface="Franklin Gothic Boo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5363" y="3642359"/>
            <a:ext cx="2708275" cy="2308860"/>
          </a:xfrm>
          <a:prstGeom prst="rect">
            <a:avLst/>
          </a:prstGeom>
          <a:ln w="9144">
            <a:solidFill>
              <a:srgbClr val="6F2F9F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547370" marR="539115" indent="371475">
              <a:lnSpc>
                <a:spcPct val="100000"/>
              </a:lnSpc>
              <a:spcBef>
                <a:spcPts val="320"/>
              </a:spcBef>
            </a:pPr>
            <a:r>
              <a:rPr sz="1800" b="1" dirty="0">
                <a:solidFill>
                  <a:srgbClr val="6F2F9F"/>
                </a:solidFill>
                <a:latin typeface="Franklin Gothic Book"/>
                <a:cs typeface="Franklin Gothic Book"/>
              </a:rPr>
              <a:t>Cut </a:t>
            </a:r>
            <a:r>
              <a:rPr sz="1800" b="1" spc="5" dirty="0">
                <a:solidFill>
                  <a:srgbClr val="6F2F9F"/>
                </a:solidFill>
                <a:latin typeface="Franklin Gothic Book"/>
                <a:cs typeface="Franklin Gothic Book"/>
              </a:rPr>
              <a:t>Back  </a:t>
            </a:r>
            <a:r>
              <a:rPr sz="1800" spc="-5" dirty="0">
                <a:latin typeface="Franklin Gothic Book"/>
                <a:cs typeface="Franklin Gothic Book"/>
              </a:rPr>
              <a:t>Cut </a:t>
            </a:r>
            <a:r>
              <a:rPr sz="1800" dirty="0">
                <a:latin typeface="Franklin Gothic Book"/>
                <a:cs typeface="Franklin Gothic Book"/>
              </a:rPr>
              <a:t>back on</a:t>
            </a:r>
            <a:r>
              <a:rPr sz="1800" spc="-110" dirty="0">
                <a:latin typeface="Franklin Gothic Book"/>
                <a:cs typeface="Franklin Gothic Book"/>
              </a:rPr>
              <a:t> </a:t>
            </a:r>
            <a:r>
              <a:rPr sz="1800" spc="-10" dirty="0">
                <a:latin typeface="Franklin Gothic Book"/>
                <a:cs typeface="Franklin Gothic Book"/>
              </a:rPr>
              <a:t>your</a:t>
            </a:r>
            <a:endParaRPr sz="1800">
              <a:latin typeface="Franklin Gothic Book"/>
              <a:cs typeface="Franklin Gothic Book"/>
            </a:endParaRPr>
          </a:p>
          <a:p>
            <a:pPr marL="99060" marR="93345" algn="ctr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latin typeface="Franklin Gothic Book"/>
                <a:cs typeface="Franklin Gothic Book"/>
              </a:rPr>
              <a:t>spending. Think </a:t>
            </a:r>
            <a:r>
              <a:rPr sz="1800" dirty="0">
                <a:latin typeface="Franklin Gothic Book"/>
                <a:cs typeface="Franklin Gothic Book"/>
              </a:rPr>
              <a:t>about</a:t>
            </a:r>
            <a:r>
              <a:rPr sz="1800" spc="-55" dirty="0">
                <a:latin typeface="Franklin Gothic Book"/>
                <a:cs typeface="Franklin Gothic Book"/>
              </a:rPr>
              <a:t> </a:t>
            </a:r>
            <a:r>
              <a:rPr sz="1800" dirty="0">
                <a:latin typeface="Franklin Gothic Book"/>
                <a:cs typeface="Franklin Gothic Book"/>
              </a:rPr>
              <a:t>the  </a:t>
            </a:r>
            <a:r>
              <a:rPr sz="1800" spc="-5" dirty="0">
                <a:latin typeface="Franklin Gothic Book"/>
                <a:cs typeface="Franklin Gothic Book"/>
              </a:rPr>
              <a:t>things </a:t>
            </a:r>
            <a:r>
              <a:rPr sz="1800" spc="-10" dirty="0">
                <a:latin typeface="Franklin Gothic Book"/>
                <a:cs typeface="Franklin Gothic Book"/>
              </a:rPr>
              <a:t>you </a:t>
            </a:r>
            <a:r>
              <a:rPr sz="1800" dirty="0">
                <a:latin typeface="Franklin Gothic Book"/>
                <a:cs typeface="Franklin Gothic Book"/>
              </a:rPr>
              <a:t>need </a:t>
            </a:r>
            <a:r>
              <a:rPr sz="1800" spc="-5" dirty="0">
                <a:latin typeface="Franklin Gothic Book"/>
                <a:cs typeface="Franklin Gothic Book"/>
              </a:rPr>
              <a:t>versus  </a:t>
            </a:r>
            <a:r>
              <a:rPr sz="1800" dirty="0">
                <a:latin typeface="Franklin Gothic Book"/>
                <a:cs typeface="Franklin Gothic Book"/>
              </a:rPr>
              <a:t>the </a:t>
            </a:r>
            <a:r>
              <a:rPr sz="1800" spc="-5" dirty="0">
                <a:latin typeface="Franklin Gothic Book"/>
                <a:cs typeface="Franklin Gothic Book"/>
              </a:rPr>
              <a:t>things </a:t>
            </a:r>
            <a:r>
              <a:rPr sz="1800" spc="-10" dirty="0">
                <a:latin typeface="Franklin Gothic Book"/>
                <a:cs typeface="Franklin Gothic Book"/>
              </a:rPr>
              <a:t>you want. </a:t>
            </a:r>
            <a:r>
              <a:rPr sz="1800" spc="-5" dirty="0">
                <a:latin typeface="Franklin Gothic Book"/>
                <a:cs typeface="Franklin Gothic Book"/>
              </a:rPr>
              <a:t>What  </a:t>
            </a:r>
            <a:r>
              <a:rPr sz="1800" dirty="0">
                <a:latin typeface="Franklin Gothic Book"/>
                <a:cs typeface="Franklin Gothic Book"/>
              </a:rPr>
              <a:t>can </a:t>
            </a:r>
            <a:r>
              <a:rPr sz="1800" spc="-10" dirty="0">
                <a:latin typeface="Franklin Gothic Book"/>
                <a:cs typeface="Franklin Gothic Book"/>
              </a:rPr>
              <a:t>you </a:t>
            </a:r>
            <a:r>
              <a:rPr sz="1800" spc="-5" dirty="0">
                <a:latin typeface="Franklin Gothic Book"/>
                <a:cs typeface="Franklin Gothic Book"/>
              </a:rPr>
              <a:t>afford </a:t>
            </a:r>
            <a:r>
              <a:rPr sz="1800" spc="-15" dirty="0">
                <a:latin typeface="Franklin Gothic Book"/>
                <a:cs typeface="Franklin Gothic Book"/>
              </a:rPr>
              <a:t>to </a:t>
            </a:r>
            <a:r>
              <a:rPr sz="1800" dirty="0">
                <a:latin typeface="Franklin Gothic Book"/>
                <a:cs typeface="Franklin Gothic Book"/>
              </a:rPr>
              <a:t>cut</a:t>
            </a:r>
            <a:r>
              <a:rPr sz="1800" spc="-90" dirty="0">
                <a:latin typeface="Franklin Gothic Book"/>
                <a:cs typeface="Franklin Gothic Book"/>
              </a:rPr>
              <a:t> </a:t>
            </a:r>
            <a:r>
              <a:rPr sz="1800" dirty="0">
                <a:latin typeface="Franklin Gothic Book"/>
                <a:cs typeface="Franklin Gothic Book"/>
              </a:rPr>
              <a:t>back  on and </a:t>
            </a:r>
            <a:r>
              <a:rPr sz="1800" spc="-5" dirty="0">
                <a:latin typeface="Franklin Gothic Book"/>
                <a:cs typeface="Franklin Gothic Book"/>
              </a:rPr>
              <a:t>still </a:t>
            </a:r>
            <a:r>
              <a:rPr sz="1800" spc="-10" dirty="0">
                <a:latin typeface="Franklin Gothic Book"/>
                <a:cs typeface="Franklin Gothic Book"/>
              </a:rPr>
              <a:t>live </a:t>
            </a:r>
            <a:r>
              <a:rPr sz="1800" dirty="0">
                <a:latin typeface="Franklin Gothic Book"/>
                <a:cs typeface="Franklin Gothic Book"/>
              </a:rPr>
              <a:t>a  </a:t>
            </a:r>
            <a:r>
              <a:rPr sz="1800" spc="-5" dirty="0">
                <a:latin typeface="Franklin Gothic Book"/>
                <a:cs typeface="Franklin Gothic Book"/>
              </a:rPr>
              <a:t>comfortable</a:t>
            </a:r>
            <a:r>
              <a:rPr sz="1800" spc="-30" dirty="0">
                <a:latin typeface="Franklin Gothic Book"/>
                <a:cs typeface="Franklin Gothic Book"/>
              </a:rPr>
              <a:t> </a:t>
            </a:r>
            <a:r>
              <a:rPr sz="1800" spc="-10" dirty="0">
                <a:latin typeface="Franklin Gothic Book"/>
                <a:cs typeface="Franklin Gothic Book"/>
              </a:rPr>
              <a:t>lifestyle?</a:t>
            </a:r>
            <a:endParaRPr sz="1800">
              <a:latin typeface="Franklin Gothic Book"/>
              <a:cs typeface="Franklin Gothic Boo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81344" y="3646932"/>
            <a:ext cx="2708275" cy="2304415"/>
          </a:xfrm>
          <a:prstGeom prst="rect">
            <a:avLst/>
          </a:prstGeom>
          <a:ln w="9144">
            <a:solidFill>
              <a:srgbClr val="6F2F9F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194310" marR="187960" indent="-1270" algn="ctr">
              <a:lnSpc>
                <a:spcPct val="100000"/>
              </a:lnSpc>
              <a:spcBef>
                <a:spcPts val="320"/>
              </a:spcBef>
            </a:pPr>
            <a:r>
              <a:rPr sz="1800" b="1" spc="-5" dirty="0">
                <a:solidFill>
                  <a:srgbClr val="6F2F9F"/>
                </a:solidFill>
                <a:latin typeface="Franklin Gothic Book"/>
                <a:cs typeface="Franklin Gothic Book"/>
              </a:rPr>
              <a:t>Create New </a:t>
            </a:r>
            <a:r>
              <a:rPr sz="1800" b="1" dirty="0">
                <a:solidFill>
                  <a:srgbClr val="6F2F9F"/>
                </a:solidFill>
                <a:latin typeface="Franklin Gothic Book"/>
                <a:cs typeface="Franklin Gothic Book"/>
              </a:rPr>
              <a:t>Habits  </a:t>
            </a:r>
            <a:r>
              <a:rPr sz="1800" spc="-5" dirty="0">
                <a:latin typeface="Franklin Gothic Book"/>
                <a:cs typeface="Franklin Gothic Book"/>
              </a:rPr>
              <a:t>Sometimes, </a:t>
            </a:r>
            <a:r>
              <a:rPr sz="1800" spc="-10" dirty="0">
                <a:latin typeface="Franklin Gothic Book"/>
                <a:cs typeface="Franklin Gothic Book"/>
              </a:rPr>
              <a:t>developing  </a:t>
            </a:r>
            <a:r>
              <a:rPr sz="1800" spc="-15" dirty="0">
                <a:latin typeface="Franklin Gothic Book"/>
                <a:cs typeface="Franklin Gothic Book"/>
              </a:rPr>
              <a:t>new </a:t>
            </a:r>
            <a:r>
              <a:rPr sz="1800" spc="-5" dirty="0">
                <a:latin typeface="Franklin Gothic Book"/>
                <a:cs typeface="Franklin Gothic Book"/>
              </a:rPr>
              <a:t>habits </a:t>
            </a:r>
            <a:r>
              <a:rPr sz="1800" dirty="0">
                <a:latin typeface="Franklin Gothic Book"/>
                <a:cs typeface="Franklin Gothic Book"/>
              </a:rPr>
              <a:t>can </a:t>
            </a:r>
            <a:r>
              <a:rPr sz="1800" spc="-5" dirty="0">
                <a:latin typeface="Franklin Gothic Book"/>
                <a:cs typeface="Franklin Gothic Book"/>
              </a:rPr>
              <a:t>help</a:t>
            </a:r>
            <a:r>
              <a:rPr sz="1800" spc="-70" dirty="0">
                <a:latin typeface="Franklin Gothic Book"/>
                <a:cs typeface="Franklin Gothic Book"/>
              </a:rPr>
              <a:t> </a:t>
            </a:r>
            <a:r>
              <a:rPr sz="1800" spc="-10" dirty="0">
                <a:latin typeface="Franklin Gothic Book"/>
                <a:cs typeface="Franklin Gothic Book"/>
              </a:rPr>
              <a:t>you  </a:t>
            </a:r>
            <a:r>
              <a:rPr sz="1800" spc="-15" dirty="0">
                <a:latin typeface="Franklin Gothic Book"/>
                <a:cs typeface="Franklin Gothic Book"/>
              </a:rPr>
              <a:t>save </a:t>
            </a:r>
            <a:r>
              <a:rPr sz="1800" spc="-20" dirty="0">
                <a:latin typeface="Franklin Gothic Book"/>
                <a:cs typeface="Franklin Gothic Book"/>
              </a:rPr>
              <a:t>money. </a:t>
            </a:r>
            <a:r>
              <a:rPr sz="1800" spc="-5" dirty="0">
                <a:latin typeface="Franklin Gothic Book"/>
                <a:cs typeface="Franklin Gothic Book"/>
              </a:rPr>
              <a:t>Are </a:t>
            </a:r>
            <a:r>
              <a:rPr sz="1800" spc="-10" dirty="0">
                <a:latin typeface="Franklin Gothic Book"/>
                <a:cs typeface="Franklin Gothic Book"/>
              </a:rPr>
              <a:t>you  willing </a:t>
            </a:r>
            <a:r>
              <a:rPr sz="1800" spc="-15" dirty="0">
                <a:latin typeface="Franklin Gothic Book"/>
                <a:cs typeface="Franklin Gothic Book"/>
              </a:rPr>
              <a:t>to </a:t>
            </a:r>
            <a:r>
              <a:rPr sz="1800" spc="-5" dirty="0">
                <a:latin typeface="Franklin Gothic Book"/>
                <a:cs typeface="Franklin Gothic Book"/>
              </a:rPr>
              <a:t>change </a:t>
            </a:r>
            <a:r>
              <a:rPr sz="1800" dirty="0">
                <a:latin typeface="Franklin Gothic Book"/>
                <a:cs typeface="Franklin Gothic Book"/>
              </a:rPr>
              <a:t>some  of </a:t>
            </a:r>
            <a:r>
              <a:rPr sz="1800" spc="-10" dirty="0">
                <a:latin typeface="Franklin Gothic Book"/>
                <a:cs typeface="Franklin Gothic Book"/>
              </a:rPr>
              <a:t>your </a:t>
            </a:r>
            <a:r>
              <a:rPr sz="1800" spc="-5" dirty="0">
                <a:latin typeface="Franklin Gothic Book"/>
                <a:cs typeface="Franklin Gothic Book"/>
              </a:rPr>
              <a:t>habits in order  </a:t>
            </a:r>
            <a:r>
              <a:rPr sz="1800" spc="-15" dirty="0">
                <a:latin typeface="Franklin Gothic Book"/>
                <a:cs typeface="Franklin Gothic Book"/>
              </a:rPr>
              <a:t>to save</a:t>
            </a:r>
            <a:r>
              <a:rPr sz="1800" spc="-20" dirty="0">
                <a:latin typeface="Franklin Gothic Book"/>
                <a:cs typeface="Franklin Gothic Book"/>
              </a:rPr>
              <a:t> </a:t>
            </a:r>
            <a:r>
              <a:rPr sz="1800" spc="-10" dirty="0">
                <a:latin typeface="Franklin Gothic Book"/>
                <a:cs typeface="Franklin Gothic Book"/>
              </a:rPr>
              <a:t>money?</a:t>
            </a:r>
            <a:endParaRPr sz="1800">
              <a:latin typeface="Franklin Gothic Book"/>
              <a:cs typeface="Franklin Gothic Boo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14145" y="6003137"/>
            <a:ext cx="9683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6F2F9F"/>
                </a:solidFill>
                <a:latin typeface="Franklin Gothic Medium"/>
                <a:cs typeface="Franklin Gothic Medium"/>
              </a:rPr>
              <a:t>OPTION</a:t>
            </a:r>
            <a:r>
              <a:rPr sz="1800" b="1" spc="-95" dirty="0">
                <a:solidFill>
                  <a:srgbClr val="6F2F9F"/>
                </a:solidFill>
                <a:latin typeface="Franklin Gothic Medium"/>
                <a:cs typeface="Franklin Gothic Medium"/>
              </a:rPr>
              <a:t> </a:t>
            </a:r>
            <a:r>
              <a:rPr sz="1800" b="1" spc="-5" dirty="0">
                <a:solidFill>
                  <a:srgbClr val="6F2F9F"/>
                </a:solidFill>
                <a:latin typeface="Franklin Gothic Medium"/>
                <a:cs typeface="Franklin Gothic Medium"/>
              </a:rPr>
              <a:t>1</a:t>
            </a:r>
            <a:endParaRPr sz="1800">
              <a:latin typeface="Franklin Gothic Medium"/>
              <a:cs typeface="Franklin Gothic Medium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082541" y="6003137"/>
            <a:ext cx="9683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6F2F9F"/>
                </a:solidFill>
                <a:latin typeface="Franklin Gothic Medium"/>
                <a:cs typeface="Franklin Gothic Medium"/>
              </a:rPr>
              <a:t>OPTION</a:t>
            </a:r>
            <a:r>
              <a:rPr sz="1800" b="1" spc="-95" dirty="0">
                <a:solidFill>
                  <a:srgbClr val="6F2F9F"/>
                </a:solidFill>
                <a:latin typeface="Franklin Gothic Medium"/>
                <a:cs typeface="Franklin Gothic Medium"/>
              </a:rPr>
              <a:t> </a:t>
            </a:r>
            <a:r>
              <a:rPr sz="1800" b="1" spc="-5" dirty="0">
                <a:solidFill>
                  <a:srgbClr val="6F2F9F"/>
                </a:solidFill>
                <a:latin typeface="Franklin Gothic Medium"/>
                <a:cs typeface="Franklin Gothic Medium"/>
              </a:rPr>
              <a:t>2</a:t>
            </a:r>
            <a:endParaRPr sz="1800">
              <a:latin typeface="Franklin Gothic Medium"/>
              <a:cs typeface="Franklin Gothic Medium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51040" y="6003137"/>
            <a:ext cx="9683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6F2F9F"/>
                </a:solidFill>
                <a:latin typeface="Franklin Gothic Medium"/>
                <a:cs typeface="Franklin Gothic Medium"/>
              </a:rPr>
              <a:t>OPTION</a:t>
            </a:r>
            <a:r>
              <a:rPr sz="1800" b="1" spc="-95" dirty="0">
                <a:solidFill>
                  <a:srgbClr val="6F2F9F"/>
                </a:solidFill>
                <a:latin typeface="Franklin Gothic Medium"/>
                <a:cs typeface="Franklin Gothic Medium"/>
              </a:rPr>
              <a:t> </a:t>
            </a:r>
            <a:r>
              <a:rPr sz="1800" b="1" spc="-5" dirty="0">
                <a:solidFill>
                  <a:srgbClr val="6F2F9F"/>
                </a:solidFill>
                <a:latin typeface="Franklin Gothic Medium"/>
                <a:cs typeface="Franklin Gothic Medium"/>
              </a:rPr>
              <a:t>3</a:t>
            </a:r>
            <a:endParaRPr sz="1800">
              <a:latin typeface="Franklin Gothic Medium"/>
              <a:cs typeface="Franklin Gothic Medium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005583" y="1406652"/>
            <a:ext cx="5123815" cy="1641475"/>
          </a:xfrm>
          <a:custGeom>
            <a:avLst/>
            <a:gdLst/>
            <a:ahLst/>
            <a:cxnLst/>
            <a:rect l="l" t="t" r="r" b="b"/>
            <a:pathLst>
              <a:path w="5123815" h="1641475">
                <a:moveTo>
                  <a:pt x="0" y="1641348"/>
                </a:moveTo>
                <a:lnTo>
                  <a:pt x="5123688" y="1641348"/>
                </a:lnTo>
                <a:lnTo>
                  <a:pt x="5123688" y="0"/>
                </a:lnTo>
                <a:lnTo>
                  <a:pt x="0" y="0"/>
                </a:lnTo>
                <a:lnTo>
                  <a:pt x="0" y="1641348"/>
                </a:lnTo>
                <a:close/>
              </a:path>
            </a:pathLst>
          </a:custGeom>
          <a:ln w="9144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128773" y="1251966"/>
            <a:ext cx="4875530" cy="1740535"/>
          </a:xfrm>
          <a:prstGeom prst="rect">
            <a:avLst/>
          </a:prstGeom>
        </p:spPr>
        <p:txBody>
          <a:bodyPr vert="horz" wrap="square" lIns="0" tIns="191135" rIns="0" bIns="0" rtlCol="0">
            <a:spAutoFit/>
          </a:bodyPr>
          <a:lstStyle/>
          <a:p>
            <a:pPr marL="890269">
              <a:lnSpc>
                <a:spcPct val="100000"/>
              </a:lnSpc>
              <a:spcBef>
                <a:spcPts val="1505"/>
              </a:spcBef>
            </a:pPr>
            <a:r>
              <a:rPr sz="2400" b="1" dirty="0">
                <a:solidFill>
                  <a:srgbClr val="6F2F9F"/>
                </a:solidFill>
                <a:latin typeface="Franklin Gothic Book"/>
                <a:cs typeface="Franklin Gothic Book"/>
              </a:rPr>
              <a:t>Open </a:t>
            </a:r>
            <a:r>
              <a:rPr sz="2400" b="1" spc="-5" dirty="0">
                <a:solidFill>
                  <a:srgbClr val="6F2F9F"/>
                </a:solidFill>
                <a:latin typeface="Franklin Gothic Book"/>
                <a:cs typeface="Franklin Gothic Book"/>
              </a:rPr>
              <a:t>a </a:t>
            </a:r>
            <a:r>
              <a:rPr sz="2400" b="1" spc="-10" dirty="0">
                <a:solidFill>
                  <a:srgbClr val="6F2F9F"/>
                </a:solidFill>
                <a:latin typeface="Franklin Gothic Book"/>
                <a:cs typeface="Franklin Gothic Book"/>
              </a:rPr>
              <a:t>Savings</a:t>
            </a:r>
            <a:r>
              <a:rPr sz="2400" b="1" spc="-85" dirty="0">
                <a:solidFill>
                  <a:srgbClr val="6F2F9F"/>
                </a:solidFill>
                <a:latin typeface="Franklin Gothic Book"/>
                <a:cs typeface="Franklin Gothic Book"/>
              </a:rPr>
              <a:t> </a:t>
            </a:r>
            <a:r>
              <a:rPr sz="2400" b="1" dirty="0">
                <a:solidFill>
                  <a:srgbClr val="6F2F9F"/>
                </a:solidFill>
                <a:latin typeface="Franklin Gothic Book"/>
                <a:cs typeface="Franklin Gothic Book"/>
              </a:rPr>
              <a:t>Account</a:t>
            </a:r>
            <a:endParaRPr sz="2400">
              <a:latin typeface="Franklin Gothic Book"/>
              <a:cs typeface="Franklin Gothic Book"/>
            </a:endParaRPr>
          </a:p>
          <a:p>
            <a:pPr marL="12065" marR="5080" indent="-1905" algn="ctr">
              <a:lnSpc>
                <a:spcPct val="92600"/>
              </a:lnSpc>
              <a:spcBef>
                <a:spcPts val="1215"/>
              </a:spcBef>
            </a:pPr>
            <a:r>
              <a:rPr sz="1800" spc="-5" dirty="0">
                <a:latin typeface="Franklin Gothic Book"/>
                <a:cs typeface="Franklin Gothic Book"/>
              </a:rPr>
              <a:t>Opening </a:t>
            </a:r>
            <a:r>
              <a:rPr sz="1800" dirty="0">
                <a:latin typeface="Franklin Gothic Book"/>
                <a:cs typeface="Franklin Gothic Book"/>
              </a:rPr>
              <a:t>a </a:t>
            </a:r>
            <a:r>
              <a:rPr sz="1800" spc="-10" dirty="0">
                <a:latin typeface="Franklin Gothic Book"/>
                <a:cs typeface="Franklin Gothic Book"/>
              </a:rPr>
              <a:t>savings </a:t>
            </a:r>
            <a:r>
              <a:rPr sz="1800" spc="-5" dirty="0">
                <a:latin typeface="Franklin Gothic Book"/>
                <a:cs typeface="Franklin Gothic Book"/>
              </a:rPr>
              <a:t>account helps </a:t>
            </a:r>
            <a:r>
              <a:rPr sz="1800" spc="-10" dirty="0">
                <a:latin typeface="Franklin Gothic Book"/>
                <a:cs typeface="Franklin Gothic Book"/>
              </a:rPr>
              <a:t>you </a:t>
            </a:r>
            <a:r>
              <a:rPr sz="1800" spc="-15" dirty="0">
                <a:latin typeface="Franklin Gothic Book"/>
                <a:cs typeface="Franklin Gothic Book"/>
              </a:rPr>
              <a:t>save </a:t>
            </a:r>
            <a:r>
              <a:rPr sz="1800" spc="-20" dirty="0">
                <a:latin typeface="Franklin Gothic Book"/>
                <a:cs typeface="Franklin Gothic Book"/>
              </a:rPr>
              <a:t>money.  </a:t>
            </a:r>
            <a:r>
              <a:rPr sz="1800" spc="-10" dirty="0">
                <a:latin typeface="Franklin Gothic Book"/>
                <a:cs typeface="Franklin Gothic Book"/>
              </a:rPr>
              <a:t>Putting money </a:t>
            </a:r>
            <a:r>
              <a:rPr sz="1800" spc="-15" dirty="0">
                <a:latin typeface="Franklin Gothic Book"/>
                <a:cs typeface="Franklin Gothic Book"/>
              </a:rPr>
              <a:t>into </a:t>
            </a:r>
            <a:r>
              <a:rPr sz="1800" dirty="0">
                <a:latin typeface="Franklin Gothic Book"/>
                <a:cs typeface="Franklin Gothic Book"/>
              </a:rPr>
              <a:t>a </a:t>
            </a:r>
            <a:r>
              <a:rPr sz="1800" spc="-10" dirty="0">
                <a:latin typeface="Franklin Gothic Book"/>
                <a:cs typeface="Franklin Gothic Book"/>
              </a:rPr>
              <a:t>savings </a:t>
            </a:r>
            <a:r>
              <a:rPr sz="1800" spc="-5" dirty="0">
                <a:latin typeface="Franklin Gothic Book"/>
                <a:cs typeface="Franklin Gothic Book"/>
              </a:rPr>
              <a:t>account </a:t>
            </a:r>
            <a:r>
              <a:rPr sz="1800" spc="-10" dirty="0">
                <a:latin typeface="Franklin Gothic Book"/>
                <a:cs typeface="Franklin Gothic Book"/>
              </a:rPr>
              <a:t>not </a:t>
            </a:r>
            <a:r>
              <a:rPr sz="1800" spc="-5" dirty="0">
                <a:latin typeface="Franklin Gothic Book"/>
                <a:cs typeface="Franklin Gothic Book"/>
              </a:rPr>
              <a:t>only sets  </a:t>
            </a:r>
            <a:r>
              <a:rPr sz="1800" spc="-10" dirty="0">
                <a:latin typeface="Franklin Gothic Book"/>
                <a:cs typeface="Franklin Gothic Book"/>
              </a:rPr>
              <a:t>money </a:t>
            </a:r>
            <a:r>
              <a:rPr sz="1800" dirty="0">
                <a:latin typeface="Franklin Gothic Book"/>
                <a:cs typeface="Franklin Gothic Book"/>
              </a:rPr>
              <a:t>aside so </a:t>
            </a:r>
            <a:r>
              <a:rPr sz="1800" spc="-5" dirty="0">
                <a:latin typeface="Franklin Gothic Book"/>
                <a:cs typeface="Franklin Gothic Book"/>
              </a:rPr>
              <a:t>that </a:t>
            </a:r>
            <a:r>
              <a:rPr sz="1800" spc="-10" dirty="0">
                <a:latin typeface="Franklin Gothic Book"/>
                <a:cs typeface="Franklin Gothic Book"/>
              </a:rPr>
              <a:t>you </a:t>
            </a:r>
            <a:r>
              <a:rPr sz="1800" spc="-5" dirty="0">
                <a:latin typeface="Franklin Gothic Book"/>
                <a:cs typeface="Franklin Gothic Book"/>
              </a:rPr>
              <a:t>won’t </a:t>
            </a:r>
            <a:r>
              <a:rPr sz="1800" dirty="0">
                <a:latin typeface="Franklin Gothic Book"/>
                <a:cs typeface="Franklin Gothic Book"/>
              </a:rPr>
              <a:t>spend </a:t>
            </a:r>
            <a:r>
              <a:rPr sz="1800" spc="-5" dirty="0">
                <a:latin typeface="Franklin Gothic Book"/>
                <a:cs typeface="Franklin Gothic Book"/>
              </a:rPr>
              <a:t>it, </a:t>
            </a:r>
            <a:r>
              <a:rPr sz="1800" dirty="0">
                <a:latin typeface="Franklin Gothic Book"/>
                <a:cs typeface="Franklin Gothic Book"/>
              </a:rPr>
              <a:t>but </a:t>
            </a:r>
            <a:r>
              <a:rPr sz="1800" spc="-5" dirty="0">
                <a:latin typeface="Franklin Gothic Book"/>
                <a:cs typeface="Franklin Gothic Book"/>
              </a:rPr>
              <a:t>it also  gains </a:t>
            </a:r>
            <a:r>
              <a:rPr sz="1800" spc="-10" dirty="0">
                <a:latin typeface="Franklin Gothic Book"/>
                <a:cs typeface="Franklin Gothic Book"/>
              </a:rPr>
              <a:t>interest slowly </a:t>
            </a:r>
            <a:r>
              <a:rPr sz="1800" spc="-5" dirty="0">
                <a:latin typeface="Franklin Gothic Book"/>
                <a:cs typeface="Franklin Gothic Book"/>
              </a:rPr>
              <a:t>but</a:t>
            </a:r>
            <a:r>
              <a:rPr sz="1800" spc="10" dirty="0">
                <a:latin typeface="Franklin Gothic Book"/>
                <a:cs typeface="Franklin Gothic Book"/>
              </a:rPr>
              <a:t> </a:t>
            </a:r>
            <a:r>
              <a:rPr sz="1800" spc="-15" dirty="0">
                <a:latin typeface="Franklin Gothic Book"/>
                <a:cs typeface="Franklin Gothic Book"/>
              </a:rPr>
              <a:t>surely.</a:t>
            </a:r>
            <a:endParaRPr sz="1800">
              <a:latin typeface="Franklin Gothic Book"/>
              <a:cs typeface="Franklin Gothic Book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615439" y="2926105"/>
            <a:ext cx="938771" cy="67510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657350" y="3139439"/>
            <a:ext cx="665480" cy="401320"/>
          </a:xfrm>
          <a:custGeom>
            <a:avLst/>
            <a:gdLst/>
            <a:ahLst/>
            <a:cxnLst/>
            <a:rect l="l" t="t" r="r" b="b"/>
            <a:pathLst>
              <a:path w="665480" h="401320">
                <a:moveTo>
                  <a:pt x="482942" y="67877"/>
                </a:moveTo>
                <a:lnTo>
                  <a:pt x="0" y="345439"/>
                </a:lnTo>
                <a:lnTo>
                  <a:pt x="32004" y="400938"/>
                </a:lnTo>
                <a:lnTo>
                  <a:pt x="514820" y="123379"/>
                </a:lnTo>
                <a:lnTo>
                  <a:pt x="482942" y="67877"/>
                </a:lnTo>
                <a:close/>
              </a:path>
              <a:path w="665480" h="401320">
                <a:moveTo>
                  <a:pt x="630920" y="51942"/>
                </a:moveTo>
                <a:lnTo>
                  <a:pt x="510667" y="51942"/>
                </a:lnTo>
                <a:lnTo>
                  <a:pt x="542544" y="107441"/>
                </a:lnTo>
                <a:lnTo>
                  <a:pt x="514820" y="123379"/>
                </a:lnTo>
                <a:lnTo>
                  <a:pt x="546735" y="178942"/>
                </a:lnTo>
                <a:lnTo>
                  <a:pt x="630920" y="51942"/>
                </a:lnTo>
                <a:close/>
              </a:path>
              <a:path w="665480" h="401320">
                <a:moveTo>
                  <a:pt x="510667" y="51942"/>
                </a:moveTo>
                <a:lnTo>
                  <a:pt x="482942" y="67877"/>
                </a:lnTo>
                <a:lnTo>
                  <a:pt x="514820" y="123379"/>
                </a:lnTo>
                <a:lnTo>
                  <a:pt x="542544" y="107441"/>
                </a:lnTo>
                <a:lnTo>
                  <a:pt x="510667" y="51942"/>
                </a:lnTo>
                <a:close/>
              </a:path>
              <a:path w="665480" h="401320">
                <a:moveTo>
                  <a:pt x="665353" y="0"/>
                </a:moveTo>
                <a:lnTo>
                  <a:pt x="451104" y="12445"/>
                </a:lnTo>
                <a:lnTo>
                  <a:pt x="482942" y="67877"/>
                </a:lnTo>
                <a:lnTo>
                  <a:pt x="510667" y="51942"/>
                </a:lnTo>
                <a:lnTo>
                  <a:pt x="630920" y="51942"/>
                </a:lnTo>
                <a:lnTo>
                  <a:pt x="665353" y="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408932" y="2926092"/>
            <a:ext cx="467893" cy="7482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549140" y="3139439"/>
            <a:ext cx="192405" cy="473709"/>
          </a:xfrm>
          <a:custGeom>
            <a:avLst/>
            <a:gdLst/>
            <a:ahLst/>
            <a:cxnLst/>
            <a:rect l="l" t="t" r="r" b="b"/>
            <a:pathLst>
              <a:path w="192404" h="473710">
                <a:moveTo>
                  <a:pt x="128015" y="160020"/>
                </a:moveTo>
                <a:lnTo>
                  <a:pt x="64007" y="160020"/>
                </a:lnTo>
                <a:lnTo>
                  <a:pt x="64007" y="473710"/>
                </a:lnTo>
                <a:lnTo>
                  <a:pt x="128015" y="473710"/>
                </a:lnTo>
                <a:lnTo>
                  <a:pt x="128015" y="160020"/>
                </a:lnTo>
                <a:close/>
              </a:path>
              <a:path w="192404" h="473710">
                <a:moveTo>
                  <a:pt x="96011" y="0"/>
                </a:moveTo>
                <a:lnTo>
                  <a:pt x="0" y="192024"/>
                </a:lnTo>
                <a:lnTo>
                  <a:pt x="64007" y="192024"/>
                </a:lnTo>
                <a:lnTo>
                  <a:pt x="64007" y="160020"/>
                </a:lnTo>
                <a:lnTo>
                  <a:pt x="176021" y="160020"/>
                </a:lnTo>
                <a:lnTo>
                  <a:pt x="96011" y="0"/>
                </a:lnTo>
                <a:close/>
              </a:path>
              <a:path w="192404" h="473710">
                <a:moveTo>
                  <a:pt x="176021" y="160020"/>
                </a:moveTo>
                <a:lnTo>
                  <a:pt x="128015" y="160020"/>
                </a:lnTo>
                <a:lnTo>
                  <a:pt x="128015" y="192024"/>
                </a:lnTo>
                <a:lnTo>
                  <a:pt x="192023" y="192024"/>
                </a:lnTo>
                <a:lnTo>
                  <a:pt x="176021" y="16002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585204" y="2926054"/>
            <a:ext cx="940295" cy="67668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821423" y="3139439"/>
            <a:ext cx="665480" cy="402590"/>
          </a:xfrm>
          <a:custGeom>
            <a:avLst/>
            <a:gdLst/>
            <a:ahLst/>
            <a:cxnLst/>
            <a:rect l="l" t="t" r="r" b="b"/>
            <a:pathLst>
              <a:path w="665479" h="402589">
                <a:moveTo>
                  <a:pt x="182232" y="68304"/>
                </a:moveTo>
                <a:lnTo>
                  <a:pt x="150265" y="123697"/>
                </a:lnTo>
                <a:lnTo>
                  <a:pt x="633222" y="402589"/>
                </a:lnTo>
                <a:lnTo>
                  <a:pt x="665226" y="347217"/>
                </a:lnTo>
                <a:lnTo>
                  <a:pt x="182232" y="68304"/>
                </a:lnTo>
                <a:close/>
              </a:path>
              <a:path w="665479" h="402589">
                <a:moveTo>
                  <a:pt x="0" y="0"/>
                </a:moveTo>
                <a:lnTo>
                  <a:pt x="118237" y="179196"/>
                </a:lnTo>
                <a:lnTo>
                  <a:pt x="150265" y="123697"/>
                </a:lnTo>
                <a:lnTo>
                  <a:pt x="122555" y="107695"/>
                </a:lnTo>
                <a:lnTo>
                  <a:pt x="154559" y="52323"/>
                </a:lnTo>
                <a:lnTo>
                  <a:pt x="191455" y="52323"/>
                </a:lnTo>
                <a:lnTo>
                  <a:pt x="214249" y="12826"/>
                </a:lnTo>
                <a:lnTo>
                  <a:pt x="0" y="0"/>
                </a:lnTo>
                <a:close/>
              </a:path>
              <a:path w="665479" h="402589">
                <a:moveTo>
                  <a:pt x="154559" y="52323"/>
                </a:moveTo>
                <a:lnTo>
                  <a:pt x="122555" y="107695"/>
                </a:lnTo>
                <a:lnTo>
                  <a:pt x="150265" y="123697"/>
                </a:lnTo>
                <a:lnTo>
                  <a:pt x="182232" y="68304"/>
                </a:lnTo>
                <a:lnTo>
                  <a:pt x="154559" y="52323"/>
                </a:lnTo>
                <a:close/>
              </a:path>
              <a:path w="665479" h="402589">
                <a:moveTo>
                  <a:pt x="191455" y="52323"/>
                </a:moveTo>
                <a:lnTo>
                  <a:pt x="154559" y="52323"/>
                </a:lnTo>
                <a:lnTo>
                  <a:pt x="182232" y="68304"/>
                </a:lnTo>
                <a:lnTo>
                  <a:pt x="191455" y="52323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2136140" algn="l"/>
              </a:tabLst>
            </a:pPr>
            <a:r>
              <a:rPr spc="-10" dirty="0"/>
              <a:t>Money </a:t>
            </a:r>
            <a:r>
              <a:rPr spc="5" dirty="0"/>
              <a:t>Smart </a:t>
            </a:r>
            <a:r>
              <a:rPr spc="-10" dirty="0"/>
              <a:t>for</a:t>
            </a:r>
            <a:r>
              <a:rPr spc="55" dirty="0"/>
              <a:t> </a:t>
            </a:r>
            <a:r>
              <a:rPr spc="-20" dirty="0"/>
              <a:t>Young</a:t>
            </a:r>
            <a:r>
              <a:rPr dirty="0"/>
              <a:t> </a:t>
            </a:r>
            <a:r>
              <a:rPr spc="-5" dirty="0"/>
              <a:t>People	</a:t>
            </a:r>
            <a:r>
              <a:rPr dirty="0"/>
              <a:t>Grades 3 --</a:t>
            </a:r>
            <a:r>
              <a:rPr spc="-70" dirty="0"/>
              <a:t> </a:t>
            </a:r>
            <a:r>
              <a:rPr dirty="0"/>
              <a:t>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33273"/>
            <a:ext cx="5686425" cy="1206500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 marR="5080">
              <a:lnSpc>
                <a:spcPts val="4500"/>
              </a:lnSpc>
              <a:spcBef>
                <a:spcPts val="495"/>
              </a:spcBef>
            </a:pPr>
            <a:r>
              <a:rPr sz="4000" spc="-5" dirty="0"/>
              <a:t>Understanding </a:t>
            </a:r>
            <a:r>
              <a:rPr sz="4000" spc="-10" dirty="0"/>
              <a:t>Compound  </a:t>
            </a:r>
            <a:r>
              <a:rPr sz="4000" spc="-15" dirty="0"/>
              <a:t>Interest </a:t>
            </a:r>
            <a:r>
              <a:rPr sz="4000" spc="-30" dirty="0"/>
              <a:t>Warm</a:t>
            </a:r>
            <a:r>
              <a:rPr sz="4000" dirty="0"/>
              <a:t> </a:t>
            </a:r>
            <a:r>
              <a:rPr sz="4000" spc="-5" dirty="0"/>
              <a:t>Up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8681466" y="545337"/>
            <a:ext cx="2635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12</a:t>
            </a:r>
            <a:endParaRPr sz="1600">
              <a:latin typeface="Franklin Gothic Book"/>
              <a:cs typeface="Franklin Gothic Book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562914" y="4519040"/>
          <a:ext cx="3040380" cy="1841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149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15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1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b="1" spc="-20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Year</a:t>
                      </a:r>
                      <a:endParaRPr sz="14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8063A1"/>
                      </a:solidFill>
                      <a:prstDash val="solid"/>
                    </a:lnL>
                    <a:lnR w="12700">
                      <a:solidFill>
                        <a:srgbClr val="8063A1"/>
                      </a:solidFill>
                      <a:prstDash val="solid"/>
                    </a:lnR>
                    <a:lnT w="12700">
                      <a:solidFill>
                        <a:srgbClr val="8063A1"/>
                      </a:solidFill>
                      <a:prstDash val="solid"/>
                    </a:lnT>
                    <a:lnB w="28575">
                      <a:solidFill>
                        <a:srgbClr val="8063A1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Balance</a:t>
                      </a:r>
                      <a:endParaRPr sz="14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8063A1"/>
                      </a:solidFill>
                      <a:prstDash val="solid"/>
                    </a:lnL>
                    <a:lnR w="12700">
                      <a:solidFill>
                        <a:srgbClr val="8063A1"/>
                      </a:solidFill>
                      <a:prstDash val="solid"/>
                    </a:lnR>
                    <a:lnT w="12700">
                      <a:solidFill>
                        <a:srgbClr val="8063A1"/>
                      </a:solidFill>
                      <a:prstDash val="solid"/>
                    </a:lnT>
                    <a:lnB w="28575">
                      <a:solidFill>
                        <a:srgbClr val="8063A1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Interest</a:t>
                      </a:r>
                      <a:endParaRPr sz="14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8063A1"/>
                      </a:solidFill>
                      <a:prstDash val="solid"/>
                    </a:lnL>
                    <a:lnR w="12700">
                      <a:solidFill>
                        <a:srgbClr val="8063A1"/>
                      </a:solidFill>
                      <a:prstDash val="solid"/>
                    </a:lnR>
                    <a:lnT w="12700">
                      <a:solidFill>
                        <a:srgbClr val="8063A1"/>
                      </a:solidFill>
                      <a:prstDash val="solid"/>
                    </a:lnT>
                    <a:lnB w="28575">
                      <a:solidFill>
                        <a:srgbClr val="8063A1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b="1" spc="-15" dirty="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Total</a:t>
                      </a:r>
                      <a:endParaRPr sz="14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8063A1"/>
                      </a:solidFill>
                      <a:prstDash val="solid"/>
                    </a:lnL>
                    <a:lnR w="12700">
                      <a:solidFill>
                        <a:srgbClr val="8063A1"/>
                      </a:solidFill>
                      <a:prstDash val="solid"/>
                    </a:lnR>
                    <a:lnT w="12700">
                      <a:solidFill>
                        <a:srgbClr val="8063A1"/>
                      </a:solidFill>
                      <a:prstDash val="solid"/>
                    </a:lnT>
                    <a:lnB w="28575">
                      <a:solidFill>
                        <a:srgbClr val="8063A1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dirty="0">
                          <a:latin typeface="Franklin Gothic Book"/>
                          <a:cs typeface="Franklin Gothic Book"/>
                        </a:rPr>
                        <a:t>1</a:t>
                      </a:r>
                      <a:endParaRPr sz="14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8063A1"/>
                      </a:solidFill>
                      <a:prstDash val="solid"/>
                    </a:lnL>
                    <a:lnR w="12700">
                      <a:solidFill>
                        <a:srgbClr val="8063A1"/>
                      </a:solidFill>
                      <a:prstDash val="solid"/>
                    </a:lnR>
                    <a:lnT w="28575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  <a:solidFill>
                      <a:srgbClr val="8063A1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dirty="0">
                          <a:latin typeface="Franklin Gothic Book"/>
                          <a:cs typeface="Franklin Gothic Book"/>
                        </a:rPr>
                        <a:t>$2,000</a:t>
                      </a:r>
                      <a:endParaRPr sz="14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8063A1"/>
                      </a:solidFill>
                      <a:prstDash val="solid"/>
                    </a:lnL>
                    <a:lnR w="12700">
                      <a:solidFill>
                        <a:srgbClr val="8063A1"/>
                      </a:solidFill>
                      <a:prstDash val="solid"/>
                    </a:lnR>
                    <a:lnT w="28575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  <a:solidFill>
                      <a:srgbClr val="8063A1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spc="-10" dirty="0">
                          <a:latin typeface="Franklin Gothic Book"/>
                          <a:cs typeface="Franklin Gothic Book"/>
                        </a:rPr>
                        <a:t>$100</a:t>
                      </a:r>
                      <a:endParaRPr sz="14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8063A1"/>
                      </a:solidFill>
                      <a:prstDash val="solid"/>
                    </a:lnL>
                    <a:lnR w="12700">
                      <a:solidFill>
                        <a:srgbClr val="8063A1"/>
                      </a:solidFill>
                      <a:prstDash val="solid"/>
                    </a:lnR>
                    <a:lnT w="28575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  <a:solidFill>
                      <a:srgbClr val="8063A1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spc="-20" dirty="0">
                          <a:latin typeface="Franklin Gothic Book"/>
                          <a:cs typeface="Franklin Gothic Book"/>
                        </a:rPr>
                        <a:t>$2,100</a:t>
                      </a:r>
                      <a:endParaRPr sz="14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8063A1"/>
                      </a:solidFill>
                      <a:prstDash val="solid"/>
                    </a:lnL>
                    <a:lnR w="12700">
                      <a:solidFill>
                        <a:srgbClr val="8063A1"/>
                      </a:solidFill>
                      <a:prstDash val="solid"/>
                    </a:lnR>
                    <a:lnT w="28575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  <a:solidFill>
                      <a:srgbClr val="8063A1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79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dirty="0">
                          <a:latin typeface="Franklin Gothic Book"/>
                          <a:cs typeface="Franklin Gothic Book"/>
                        </a:rPr>
                        <a:t>2</a:t>
                      </a:r>
                      <a:endParaRPr sz="14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8063A1"/>
                      </a:solidFill>
                      <a:prstDash val="solid"/>
                    </a:lnL>
                    <a:lnR w="12700">
                      <a:solidFill>
                        <a:srgbClr val="8063A1"/>
                      </a:solidFill>
                      <a:prstDash val="solid"/>
                    </a:lnR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spc="-20" dirty="0">
                          <a:latin typeface="Franklin Gothic Book"/>
                          <a:cs typeface="Franklin Gothic Book"/>
                        </a:rPr>
                        <a:t>$2,100</a:t>
                      </a:r>
                      <a:endParaRPr sz="14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8063A1"/>
                      </a:solidFill>
                      <a:prstDash val="solid"/>
                    </a:lnL>
                    <a:lnR w="12700">
                      <a:solidFill>
                        <a:srgbClr val="8063A1"/>
                      </a:solidFill>
                      <a:prstDash val="solid"/>
                    </a:lnR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8063A1"/>
                      </a:solidFill>
                      <a:prstDash val="solid"/>
                    </a:lnL>
                    <a:lnR w="12700">
                      <a:solidFill>
                        <a:srgbClr val="8063A1"/>
                      </a:solidFill>
                      <a:prstDash val="solid"/>
                    </a:lnR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8063A1"/>
                      </a:solidFill>
                      <a:prstDash val="solid"/>
                    </a:lnL>
                    <a:lnR w="12700">
                      <a:solidFill>
                        <a:srgbClr val="8063A1"/>
                      </a:solidFill>
                      <a:prstDash val="solid"/>
                    </a:lnR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dirty="0">
                          <a:latin typeface="Franklin Gothic Book"/>
                          <a:cs typeface="Franklin Gothic Book"/>
                        </a:rPr>
                        <a:t>3</a:t>
                      </a:r>
                      <a:endParaRPr sz="14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8063A1"/>
                      </a:solidFill>
                      <a:prstDash val="solid"/>
                    </a:lnL>
                    <a:lnR w="12700">
                      <a:solidFill>
                        <a:srgbClr val="8063A1"/>
                      </a:solidFill>
                      <a:prstDash val="solid"/>
                    </a:lnR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  <a:solidFill>
                      <a:srgbClr val="8063A1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8063A1"/>
                      </a:solidFill>
                      <a:prstDash val="solid"/>
                    </a:lnL>
                    <a:lnR w="12700">
                      <a:solidFill>
                        <a:srgbClr val="8063A1"/>
                      </a:solidFill>
                      <a:prstDash val="solid"/>
                    </a:lnR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  <a:solidFill>
                      <a:srgbClr val="8063A1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8063A1"/>
                      </a:solidFill>
                      <a:prstDash val="solid"/>
                    </a:lnL>
                    <a:lnR w="12700">
                      <a:solidFill>
                        <a:srgbClr val="8063A1"/>
                      </a:solidFill>
                      <a:prstDash val="solid"/>
                    </a:lnR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  <a:solidFill>
                      <a:srgbClr val="8063A1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8063A1"/>
                      </a:solidFill>
                      <a:prstDash val="solid"/>
                    </a:lnL>
                    <a:lnR w="12700">
                      <a:solidFill>
                        <a:srgbClr val="8063A1"/>
                      </a:solidFill>
                      <a:prstDash val="solid"/>
                    </a:lnR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  <a:solidFill>
                      <a:srgbClr val="8063A1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dirty="0">
                          <a:latin typeface="Franklin Gothic Book"/>
                          <a:cs typeface="Franklin Gothic Book"/>
                        </a:rPr>
                        <a:t>4</a:t>
                      </a:r>
                      <a:endParaRPr sz="14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8063A1"/>
                      </a:solidFill>
                      <a:prstDash val="solid"/>
                    </a:lnL>
                    <a:lnR w="12700">
                      <a:solidFill>
                        <a:srgbClr val="8063A1"/>
                      </a:solidFill>
                      <a:prstDash val="solid"/>
                    </a:lnR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8063A1"/>
                      </a:solidFill>
                      <a:prstDash val="solid"/>
                    </a:lnL>
                    <a:lnR w="12700">
                      <a:solidFill>
                        <a:srgbClr val="8063A1"/>
                      </a:solidFill>
                      <a:prstDash val="solid"/>
                    </a:lnR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8063A1"/>
                      </a:solidFill>
                      <a:prstDash val="solid"/>
                    </a:lnL>
                    <a:lnR w="12700">
                      <a:solidFill>
                        <a:srgbClr val="8063A1"/>
                      </a:solidFill>
                      <a:prstDash val="solid"/>
                    </a:lnR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8063A1"/>
                      </a:solidFill>
                      <a:prstDash val="solid"/>
                    </a:lnL>
                    <a:lnR w="12700">
                      <a:solidFill>
                        <a:srgbClr val="8063A1"/>
                      </a:solidFill>
                      <a:prstDash val="solid"/>
                    </a:lnR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dirty="0">
                          <a:latin typeface="Franklin Gothic Book"/>
                          <a:cs typeface="Franklin Gothic Book"/>
                        </a:rPr>
                        <a:t>5</a:t>
                      </a:r>
                      <a:endParaRPr sz="1400">
                        <a:latin typeface="Franklin Gothic Book"/>
                        <a:cs typeface="Franklin Gothic Book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8063A1"/>
                      </a:solidFill>
                      <a:prstDash val="solid"/>
                    </a:lnL>
                    <a:lnR w="12700">
                      <a:solidFill>
                        <a:srgbClr val="8063A1"/>
                      </a:solidFill>
                      <a:prstDash val="solid"/>
                    </a:lnR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  <a:solidFill>
                      <a:srgbClr val="8063A1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8063A1"/>
                      </a:solidFill>
                      <a:prstDash val="solid"/>
                    </a:lnL>
                    <a:lnR w="12700">
                      <a:solidFill>
                        <a:srgbClr val="8063A1"/>
                      </a:solidFill>
                      <a:prstDash val="solid"/>
                    </a:lnR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  <a:solidFill>
                      <a:srgbClr val="8063A1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8063A1"/>
                      </a:solidFill>
                      <a:prstDash val="solid"/>
                    </a:lnL>
                    <a:lnR w="12700">
                      <a:solidFill>
                        <a:srgbClr val="8063A1"/>
                      </a:solidFill>
                      <a:prstDash val="solid"/>
                    </a:lnR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  <a:solidFill>
                      <a:srgbClr val="8063A1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8063A1"/>
                      </a:solidFill>
                      <a:prstDash val="solid"/>
                    </a:lnL>
                    <a:lnR w="12700">
                      <a:solidFill>
                        <a:srgbClr val="8063A1"/>
                      </a:solidFill>
                      <a:prstDash val="solid"/>
                    </a:lnR>
                    <a:lnT w="12700">
                      <a:solidFill>
                        <a:srgbClr val="8063A1"/>
                      </a:solidFill>
                      <a:prstDash val="solid"/>
                    </a:lnT>
                    <a:lnB w="12700">
                      <a:solidFill>
                        <a:srgbClr val="8063A1"/>
                      </a:solidFill>
                      <a:prstDash val="solid"/>
                    </a:lnB>
                    <a:solidFill>
                      <a:srgbClr val="8063A1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4079747" y="4524755"/>
            <a:ext cx="4563110" cy="1986280"/>
          </a:xfrm>
          <a:custGeom>
            <a:avLst/>
            <a:gdLst/>
            <a:ahLst/>
            <a:cxnLst/>
            <a:rect l="l" t="t" r="r" b="b"/>
            <a:pathLst>
              <a:path w="4563109" h="1986279">
                <a:moveTo>
                  <a:pt x="0" y="1985772"/>
                </a:moveTo>
                <a:lnTo>
                  <a:pt x="4562856" y="1985772"/>
                </a:lnTo>
                <a:lnTo>
                  <a:pt x="4562856" y="0"/>
                </a:lnTo>
                <a:lnTo>
                  <a:pt x="0" y="0"/>
                </a:lnTo>
                <a:lnTo>
                  <a:pt x="0" y="1985772"/>
                </a:lnTo>
                <a:close/>
              </a:path>
            </a:pathLst>
          </a:custGeom>
          <a:solidFill>
            <a:srgbClr val="E6D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pc="-5" dirty="0">
                <a:solidFill>
                  <a:srgbClr val="6F2F9F"/>
                </a:solidFill>
                <a:latin typeface="Franklin Gothic Medium"/>
                <a:cs typeface="Franklin Gothic Medium"/>
              </a:rPr>
              <a:t>Principal: </a:t>
            </a:r>
            <a:r>
              <a:rPr spc="-5" dirty="0"/>
              <a:t>An </a:t>
            </a:r>
            <a:r>
              <a:rPr dirty="0"/>
              <a:t>amount of </a:t>
            </a:r>
            <a:r>
              <a:rPr spc="-5" dirty="0"/>
              <a:t>money </a:t>
            </a:r>
            <a:r>
              <a:rPr dirty="0"/>
              <a:t>originally </a:t>
            </a:r>
            <a:r>
              <a:rPr spc="-15" dirty="0"/>
              <a:t>invested, </a:t>
            </a:r>
            <a:r>
              <a:rPr spc="-10" dirty="0"/>
              <a:t>excluding any interest  </a:t>
            </a:r>
            <a:r>
              <a:rPr dirty="0"/>
              <a:t>or</a:t>
            </a:r>
            <a:r>
              <a:rPr spc="-15" dirty="0"/>
              <a:t> </a:t>
            </a:r>
            <a:r>
              <a:rPr dirty="0"/>
              <a:t>dividends</a:t>
            </a:r>
          </a:p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pc="-5" dirty="0">
                <a:solidFill>
                  <a:srgbClr val="6F2F9F"/>
                </a:solidFill>
                <a:latin typeface="Franklin Gothic Medium"/>
                <a:cs typeface="Franklin Gothic Medium"/>
              </a:rPr>
              <a:t>Interest: </a:t>
            </a:r>
            <a:r>
              <a:rPr dirty="0"/>
              <a:t>Earnings </a:t>
            </a:r>
            <a:r>
              <a:rPr spc="-10" dirty="0"/>
              <a:t>from </a:t>
            </a:r>
            <a:r>
              <a:rPr dirty="0"/>
              <a:t>lending </a:t>
            </a:r>
            <a:r>
              <a:rPr spc="-5" dirty="0"/>
              <a:t>money</a:t>
            </a:r>
          </a:p>
          <a:p>
            <a:pPr marL="12700" marR="534035">
              <a:lnSpc>
                <a:spcPct val="100000"/>
              </a:lnSpc>
              <a:spcBef>
                <a:spcPts val="484"/>
              </a:spcBef>
            </a:pPr>
            <a:r>
              <a:rPr spc="-5" dirty="0">
                <a:solidFill>
                  <a:srgbClr val="6F2F9F"/>
                </a:solidFill>
                <a:latin typeface="Franklin Gothic Medium"/>
                <a:cs typeface="Franklin Gothic Medium"/>
              </a:rPr>
              <a:t>Compounding: </a:t>
            </a:r>
            <a:r>
              <a:rPr spc="-5" dirty="0"/>
              <a:t>Calculating </a:t>
            </a:r>
            <a:r>
              <a:rPr spc="-10" dirty="0"/>
              <a:t>interest </a:t>
            </a:r>
            <a:r>
              <a:rPr dirty="0"/>
              <a:t>on </a:t>
            </a:r>
            <a:r>
              <a:rPr spc="-5" dirty="0"/>
              <a:t>both principal </a:t>
            </a:r>
            <a:r>
              <a:rPr dirty="0"/>
              <a:t>and </a:t>
            </a:r>
            <a:r>
              <a:rPr spc="-10" dirty="0"/>
              <a:t>previously  </a:t>
            </a:r>
            <a:r>
              <a:rPr dirty="0"/>
              <a:t>earned</a:t>
            </a:r>
            <a:r>
              <a:rPr spc="-10" dirty="0"/>
              <a:t> interest</a:t>
            </a:r>
          </a:p>
          <a:p>
            <a:pPr marL="12700" marR="126364">
              <a:lnSpc>
                <a:spcPct val="100000"/>
              </a:lnSpc>
              <a:spcBef>
                <a:spcPts val="1275"/>
              </a:spcBef>
            </a:pPr>
            <a:r>
              <a:rPr spc="-40" dirty="0"/>
              <a:t>You </a:t>
            </a:r>
            <a:r>
              <a:rPr spc="-25" dirty="0"/>
              <a:t>have </a:t>
            </a:r>
            <a:r>
              <a:rPr spc="-5" dirty="0"/>
              <a:t>placed $2,000 (called </a:t>
            </a:r>
            <a:r>
              <a:rPr dirty="0"/>
              <a:t>the </a:t>
            </a:r>
            <a:r>
              <a:rPr spc="-5" dirty="0"/>
              <a:t>principal) </a:t>
            </a:r>
            <a:r>
              <a:rPr spc="-15" dirty="0"/>
              <a:t>into </a:t>
            </a:r>
            <a:r>
              <a:rPr dirty="0"/>
              <a:t>a </a:t>
            </a:r>
            <a:r>
              <a:rPr spc="-10" dirty="0"/>
              <a:t>savings </a:t>
            </a:r>
            <a:r>
              <a:rPr dirty="0"/>
              <a:t>account.  </a:t>
            </a:r>
            <a:r>
              <a:rPr spc="-30" dirty="0"/>
              <a:t>Your </a:t>
            </a:r>
            <a:r>
              <a:rPr spc="-5" dirty="0"/>
              <a:t>bank </a:t>
            </a:r>
            <a:r>
              <a:rPr dirty="0"/>
              <a:t>offers a </a:t>
            </a:r>
            <a:r>
              <a:rPr spc="-5" dirty="0"/>
              <a:t>generous </a:t>
            </a:r>
            <a:r>
              <a:rPr spc="-10" dirty="0"/>
              <a:t>interest </a:t>
            </a:r>
            <a:r>
              <a:rPr spc="-15" dirty="0"/>
              <a:t>rate </a:t>
            </a:r>
            <a:r>
              <a:rPr dirty="0"/>
              <a:t>of </a:t>
            </a:r>
            <a:r>
              <a:rPr spc="-5" dirty="0"/>
              <a:t>5%, compounded </a:t>
            </a:r>
            <a:r>
              <a:rPr spc="-10" dirty="0"/>
              <a:t>annually.  </a:t>
            </a:r>
            <a:r>
              <a:rPr spc="-5" dirty="0"/>
              <a:t>Using </a:t>
            </a:r>
            <a:r>
              <a:rPr dirty="0"/>
              <a:t>the </a:t>
            </a:r>
            <a:r>
              <a:rPr spc="-5" dirty="0"/>
              <a:t>table </a:t>
            </a:r>
            <a:r>
              <a:rPr spc="-20" dirty="0"/>
              <a:t>below, </a:t>
            </a:r>
            <a:r>
              <a:rPr spc="-5" dirty="0"/>
              <a:t>determine </a:t>
            </a:r>
            <a:r>
              <a:rPr spc="-10" dirty="0"/>
              <a:t>how </a:t>
            </a:r>
            <a:r>
              <a:rPr dirty="0"/>
              <a:t>much </a:t>
            </a:r>
            <a:r>
              <a:rPr spc="-10" dirty="0"/>
              <a:t>money your </a:t>
            </a:r>
            <a:r>
              <a:rPr spc="-5" dirty="0"/>
              <a:t>$2,000 would  increase </a:t>
            </a:r>
            <a:r>
              <a:rPr spc="-20" dirty="0"/>
              <a:t>to </a:t>
            </a:r>
            <a:r>
              <a:rPr spc="-5" dirty="0"/>
              <a:t>in </a:t>
            </a:r>
            <a:r>
              <a:rPr spc="-10" dirty="0"/>
              <a:t>five</a:t>
            </a:r>
            <a:r>
              <a:rPr spc="10" dirty="0"/>
              <a:t> </a:t>
            </a:r>
            <a:r>
              <a:rPr spc="-5" dirty="0"/>
              <a:t>years.</a:t>
            </a:r>
          </a:p>
          <a:p>
            <a:pPr marL="4483735">
              <a:lnSpc>
                <a:spcPct val="100000"/>
              </a:lnSpc>
              <a:spcBef>
                <a:spcPts val="1330"/>
              </a:spcBef>
            </a:pPr>
            <a:r>
              <a:rPr sz="1800" spc="-10" dirty="0"/>
              <a:t>Compound Interest</a:t>
            </a:r>
            <a:r>
              <a:rPr sz="1800" dirty="0"/>
              <a:t> </a:t>
            </a:r>
            <a:r>
              <a:rPr sz="1800" spc="-10" dirty="0"/>
              <a:t>Formula</a:t>
            </a:r>
            <a:endParaRPr sz="1800"/>
          </a:p>
        </p:txBody>
      </p:sp>
      <p:sp>
        <p:nvSpPr>
          <p:cNvPr id="7" name="object 7"/>
          <p:cNvSpPr/>
          <p:nvPr/>
        </p:nvSpPr>
        <p:spPr>
          <a:xfrm>
            <a:off x="6194428" y="4896358"/>
            <a:ext cx="1016000" cy="701675"/>
          </a:xfrm>
          <a:custGeom>
            <a:avLst/>
            <a:gdLst/>
            <a:ahLst/>
            <a:cxnLst/>
            <a:rect l="l" t="t" r="r" b="b"/>
            <a:pathLst>
              <a:path w="1016000" h="701675">
                <a:moveTo>
                  <a:pt x="890901" y="0"/>
                </a:moveTo>
                <a:lnTo>
                  <a:pt x="880868" y="11684"/>
                </a:lnTo>
                <a:lnTo>
                  <a:pt x="901896" y="34784"/>
                </a:lnTo>
                <a:lnTo>
                  <a:pt x="920984" y="63515"/>
                </a:lnTo>
                <a:lnTo>
                  <a:pt x="938143" y="97891"/>
                </a:lnTo>
                <a:lnTo>
                  <a:pt x="953385" y="137922"/>
                </a:lnTo>
                <a:lnTo>
                  <a:pt x="965886" y="183306"/>
                </a:lnTo>
                <a:lnTo>
                  <a:pt x="974816" y="233918"/>
                </a:lnTo>
                <a:lnTo>
                  <a:pt x="980174" y="289744"/>
                </a:lnTo>
                <a:lnTo>
                  <a:pt x="981960" y="350774"/>
                </a:lnTo>
                <a:lnTo>
                  <a:pt x="980174" y="411805"/>
                </a:lnTo>
                <a:lnTo>
                  <a:pt x="974816" y="467645"/>
                </a:lnTo>
                <a:lnTo>
                  <a:pt x="965886" y="518294"/>
                </a:lnTo>
                <a:lnTo>
                  <a:pt x="953385" y="563753"/>
                </a:lnTo>
                <a:lnTo>
                  <a:pt x="938143" y="603730"/>
                </a:lnTo>
                <a:lnTo>
                  <a:pt x="920984" y="638111"/>
                </a:lnTo>
                <a:lnTo>
                  <a:pt x="880868" y="689991"/>
                </a:lnTo>
                <a:lnTo>
                  <a:pt x="890901" y="701573"/>
                </a:lnTo>
                <a:lnTo>
                  <a:pt x="937827" y="649957"/>
                </a:lnTo>
                <a:lnTo>
                  <a:pt x="958874" y="614787"/>
                </a:lnTo>
                <a:lnTo>
                  <a:pt x="978277" y="573405"/>
                </a:lnTo>
                <a:lnTo>
                  <a:pt x="991719" y="535973"/>
                </a:lnTo>
                <a:lnTo>
                  <a:pt x="1002173" y="494994"/>
                </a:lnTo>
                <a:lnTo>
                  <a:pt x="1009641" y="450454"/>
                </a:lnTo>
                <a:lnTo>
                  <a:pt x="1014121" y="402343"/>
                </a:lnTo>
                <a:lnTo>
                  <a:pt x="1015615" y="350647"/>
                </a:lnTo>
                <a:lnTo>
                  <a:pt x="1013281" y="286736"/>
                </a:lnTo>
                <a:lnTo>
                  <a:pt x="1006280" y="228361"/>
                </a:lnTo>
                <a:lnTo>
                  <a:pt x="994612" y="175535"/>
                </a:lnTo>
                <a:lnTo>
                  <a:pt x="978277" y="128270"/>
                </a:lnTo>
                <a:lnTo>
                  <a:pt x="958874" y="86885"/>
                </a:lnTo>
                <a:lnTo>
                  <a:pt x="937827" y="51704"/>
                </a:lnTo>
                <a:lnTo>
                  <a:pt x="915162" y="22738"/>
                </a:lnTo>
                <a:lnTo>
                  <a:pt x="890901" y="0"/>
                </a:lnTo>
                <a:close/>
              </a:path>
              <a:path w="1016000" h="701675">
                <a:moveTo>
                  <a:pt x="124583" y="0"/>
                </a:moveTo>
                <a:lnTo>
                  <a:pt x="77704" y="51704"/>
                </a:lnTo>
                <a:lnTo>
                  <a:pt x="56664" y="86885"/>
                </a:lnTo>
                <a:lnTo>
                  <a:pt x="37207" y="128270"/>
                </a:lnTo>
                <a:lnTo>
                  <a:pt x="20891" y="175535"/>
                </a:lnTo>
                <a:lnTo>
                  <a:pt x="9267" y="228361"/>
                </a:lnTo>
                <a:lnTo>
                  <a:pt x="2310" y="286736"/>
                </a:lnTo>
                <a:lnTo>
                  <a:pt x="0" y="350774"/>
                </a:lnTo>
                <a:lnTo>
                  <a:pt x="1476" y="402343"/>
                </a:lnTo>
                <a:lnTo>
                  <a:pt x="5925" y="450454"/>
                </a:lnTo>
                <a:lnTo>
                  <a:pt x="13355" y="494994"/>
                </a:lnTo>
                <a:lnTo>
                  <a:pt x="23778" y="535973"/>
                </a:lnTo>
                <a:lnTo>
                  <a:pt x="37207" y="573405"/>
                </a:lnTo>
                <a:lnTo>
                  <a:pt x="56664" y="614787"/>
                </a:lnTo>
                <a:lnTo>
                  <a:pt x="77704" y="649957"/>
                </a:lnTo>
                <a:lnTo>
                  <a:pt x="124583" y="701573"/>
                </a:lnTo>
                <a:lnTo>
                  <a:pt x="134616" y="689991"/>
                </a:lnTo>
                <a:lnTo>
                  <a:pt x="113661" y="666873"/>
                </a:lnTo>
                <a:lnTo>
                  <a:pt x="94611" y="638111"/>
                </a:lnTo>
                <a:lnTo>
                  <a:pt x="77466" y="603730"/>
                </a:lnTo>
                <a:lnTo>
                  <a:pt x="62226" y="563753"/>
                </a:lnTo>
                <a:lnTo>
                  <a:pt x="49704" y="518294"/>
                </a:lnTo>
                <a:lnTo>
                  <a:pt x="40731" y="467645"/>
                </a:lnTo>
                <a:lnTo>
                  <a:pt x="35330" y="411805"/>
                </a:lnTo>
                <a:lnTo>
                  <a:pt x="33528" y="350647"/>
                </a:lnTo>
                <a:lnTo>
                  <a:pt x="35330" y="289744"/>
                </a:lnTo>
                <a:lnTo>
                  <a:pt x="40731" y="233918"/>
                </a:lnTo>
                <a:lnTo>
                  <a:pt x="49704" y="183306"/>
                </a:lnTo>
                <a:lnTo>
                  <a:pt x="62226" y="137922"/>
                </a:lnTo>
                <a:lnTo>
                  <a:pt x="77466" y="97891"/>
                </a:lnTo>
                <a:lnTo>
                  <a:pt x="94611" y="63515"/>
                </a:lnTo>
                <a:lnTo>
                  <a:pt x="134616" y="11684"/>
                </a:lnTo>
                <a:lnTo>
                  <a:pt x="1245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920738" y="5247259"/>
            <a:ext cx="143510" cy="0"/>
          </a:xfrm>
          <a:custGeom>
            <a:avLst/>
            <a:gdLst/>
            <a:ahLst/>
            <a:cxnLst/>
            <a:rect l="l" t="t" r="r" b="b"/>
            <a:pathLst>
              <a:path w="143509">
                <a:moveTo>
                  <a:pt x="0" y="0"/>
                </a:moveTo>
                <a:lnTo>
                  <a:pt x="143255" y="0"/>
                </a:lnTo>
              </a:path>
            </a:pathLst>
          </a:custGeom>
          <a:ln w="228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185917" y="4981778"/>
            <a:ext cx="1872614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  <a:tabLst>
                <a:tab pos="1155065" algn="l"/>
              </a:tabLst>
            </a:pPr>
            <a:r>
              <a:rPr sz="2800" spc="-5" dirty="0">
                <a:latin typeface="Cambria Math"/>
                <a:cs typeface="Cambria Math"/>
              </a:rPr>
              <a:t>𝐴</a:t>
            </a:r>
            <a:r>
              <a:rPr sz="2800" spc="190" dirty="0">
                <a:latin typeface="Cambria Math"/>
                <a:cs typeface="Cambria Math"/>
              </a:rPr>
              <a:t> </a:t>
            </a:r>
            <a:r>
              <a:rPr sz="2800" spc="-5" dirty="0">
                <a:latin typeface="Cambria Math"/>
                <a:cs typeface="Cambria Math"/>
              </a:rPr>
              <a:t>=</a:t>
            </a:r>
            <a:r>
              <a:rPr sz="2800" spc="150" dirty="0">
                <a:latin typeface="Cambria Math"/>
                <a:cs typeface="Cambria Math"/>
              </a:rPr>
              <a:t> </a:t>
            </a:r>
            <a:r>
              <a:rPr sz="2800" spc="-5" dirty="0">
                <a:latin typeface="Cambria Math"/>
                <a:cs typeface="Cambria Math"/>
              </a:rPr>
              <a:t>𝑃	1 +</a:t>
            </a:r>
            <a:r>
              <a:rPr sz="2800" spc="-305" dirty="0">
                <a:latin typeface="Cambria Math"/>
                <a:cs typeface="Cambria Math"/>
              </a:rPr>
              <a:t> </a:t>
            </a:r>
            <a:r>
              <a:rPr sz="2775" spc="15" baseline="43543" dirty="0">
                <a:latin typeface="Cambria Math"/>
                <a:cs typeface="Cambria Math"/>
              </a:rPr>
              <a:t>𝑟</a:t>
            </a:r>
            <a:endParaRPr sz="2775" baseline="43543">
              <a:latin typeface="Cambria Math"/>
              <a:cs typeface="Cambria Math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2136140" algn="l"/>
              </a:tabLst>
            </a:pPr>
            <a:r>
              <a:rPr spc="-10" dirty="0"/>
              <a:t>Money </a:t>
            </a:r>
            <a:r>
              <a:rPr spc="5" dirty="0"/>
              <a:t>Smart </a:t>
            </a:r>
            <a:r>
              <a:rPr spc="-10" dirty="0"/>
              <a:t>for</a:t>
            </a:r>
            <a:r>
              <a:rPr spc="55" dirty="0"/>
              <a:t> </a:t>
            </a:r>
            <a:r>
              <a:rPr spc="-20" dirty="0"/>
              <a:t>Young</a:t>
            </a:r>
            <a:r>
              <a:rPr dirty="0"/>
              <a:t> </a:t>
            </a:r>
            <a:r>
              <a:rPr spc="-5" dirty="0"/>
              <a:t>People	</a:t>
            </a:r>
            <a:r>
              <a:rPr dirty="0"/>
              <a:t>Grades 3 --</a:t>
            </a:r>
            <a:r>
              <a:rPr spc="-70" dirty="0"/>
              <a:t> </a:t>
            </a:r>
            <a:r>
              <a:rPr dirty="0"/>
              <a:t>5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922007" y="5230190"/>
            <a:ext cx="149860" cy="3111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1850" spc="20" dirty="0">
                <a:latin typeface="Cambria Math"/>
                <a:cs typeface="Cambria Math"/>
              </a:rPr>
              <a:t>𝑛</a:t>
            </a:r>
            <a:endParaRPr sz="1850">
              <a:latin typeface="Cambria Math"/>
              <a:cs typeface="Cambria Math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99959" y="4992751"/>
            <a:ext cx="244475" cy="3111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1850" spc="20" dirty="0">
                <a:latin typeface="Cambria Math"/>
                <a:cs typeface="Cambria Math"/>
              </a:rPr>
              <a:t>𝑛𝑡</a:t>
            </a:r>
            <a:endParaRPr sz="1850">
              <a:latin typeface="Cambria Math"/>
              <a:cs typeface="Cambria Math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172077" y="5514238"/>
            <a:ext cx="428625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Franklin Gothic Book"/>
                <a:cs typeface="Franklin Gothic Book"/>
              </a:rPr>
              <a:t>A = </a:t>
            </a:r>
            <a:r>
              <a:rPr sz="1200" spc="-5" dirty="0">
                <a:latin typeface="Franklin Gothic Book"/>
                <a:cs typeface="Franklin Gothic Book"/>
              </a:rPr>
              <a:t>amount </a:t>
            </a:r>
            <a:r>
              <a:rPr sz="1200" dirty="0">
                <a:latin typeface="Franklin Gothic Book"/>
                <a:cs typeface="Franklin Gothic Book"/>
              </a:rPr>
              <a:t>of </a:t>
            </a:r>
            <a:r>
              <a:rPr sz="1200" spc="-10" dirty="0">
                <a:latin typeface="Franklin Gothic Book"/>
                <a:cs typeface="Franklin Gothic Book"/>
              </a:rPr>
              <a:t>money </a:t>
            </a:r>
            <a:r>
              <a:rPr sz="1200" spc="-5" dirty="0">
                <a:latin typeface="Franklin Gothic Book"/>
                <a:cs typeface="Franklin Gothic Book"/>
              </a:rPr>
              <a:t>accumulated </a:t>
            </a:r>
            <a:r>
              <a:rPr sz="1200" dirty="0">
                <a:latin typeface="Franklin Gothic Book"/>
                <a:cs typeface="Franklin Gothic Book"/>
              </a:rPr>
              <a:t>after n </a:t>
            </a:r>
            <a:r>
              <a:rPr sz="1200" spc="-5" dirty="0">
                <a:latin typeface="Franklin Gothic Book"/>
                <a:cs typeface="Franklin Gothic Book"/>
              </a:rPr>
              <a:t>years, including </a:t>
            </a:r>
            <a:r>
              <a:rPr sz="1200" spc="-10" dirty="0">
                <a:latin typeface="Franklin Gothic Book"/>
                <a:cs typeface="Franklin Gothic Book"/>
              </a:rPr>
              <a:t>interest  </a:t>
            </a:r>
            <a:r>
              <a:rPr sz="1200" dirty="0">
                <a:latin typeface="Franklin Gothic Book"/>
                <a:cs typeface="Franklin Gothic Book"/>
              </a:rPr>
              <a:t>P = </a:t>
            </a:r>
            <a:r>
              <a:rPr sz="1200" spc="-5" dirty="0">
                <a:latin typeface="Franklin Gothic Book"/>
                <a:cs typeface="Franklin Gothic Book"/>
              </a:rPr>
              <a:t>principle amount (the initial amount you </a:t>
            </a:r>
            <a:r>
              <a:rPr sz="1200" spc="-10" dirty="0">
                <a:latin typeface="Franklin Gothic Book"/>
                <a:cs typeface="Franklin Gothic Book"/>
              </a:rPr>
              <a:t>borrow </a:t>
            </a:r>
            <a:r>
              <a:rPr sz="1200" dirty="0">
                <a:latin typeface="Franklin Gothic Book"/>
                <a:cs typeface="Franklin Gothic Book"/>
              </a:rPr>
              <a:t>or</a:t>
            </a:r>
            <a:r>
              <a:rPr sz="1200" spc="100" dirty="0">
                <a:latin typeface="Franklin Gothic Book"/>
                <a:cs typeface="Franklin Gothic Book"/>
              </a:rPr>
              <a:t> </a:t>
            </a:r>
            <a:r>
              <a:rPr sz="1200" spc="-5" dirty="0">
                <a:latin typeface="Franklin Gothic Book"/>
                <a:cs typeface="Franklin Gothic Book"/>
              </a:rPr>
              <a:t>deposit)</a:t>
            </a:r>
            <a:endParaRPr sz="1200">
              <a:latin typeface="Franklin Gothic Book"/>
              <a:cs typeface="Franklin Gothic Book"/>
            </a:endParaRPr>
          </a:p>
          <a:p>
            <a:pPr>
              <a:lnSpc>
                <a:spcPct val="100000"/>
              </a:lnSpc>
            </a:pPr>
            <a:r>
              <a:rPr sz="1200" dirty="0">
                <a:latin typeface="Franklin Gothic Book"/>
                <a:cs typeface="Franklin Gothic Book"/>
              </a:rPr>
              <a:t>r = </a:t>
            </a:r>
            <a:r>
              <a:rPr sz="1200" spc="-5" dirty="0">
                <a:latin typeface="Franklin Gothic Book"/>
                <a:cs typeface="Franklin Gothic Book"/>
              </a:rPr>
              <a:t>annual </a:t>
            </a:r>
            <a:r>
              <a:rPr sz="1200" spc="-10" dirty="0">
                <a:latin typeface="Franklin Gothic Book"/>
                <a:cs typeface="Franklin Gothic Book"/>
              </a:rPr>
              <a:t>rate </a:t>
            </a:r>
            <a:r>
              <a:rPr sz="1200" dirty="0">
                <a:latin typeface="Franklin Gothic Book"/>
                <a:cs typeface="Franklin Gothic Book"/>
              </a:rPr>
              <a:t>of </a:t>
            </a:r>
            <a:r>
              <a:rPr sz="1200" spc="-10" dirty="0">
                <a:latin typeface="Franklin Gothic Book"/>
                <a:cs typeface="Franklin Gothic Book"/>
              </a:rPr>
              <a:t>interest </a:t>
            </a:r>
            <a:r>
              <a:rPr sz="1200" spc="-5" dirty="0">
                <a:latin typeface="Franklin Gothic Book"/>
                <a:cs typeface="Franklin Gothic Book"/>
              </a:rPr>
              <a:t>(as </a:t>
            </a:r>
            <a:r>
              <a:rPr sz="1200" dirty="0">
                <a:latin typeface="Franklin Gothic Book"/>
                <a:cs typeface="Franklin Gothic Book"/>
              </a:rPr>
              <a:t>a</a:t>
            </a:r>
            <a:r>
              <a:rPr sz="1200" spc="80" dirty="0">
                <a:latin typeface="Franklin Gothic Book"/>
                <a:cs typeface="Franklin Gothic Book"/>
              </a:rPr>
              <a:t> </a:t>
            </a:r>
            <a:r>
              <a:rPr sz="1200" spc="-5" dirty="0">
                <a:latin typeface="Franklin Gothic Book"/>
                <a:cs typeface="Franklin Gothic Book"/>
              </a:rPr>
              <a:t>decimal)</a:t>
            </a:r>
            <a:endParaRPr sz="1200">
              <a:latin typeface="Franklin Gothic Book"/>
              <a:cs typeface="Franklin Gothic Book"/>
            </a:endParaRPr>
          </a:p>
          <a:p>
            <a:pPr>
              <a:lnSpc>
                <a:spcPct val="100000"/>
              </a:lnSpc>
            </a:pPr>
            <a:r>
              <a:rPr sz="1200" dirty="0">
                <a:latin typeface="Franklin Gothic Book"/>
                <a:cs typeface="Franklin Gothic Book"/>
              </a:rPr>
              <a:t>n = </a:t>
            </a:r>
            <a:r>
              <a:rPr sz="1200" spc="-5" dirty="0">
                <a:latin typeface="Franklin Gothic Book"/>
                <a:cs typeface="Franklin Gothic Book"/>
              </a:rPr>
              <a:t>number </a:t>
            </a:r>
            <a:r>
              <a:rPr sz="1200" dirty="0">
                <a:latin typeface="Franklin Gothic Book"/>
                <a:cs typeface="Franklin Gothic Book"/>
              </a:rPr>
              <a:t>of </a:t>
            </a:r>
            <a:r>
              <a:rPr sz="1200" spc="-5" dirty="0">
                <a:latin typeface="Franklin Gothic Book"/>
                <a:cs typeface="Franklin Gothic Book"/>
              </a:rPr>
              <a:t>times </a:t>
            </a:r>
            <a:r>
              <a:rPr sz="1200" dirty="0">
                <a:latin typeface="Franklin Gothic Book"/>
                <a:cs typeface="Franklin Gothic Book"/>
              </a:rPr>
              <a:t>the </a:t>
            </a:r>
            <a:r>
              <a:rPr sz="1200" spc="-10" dirty="0">
                <a:latin typeface="Franklin Gothic Book"/>
                <a:cs typeface="Franklin Gothic Book"/>
              </a:rPr>
              <a:t>interest </a:t>
            </a:r>
            <a:r>
              <a:rPr sz="1200" spc="-5" dirty="0">
                <a:latin typeface="Franklin Gothic Book"/>
                <a:cs typeface="Franklin Gothic Book"/>
              </a:rPr>
              <a:t>is compounded per</a:t>
            </a:r>
            <a:r>
              <a:rPr sz="1200" spc="105" dirty="0">
                <a:latin typeface="Franklin Gothic Book"/>
                <a:cs typeface="Franklin Gothic Book"/>
              </a:rPr>
              <a:t> </a:t>
            </a:r>
            <a:r>
              <a:rPr sz="1200" spc="-5" dirty="0">
                <a:latin typeface="Franklin Gothic Book"/>
                <a:cs typeface="Franklin Gothic Book"/>
              </a:rPr>
              <a:t>year</a:t>
            </a:r>
            <a:endParaRPr sz="1200">
              <a:latin typeface="Franklin Gothic Book"/>
              <a:cs typeface="Franklin Gothic Book"/>
            </a:endParaRPr>
          </a:p>
          <a:p>
            <a:pPr>
              <a:lnSpc>
                <a:spcPct val="100000"/>
              </a:lnSpc>
            </a:pPr>
            <a:r>
              <a:rPr sz="1200" dirty="0">
                <a:latin typeface="Franklin Gothic Book"/>
                <a:cs typeface="Franklin Gothic Book"/>
              </a:rPr>
              <a:t>t = </a:t>
            </a:r>
            <a:r>
              <a:rPr sz="1200" spc="-5" dirty="0">
                <a:latin typeface="Franklin Gothic Book"/>
                <a:cs typeface="Franklin Gothic Book"/>
              </a:rPr>
              <a:t>number </a:t>
            </a:r>
            <a:r>
              <a:rPr sz="1200" dirty="0">
                <a:latin typeface="Franklin Gothic Book"/>
                <a:cs typeface="Franklin Gothic Book"/>
              </a:rPr>
              <a:t>of years the </a:t>
            </a:r>
            <a:r>
              <a:rPr sz="1200" spc="-5" dirty="0">
                <a:latin typeface="Franklin Gothic Book"/>
                <a:cs typeface="Franklin Gothic Book"/>
              </a:rPr>
              <a:t>amount is deposited </a:t>
            </a:r>
            <a:r>
              <a:rPr sz="1200" dirty="0">
                <a:latin typeface="Franklin Gothic Book"/>
                <a:cs typeface="Franklin Gothic Book"/>
              </a:rPr>
              <a:t>or </a:t>
            </a:r>
            <a:r>
              <a:rPr sz="1200" spc="-10" dirty="0">
                <a:latin typeface="Franklin Gothic Book"/>
                <a:cs typeface="Franklin Gothic Book"/>
              </a:rPr>
              <a:t>borrowed</a:t>
            </a:r>
            <a:r>
              <a:rPr sz="1200" spc="80" dirty="0">
                <a:latin typeface="Franklin Gothic Book"/>
                <a:cs typeface="Franklin Gothic Book"/>
              </a:rPr>
              <a:t> </a:t>
            </a:r>
            <a:r>
              <a:rPr sz="1200" spc="-10" dirty="0">
                <a:latin typeface="Franklin Gothic Book"/>
                <a:cs typeface="Franklin Gothic Book"/>
              </a:rPr>
              <a:t>for</a:t>
            </a:r>
            <a:endParaRPr sz="1200">
              <a:latin typeface="Franklin Gothic Book"/>
              <a:cs typeface="Franklin Gothic Book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305765"/>
            <a:ext cx="480631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Investment</a:t>
            </a:r>
            <a:r>
              <a:rPr spc="-50" dirty="0"/>
              <a:t> </a:t>
            </a:r>
            <a:r>
              <a:rPr spc="-25" dirty="0"/>
              <a:t>Vehicles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23163" y="1344930"/>
            <a:ext cx="3538220" cy="20427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5" dirty="0">
                <a:solidFill>
                  <a:srgbClr val="6F2F9F"/>
                </a:solidFill>
                <a:latin typeface="Franklin Gothic Medium"/>
                <a:cs typeface="Franklin Gothic Medium"/>
              </a:rPr>
              <a:t>Stock</a:t>
            </a:r>
            <a:endParaRPr sz="3200">
              <a:latin typeface="Franklin Gothic Medium"/>
              <a:cs typeface="Franklin Gothic Medium"/>
            </a:endParaRPr>
          </a:p>
          <a:p>
            <a:pPr marL="355600" indent="-342900">
              <a:lnSpc>
                <a:spcPct val="100000"/>
              </a:lnSpc>
              <a:spcBef>
                <a:spcPts val="3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10" dirty="0">
                <a:latin typeface="Franklin Gothic Book"/>
                <a:cs typeface="Franklin Gothic Book"/>
              </a:rPr>
              <a:t>Investment </a:t>
            </a:r>
            <a:r>
              <a:rPr sz="2000" dirty="0">
                <a:latin typeface="Franklin Gothic Book"/>
                <a:cs typeface="Franklin Gothic Book"/>
              </a:rPr>
              <a:t>in a</a:t>
            </a:r>
            <a:r>
              <a:rPr sz="2000" spc="-35" dirty="0">
                <a:latin typeface="Franklin Gothic Book"/>
                <a:cs typeface="Franklin Gothic Book"/>
              </a:rPr>
              <a:t> </a:t>
            </a:r>
            <a:r>
              <a:rPr sz="2000" spc="-5" dirty="0">
                <a:latin typeface="Franklin Gothic Book"/>
                <a:cs typeface="Franklin Gothic Book"/>
              </a:rPr>
              <a:t>company</a:t>
            </a:r>
            <a:endParaRPr sz="2000">
              <a:latin typeface="Franklin Gothic Book"/>
              <a:cs typeface="Franklin Gothic Book"/>
            </a:endParaRPr>
          </a:p>
          <a:p>
            <a:pPr marL="355600" marR="52959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Franklin Gothic Book"/>
                <a:cs typeface="Franklin Gothic Book"/>
              </a:rPr>
              <a:t>Shares </a:t>
            </a:r>
            <a:r>
              <a:rPr sz="2000" dirty="0">
                <a:latin typeface="Franklin Gothic Book"/>
                <a:cs typeface="Franklin Gothic Book"/>
              </a:rPr>
              <a:t>of </a:t>
            </a:r>
            <a:r>
              <a:rPr sz="2000" spc="-5" dirty="0">
                <a:latin typeface="Franklin Gothic Book"/>
                <a:cs typeface="Franklin Gothic Book"/>
              </a:rPr>
              <a:t>ownership in</a:t>
            </a:r>
            <a:r>
              <a:rPr sz="2000" spc="-60" dirty="0">
                <a:latin typeface="Franklin Gothic Book"/>
                <a:cs typeface="Franklin Gothic Book"/>
              </a:rPr>
              <a:t> </a:t>
            </a:r>
            <a:r>
              <a:rPr sz="2000" dirty="0">
                <a:latin typeface="Franklin Gothic Book"/>
                <a:cs typeface="Franklin Gothic Book"/>
              </a:rPr>
              <a:t>a  </a:t>
            </a:r>
            <a:r>
              <a:rPr sz="2000" spc="-10" dirty="0">
                <a:latin typeface="Franklin Gothic Book"/>
                <a:cs typeface="Franklin Gothic Book"/>
              </a:rPr>
              <a:t>company</a:t>
            </a:r>
            <a:endParaRPr sz="2000">
              <a:latin typeface="Franklin Gothic Book"/>
              <a:cs typeface="Franklin Gothic Book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15" dirty="0">
                <a:latin typeface="Franklin Gothic Book"/>
                <a:cs typeface="Franklin Gothic Book"/>
              </a:rPr>
              <a:t>Value </a:t>
            </a:r>
            <a:r>
              <a:rPr sz="2000" dirty="0">
                <a:latin typeface="Franklin Gothic Book"/>
                <a:cs typeface="Franklin Gothic Book"/>
              </a:rPr>
              <a:t>of </a:t>
            </a:r>
            <a:r>
              <a:rPr sz="2000" spc="-10" dirty="0">
                <a:latin typeface="Franklin Gothic Book"/>
                <a:cs typeface="Franklin Gothic Book"/>
              </a:rPr>
              <a:t>investment </a:t>
            </a:r>
            <a:r>
              <a:rPr sz="2000" dirty="0">
                <a:latin typeface="Franklin Gothic Book"/>
                <a:cs typeface="Franklin Gothic Book"/>
              </a:rPr>
              <a:t>based</a:t>
            </a:r>
            <a:r>
              <a:rPr sz="2000" spc="-35" dirty="0">
                <a:latin typeface="Franklin Gothic Book"/>
                <a:cs typeface="Franklin Gothic Book"/>
              </a:rPr>
              <a:t> </a:t>
            </a:r>
            <a:r>
              <a:rPr sz="2000" dirty="0">
                <a:latin typeface="Franklin Gothic Book"/>
                <a:cs typeface="Franklin Gothic Book"/>
              </a:rPr>
              <a:t>on</a:t>
            </a:r>
            <a:endParaRPr sz="2000">
              <a:latin typeface="Franklin Gothic Book"/>
              <a:cs typeface="Franklin Gothic Book"/>
            </a:endParaRPr>
          </a:p>
          <a:p>
            <a:pPr marL="355600">
              <a:lnSpc>
                <a:spcPct val="100000"/>
              </a:lnSpc>
            </a:pPr>
            <a:r>
              <a:rPr sz="2000" spc="-5" dirty="0">
                <a:latin typeface="Franklin Gothic Book"/>
                <a:cs typeface="Franklin Gothic Book"/>
              </a:rPr>
              <a:t>company</a:t>
            </a:r>
            <a:r>
              <a:rPr sz="2000" spc="-45" dirty="0">
                <a:latin typeface="Franklin Gothic Book"/>
                <a:cs typeface="Franklin Gothic Book"/>
              </a:rPr>
              <a:t> </a:t>
            </a:r>
            <a:r>
              <a:rPr sz="2000" dirty="0">
                <a:latin typeface="Franklin Gothic Book"/>
                <a:cs typeface="Franklin Gothic Book"/>
              </a:rPr>
              <a:t>performance</a:t>
            </a:r>
            <a:endParaRPr sz="2000">
              <a:latin typeface="Franklin Gothic Book"/>
              <a:cs typeface="Franklin Gothic Boo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79645" y="1344930"/>
            <a:ext cx="238125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6F2F9F"/>
                </a:solidFill>
                <a:latin typeface="Franklin Gothic Medium"/>
                <a:cs typeface="Franklin Gothic Medium"/>
              </a:rPr>
              <a:t>Mutual</a:t>
            </a:r>
            <a:r>
              <a:rPr sz="3200" spc="-85" dirty="0">
                <a:solidFill>
                  <a:srgbClr val="6F2F9F"/>
                </a:solidFill>
                <a:latin typeface="Franklin Gothic Medium"/>
                <a:cs typeface="Franklin Gothic Medium"/>
              </a:rPr>
              <a:t> </a:t>
            </a:r>
            <a:r>
              <a:rPr sz="3200" spc="-20" dirty="0">
                <a:solidFill>
                  <a:srgbClr val="6F2F9F"/>
                </a:solidFill>
                <a:latin typeface="Franklin Gothic Medium"/>
                <a:cs typeface="Franklin Gothic Medium"/>
              </a:rPr>
              <a:t>Funds</a:t>
            </a:r>
            <a:endParaRPr sz="3200">
              <a:latin typeface="Franklin Gothic Medium"/>
              <a:cs typeface="Franklin Gothic Medium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79645" y="1897837"/>
            <a:ext cx="3429000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10" dirty="0">
                <a:latin typeface="Franklin Gothic Book"/>
                <a:cs typeface="Franklin Gothic Book"/>
              </a:rPr>
              <a:t>Investments </a:t>
            </a:r>
            <a:r>
              <a:rPr sz="2000" dirty="0">
                <a:latin typeface="Franklin Gothic Book"/>
                <a:cs typeface="Franklin Gothic Book"/>
              </a:rPr>
              <a:t>in </a:t>
            </a:r>
            <a:r>
              <a:rPr sz="2000" spc="-15" dirty="0">
                <a:latin typeface="Franklin Gothic Book"/>
                <a:cs typeface="Franklin Gothic Book"/>
              </a:rPr>
              <a:t>several</a:t>
            </a:r>
            <a:r>
              <a:rPr sz="2000" spc="-35" dirty="0">
                <a:latin typeface="Franklin Gothic Book"/>
                <a:cs typeface="Franklin Gothic Book"/>
              </a:rPr>
              <a:t> </a:t>
            </a:r>
            <a:r>
              <a:rPr sz="2000" spc="-5" dirty="0">
                <a:latin typeface="Franklin Gothic Book"/>
                <a:cs typeface="Franklin Gothic Book"/>
              </a:rPr>
              <a:t>areas</a:t>
            </a:r>
            <a:endParaRPr sz="2000">
              <a:latin typeface="Franklin Gothic Book"/>
              <a:cs typeface="Franklin Gothic Book"/>
            </a:endParaRPr>
          </a:p>
          <a:p>
            <a:pPr marR="83820" algn="ctr">
              <a:lnSpc>
                <a:spcPct val="100000"/>
              </a:lnSpc>
            </a:pPr>
            <a:r>
              <a:rPr sz="2000" spc="-5" dirty="0">
                <a:latin typeface="Franklin Gothic Book"/>
                <a:cs typeface="Franklin Gothic Book"/>
              </a:rPr>
              <a:t>(companies, bonds,</a:t>
            </a:r>
            <a:r>
              <a:rPr sz="2000" spc="-55" dirty="0">
                <a:latin typeface="Franklin Gothic Book"/>
                <a:cs typeface="Franklin Gothic Book"/>
              </a:rPr>
              <a:t> </a:t>
            </a:r>
            <a:r>
              <a:rPr sz="2000" spc="-5" dirty="0">
                <a:latin typeface="Franklin Gothic Book"/>
                <a:cs typeface="Franklin Gothic Book"/>
              </a:rPr>
              <a:t>etc.)</a:t>
            </a:r>
            <a:endParaRPr sz="2000">
              <a:latin typeface="Franklin Gothic Book"/>
              <a:cs typeface="Franklin Gothic Book"/>
            </a:endParaRPr>
          </a:p>
          <a:p>
            <a:pPr marL="355600" indent="-3429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Franklin Gothic Book"/>
                <a:cs typeface="Franklin Gothic Book"/>
              </a:rPr>
              <a:t>Diversified</a:t>
            </a:r>
            <a:endParaRPr sz="2000">
              <a:latin typeface="Franklin Gothic Book"/>
              <a:cs typeface="Franklin Gothic Boo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681466" y="545337"/>
            <a:ext cx="26035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0" dirty="0">
                <a:solidFill>
                  <a:srgbClr val="FFFFFF"/>
                </a:solidFill>
                <a:latin typeface="Franklin Gothic Book"/>
                <a:cs typeface="Franklin Gothic Book"/>
              </a:rPr>
              <a:t>13</a:t>
            </a:r>
            <a:endParaRPr sz="1600">
              <a:latin typeface="Franklin Gothic Book"/>
              <a:cs typeface="Franklin Gothic Book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48742" y="6052370"/>
            <a:ext cx="810260" cy="111760"/>
          </a:xfrm>
          <a:custGeom>
            <a:avLst/>
            <a:gdLst/>
            <a:ahLst/>
            <a:cxnLst/>
            <a:rect l="l" t="t" r="r" b="b"/>
            <a:pathLst>
              <a:path w="810260" h="111760">
                <a:moveTo>
                  <a:pt x="0" y="0"/>
                </a:moveTo>
                <a:lnTo>
                  <a:pt x="809983" y="0"/>
                </a:lnTo>
                <a:lnTo>
                  <a:pt x="809983" y="111430"/>
                </a:lnTo>
                <a:lnTo>
                  <a:pt x="0" y="111430"/>
                </a:lnTo>
                <a:lnTo>
                  <a:pt x="0" y="0"/>
                </a:lnTo>
                <a:close/>
              </a:path>
            </a:pathLst>
          </a:custGeom>
          <a:ln w="3459">
            <a:solidFill>
              <a:srgbClr val="07080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643503" y="6051838"/>
            <a:ext cx="810260" cy="111760"/>
          </a:xfrm>
          <a:custGeom>
            <a:avLst/>
            <a:gdLst/>
            <a:ahLst/>
            <a:cxnLst/>
            <a:rect l="l" t="t" r="r" b="b"/>
            <a:pathLst>
              <a:path w="810260" h="111760">
                <a:moveTo>
                  <a:pt x="0" y="0"/>
                </a:moveTo>
                <a:lnTo>
                  <a:pt x="809901" y="0"/>
                </a:lnTo>
                <a:lnTo>
                  <a:pt x="809901" y="111694"/>
                </a:lnTo>
                <a:lnTo>
                  <a:pt x="0" y="111694"/>
                </a:lnTo>
                <a:lnTo>
                  <a:pt x="0" y="0"/>
                </a:lnTo>
                <a:close/>
              </a:path>
            </a:pathLst>
          </a:custGeom>
          <a:ln w="3459">
            <a:solidFill>
              <a:srgbClr val="07080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747012" y="3771587"/>
          <a:ext cx="2592070" cy="2397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16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7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2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4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7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193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429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530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5529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31343">
                <a:tc>
                  <a:txBody>
                    <a:bodyPr/>
                    <a:lstStyle/>
                    <a:p>
                      <a:pPr marL="74930">
                        <a:lnSpc>
                          <a:spcPts val="730"/>
                        </a:lnSpc>
                      </a:pPr>
                      <a:r>
                        <a:rPr sz="6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LAST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730"/>
                        </a:lnSpc>
                      </a:pPr>
                      <a:r>
                        <a:rPr sz="650" b="1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CHG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ts val="730"/>
                        </a:lnSpc>
                      </a:pPr>
                      <a:r>
                        <a:rPr sz="650" b="1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%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30"/>
                        </a:lnSpc>
                      </a:pPr>
                      <a:r>
                        <a:rPr sz="6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LAST</a:t>
                      </a:r>
                      <a:r>
                        <a:rPr sz="650" b="1" spc="12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50" b="1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CHG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ts val="730"/>
                        </a:lnSpc>
                      </a:pPr>
                      <a:r>
                        <a:rPr sz="650" b="1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%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7630">
                        <a:lnSpc>
                          <a:spcPts val="730"/>
                        </a:lnSpc>
                      </a:pPr>
                      <a:r>
                        <a:rPr sz="650" b="1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LAST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355">
                        <a:lnSpc>
                          <a:spcPts val="730"/>
                        </a:lnSpc>
                      </a:pPr>
                      <a:r>
                        <a:rPr sz="6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CHG</a:t>
                      </a:r>
                      <a:r>
                        <a:rPr sz="650" b="1" spc="9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50" b="1" spc="10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%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741"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19.01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70808"/>
                      </a:solidFill>
                      <a:prstDash val="solid"/>
                    </a:lnL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550" b="1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1.2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4.4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R w="6350">
                      <a:solidFill>
                        <a:srgbClr val="070808"/>
                      </a:solidFill>
                      <a:prstDash val="solid"/>
                    </a:lnR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70808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38735">
                        <a:lnSpc>
                          <a:spcPct val="100000"/>
                        </a:lnSpc>
                        <a:spcBef>
                          <a:spcPts val="100"/>
                        </a:spcBef>
                        <a:tabLst>
                          <a:tab pos="436245" algn="l"/>
                        </a:tabLst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14.67	7.8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2700" marB="0"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3.7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2700" marB="0">
                    <a:lnR w="6350">
                      <a:solidFill>
                        <a:srgbClr val="070808"/>
                      </a:solidFill>
                      <a:prstDash val="solid"/>
                    </a:lnR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70808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34.62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8890" marB="0"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70"/>
                        </a:spcBef>
                        <a:tabLst>
                          <a:tab pos="337820" algn="l"/>
                        </a:tabLst>
                      </a:pPr>
                      <a:r>
                        <a:rPr sz="550" b="1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1.9	0.3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8890" marB="0"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759"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14.67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70808"/>
                      </a:solidFill>
                      <a:prstDash val="solid"/>
                    </a:lnL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32384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7.8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2700" marB="0"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1275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3.7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2700" marB="0">
                    <a:lnR w="6350">
                      <a:solidFill>
                        <a:srgbClr val="070808"/>
                      </a:solidFill>
                      <a:prstDash val="solid"/>
                    </a:lnR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70808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38735">
                        <a:lnSpc>
                          <a:spcPct val="100000"/>
                        </a:lnSpc>
                        <a:spcBef>
                          <a:spcPts val="105"/>
                        </a:spcBef>
                        <a:tabLst>
                          <a:tab pos="436245" algn="l"/>
                        </a:tabLst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15.01	1.1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6.2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R w="6350">
                      <a:solidFill>
                        <a:srgbClr val="070808"/>
                      </a:solidFill>
                      <a:prstDash val="solid"/>
                    </a:lnR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70808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22.65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9525" marB="0"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75"/>
                        </a:spcBef>
                        <a:tabLst>
                          <a:tab pos="337820" algn="l"/>
                        </a:tabLst>
                      </a:pPr>
                      <a:r>
                        <a:rPr sz="550" b="1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1.9	4.9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9525" marB="0"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77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9795"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12.01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70808"/>
                      </a:solidFill>
                      <a:prstDash val="solid"/>
                    </a:lnL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32384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1.3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2700" marB="0"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1275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2.5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2700" marB="0">
                    <a:lnR w="6350">
                      <a:solidFill>
                        <a:srgbClr val="070808"/>
                      </a:solidFill>
                      <a:prstDash val="solid"/>
                    </a:lnR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70808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38735">
                        <a:lnSpc>
                          <a:spcPct val="100000"/>
                        </a:lnSpc>
                        <a:spcBef>
                          <a:spcPts val="105"/>
                        </a:spcBef>
                        <a:tabLst>
                          <a:tab pos="436245" algn="l"/>
                        </a:tabLst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22.65	1.9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4.9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R w="6350">
                      <a:solidFill>
                        <a:srgbClr val="070808"/>
                      </a:solidFill>
                      <a:prstDash val="solid"/>
                    </a:lnR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70808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14.67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9525" marB="0"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75"/>
                        </a:spcBef>
                        <a:tabLst>
                          <a:tab pos="337820" algn="l"/>
                        </a:tabLst>
                      </a:pPr>
                      <a:r>
                        <a:rPr sz="550" b="1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7.8	3.7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9525" marB="0"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84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9884"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550" b="1" spc="-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11.04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70808"/>
                      </a:solidFill>
                      <a:prstDash val="solid"/>
                    </a:lnL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1.6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3302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5.3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R w="6350">
                      <a:solidFill>
                        <a:srgbClr val="070808"/>
                      </a:solidFill>
                      <a:prstDash val="solid"/>
                    </a:lnR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70808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38735">
                        <a:lnSpc>
                          <a:spcPct val="100000"/>
                        </a:lnSpc>
                        <a:spcBef>
                          <a:spcPts val="110"/>
                        </a:spcBef>
                        <a:tabLst>
                          <a:tab pos="436245" algn="l"/>
                        </a:tabLst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18.37	3.2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3970" marB="0"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9.5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3970" marB="0">
                    <a:lnR w="6350">
                      <a:solidFill>
                        <a:srgbClr val="070808"/>
                      </a:solidFill>
                      <a:prstDash val="solid"/>
                    </a:lnR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70808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12.01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0160" marB="0"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80"/>
                        </a:spcBef>
                        <a:tabLst>
                          <a:tab pos="337820" algn="l"/>
                        </a:tabLst>
                      </a:pPr>
                      <a:r>
                        <a:rPr sz="550" b="1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1.3	2.5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0160" marB="0"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65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09884"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6.97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70808"/>
                      </a:solidFill>
                      <a:prstDash val="solid"/>
                    </a:lnL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32384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3.0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127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3.1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R w="6350">
                      <a:solidFill>
                        <a:srgbClr val="070808"/>
                      </a:solidFill>
                      <a:prstDash val="solid"/>
                    </a:lnR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70808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38735">
                        <a:lnSpc>
                          <a:spcPct val="100000"/>
                        </a:lnSpc>
                        <a:spcBef>
                          <a:spcPts val="110"/>
                        </a:spcBef>
                        <a:tabLst>
                          <a:tab pos="436245" algn="l"/>
                        </a:tabLst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12.01	1.3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3970" marB="0"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2.5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3970" marB="0">
                    <a:lnR w="6350">
                      <a:solidFill>
                        <a:srgbClr val="070808"/>
                      </a:solidFill>
                      <a:prstDash val="solid"/>
                    </a:lnR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70808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6.97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0160" marB="0"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ct val="100000"/>
                        </a:lnSpc>
                        <a:spcBef>
                          <a:spcPts val="80"/>
                        </a:spcBef>
                        <a:tabLst>
                          <a:tab pos="337820" algn="l"/>
                        </a:tabLst>
                      </a:pPr>
                      <a:r>
                        <a:rPr sz="550" b="1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3.0	3.1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0160" marB="0"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568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09902"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22.65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70808"/>
                      </a:solidFill>
                      <a:prstDash val="solid"/>
                    </a:lnL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32384"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1.9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3970" marB="0"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1275"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4.9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3970" marB="0">
                    <a:lnR w="6350">
                      <a:solidFill>
                        <a:srgbClr val="070808"/>
                      </a:solidFill>
                      <a:prstDash val="solid"/>
                    </a:lnR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70808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38735">
                        <a:lnSpc>
                          <a:spcPct val="100000"/>
                        </a:lnSpc>
                        <a:spcBef>
                          <a:spcPts val="110"/>
                        </a:spcBef>
                        <a:tabLst>
                          <a:tab pos="436245" algn="l"/>
                        </a:tabLst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34.62	1.9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3970" marB="0"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0.3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3970" marB="0">
                    <a:lnR w="6350">
                      <a:solidFill>
                        <a:srgbClr val="070808"/>
                      </a:solidFill>
                      <a:prstDash val="solid"/>
                    </a:lnR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70808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2.06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ct val="100000"/>
                        </a:lnSpc>
                        <a:spcBef>
                          <a:spcPts val="85"/>
                        </a:spcBef>
                        <a:tabLst>
                          <a:tab pos="337820" algn="l"/>
                        </a:tabLst>
                      </a:pPr>
                      <a:r>
                        <a:rPr sz="550" b="1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3.5	2.2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57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09884"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17.07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70808"/>
                      </a:solidFill>
                      <a:prstDash val="solid"/>
                    </a:lnL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32384"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0.6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3970" marB="0"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1275"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1.2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3970" marB="0">
                    <a:lnR w="6350">
                      <a:solidFill>
                        <a:srgbClr val="070808"/>
                      </a:solidFill>
                      <a:prstDash val="solid"/>
                    </a:lnR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70808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38735">
                        <a:lnSpc>
                          <a:spcPct val="100000"/>
                        </a:lnSpc>
                        <a:spcBef>
                          <a:spcPts val="110"/>
                        </a:spcBef>
                        <a:tabLst>
                          <a:tab pos="436245" algn="l"/>
                        </a:tabLst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12.01	1.3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3970" marB="0"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2.5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3970" marB="0">
                    <a:lnR w="6350">
                      <a:solidFill>
                        <a:srgbClr val="070808"/>
                      </a:solidFill>
                      <a:prstDash val="solid"/>
                    </a:lnR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70808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34.78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85"/>
                        </a:spcBef>
                        <a:tabLst>
                          <a:tab pos="337820" algn="l"/>
                        </a:tabLst>
                      </a:pPr>
                      <a:r>
                        <a:rPr sz="550" b="1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5.4	6.7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568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09866"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34.78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70808"/>
                      </a:solidFill>
                      <a:prstDash val="solid"/>
                    </a:lnL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32384"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5.4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3970" marB="0"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1275"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6.7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3970" marB="0">
                    <a:lnR w="6350">
                      <a:solidFill>
                        <a:srgbClr val="070808"/>
                      </a:solidFill>
                      <a:prstDash val="solid"/>
                    </a:lnR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70808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24130" algn="ctr">
                        <a:lnSpc>
                          <a:spcPct val="100000"/>
                        </a:lnSpc>
                        <a:spcBef>
                          <a:spcPts val="115"/>
                        </a:spcBef>
                        <a:tabLst>
                          <a:tab pos="396875" algn="l"/>
                        </a:tabLst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6.97	3.0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4605" marB="0"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115"/>
                        </a:spcBef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3.1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4605" marB="0">
                    <a:lnR w="6350">
                      <a:solidFill>
                        <a:srgbClr val="070808"/>
                      </a:solidFill>
                      <a:prstDash val="solid"/>
                    </a:lnR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70808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15.01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85"/>
                        </a:spcBef>
                        <a:tabLst>
                          <a:tab pos="337820" algn="l"/>
                        </a:tabLst>
                      </a:pPr>
                      <a:r>
                        <a:rPr sz="550" b="1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1.1	6.2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556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09911"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15.01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70808"/>
                      </a:solidFill>
                      <a:prstDash val="solid"/>
                    </a:lnL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32384"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1.1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4604" marB="0"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1275"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6.2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4604" marB="0">
                    <a:lnR w="6350">
                      <a:solidFill>
                        <a:srgbClr val="070808"/>
                      </a:solidFill>
                      <a:prstDash val="solid"/>
                    </a:lnR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70808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38735">
                        <a:lnSpc>
                          <a:spcPct val="100000"/>
                        </a:lnSpc>
                        <a:spcBef>
                          <a:spcPts val="114"/>
                        </a:spcBef>
                        <a:tabLst>
                          <a:tab pos="436245" algn="l"/>
                        </a:tabLst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14.71	2.7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4604" marB="0"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2.3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4604" marB="0">
                    <a:lnR w="6350">
                      <a:solidFill>
                        <a:srgbClr val="070808"/>
                      </a:solidFill>
                      <a:prstDash val="solid"/>
                    </a:lnR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70808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18.37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90"/>
                        </a:spcBef>
                        <a:tabLst>
                          <a:tab pos="337820" algn="l"/>
                        </a:tabLst>
                      </a:pPr>
                      <a:r>
                        <a:rPr sz="550" b="1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3.2	9.5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556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10000"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2.06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70808"/>
                      </a:solidFill>
                      <a:prstDash val="solid"/>
                    </a:lnL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32384"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3.5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4604" marB="0"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1275"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2.2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4604" marB="0">
                    <a:lnR w="6350">
                      <a:solidFill>
                        <a:srgbClr val="070808"/>
                      </a:solidFill>
                      <a:prstDash val="solid"/>
                    </a:lnR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70808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38735">
                        <a:lnSpc>
                          <a:spcPct val="100000"/>
                        </a:lnSpc>
                        <a:spcBef>
                          <a:spcPts val="120"/>
                        </a:spcBef>
                        <a:tabLst>
                          <a:tab pos="436245" algn="l"/>
                        </a:tabLst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18.37	3.2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5240" marB="0"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9.5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5240" marB="0">
                    <a:lnR w="6350">
                      <a:solidFill>
                        <a:srgbClr val="070808"/>
                      </a:solidFill>
                      <a:prstDash val="solid"/>
                    </a:lnR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70808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19.01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9375">
                        <a:lnSpc>
                          <a:spcPct val="100000"/>
                        </a:lnSpc>
                        <a:spcBef>
                          <a:spcPts val="90"/>
                        </a:spcBef>
                        <a:tabLst>
                          <a:tab pos="318135" algn="l"/>
                        </a:tabLst>
                      </a:pPr>
                      <a:r>
                        <a:rPr sz="550" b="1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1.2	</a:t>
                      </a: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4.4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5564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09938"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18.37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70808"/>
                      </a:solidFill>
                      <a:prstDash val="solid"/>
                    </a:lnL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32384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3.2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5240" marB="0"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1275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9.5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5240" marB="0">
                    <a:lnR w="6350">
                      <a:solidFill>
                        <a:srgbClr val="070808"/>
                      </a:solidFill>
                      <a:prstDash val="solid"/>
                    </a:lnR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70808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24130" algn="ctr">
                        <a:lnSpc>
                          <a:spcPct val="100000"/>
                        </a:lnSpc>
                        <a:spcBef>
                          <a:spcPts val="120"/>
                        </a:spcBef>
                        <a:tabLst>
                          <a:tab pos="396875" algn="l"/>
                        </a:tabLst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2.06	3.5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5240" marB="0"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2.2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5240" marB="0">
                    <a:lnR w="6350">
                      <a:solidFill>
                        <a:srgbClr val="070808"/>
                      </a:solidFill>
                      <a:prstDash val="solid"/>
                    </a:lnR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70808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17.07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95"/>
                        </a:spcBef>
                        <a:tabLst>
                          <a:tab pos="337820" algn="l"/>
                        </a:tabLst>
                      </a:pPr>
                      <a:r>
                        <a:rPr sz="550" b="1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0.6	1.2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555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09948"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14.71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70808"/>
                      </a:solidFill>
                      <a:prstDash val="solid"/>
                    </a:lnL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32384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2.7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5240" marB="0"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1275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2.3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5240" marB="0">
                    <a:lnR w="6350">
                      <a:solidFill>
                        <a:srgbClr val="070808"/>
                      </a:solidFill>
                      <a:prstDash val="solid"/>
                    </a:lnR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70808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38735">
                        <a:lnSpc>
                          <a:spcPct val="100000"/>
                        </a:lnSpc>
                        <a:spcBef>
                          <a:spcPts val="125"/>
                        </a:spcBef>
                        <a:tabLst>
                          <a:tab pos="436245" algn="l"/>
                        </a:tabLst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34.62	1.9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5875" marB="0"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0.3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5875" marB="0">
                    <a:lnR w="6350">
                      <a:solidFill>
                        <a:srgbClr val="070808"/>
                      </a:solidFill>
                      <a:prstDash val="solid"/>
                    </a:lnR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70808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550" b="1" spc="-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11.04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95"/>
                        </a:spcBef>
                        <a:tabLst>
                          <a:tab pos="334010" algn="l"/>
                        </a:tabLst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1.6	5.3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556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11694">
                <a:tc>
                  <a:txBody>
                    <a:bodyPr/>
                    <a:lstStyle/>
                    <a:p>
                      <a:pPr marL="50165">
                        <a:lnSpc>
                          <a:spcPts val="655"/>
                        </a:lnSpc>
                        <a:spcBef>
                          <a:spcPts val="120"/>
                        </a:spcBef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12.01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70808"/>
                      </a:solidFill>
                      <a:prstDash val="solid"/>
                    </a:lnL>
                    <a:lnT w="6350">
                      <a:solidFill>
                        <a:srgbClr val="070808"/>
                      </a:solidFill>
                      <a:prstDash val="solid"/>
                    </a:lnT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 algn="ctr">
                        <a:lnSpc>
                          <a:spcPts val="655"/>
                        </a:lnSpc>
                        <a:spcBef>
                          <a:spcPts val="120"/>
                        </a:spcBef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1.3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5240" marB="0">
                    <a:lnT w="6350">
                      <a:solidFill>
                        <a:srgbClr val="070808"/>
                      </a:solidFill>
                      <a:prstDash val="solid"/>
                    </a:lnT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275" algn="ctr">
                        <a:lnSpc>
                          <a:spcPts val="655"/>
                        </a:lnSpc>
                        <a:spcBef>
                          <a:spcPts val="120"/>
                        </a:spcBef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2.5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5240" marB="0">
                    <a:lnR w="6350">
                      <a:solidFill>
                        <a:srgbClr val="070808"/>
                      </a:solidFill>
                      <a:prstDash val="solid"/>
                    </a:lnR>
                    <a:lnT w="6350">
                      <a:solidFill>
                        <a:srgbClr val="070808"/>
                      </a:solidFill>
                      <a:prstDash val="solid"/>
                    </a:lnT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70808"/>
                      </a:solidFill>
                      <a:prstDash val="solid"/>
                    </a:lnL>
                    <a:lnR w="6350">
                      <a:solidFill>
                        <a:srgbClr val="070808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8735">
                        <a:lnSpc>
                          <a:spcPts val="655"/>
                        </a:lnSpc>
                        <a:spcBef>
                          <a:spcPts val="125"/>
                        </a:spcBef>
                        <a:tabLst>
                          <a:tab pos="436245" algn="l"/>
                        </a:tabLst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18.37	3.2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5875" marB="0">
                    <a:lnL w="6350">
                      <a:solidFill>
                        <a:srgbClr val="070808"/>
                      </a:solidFill>
                      <a:prstDash val="solid"/>
                    </a:lnL>
                    <a:lnT w="6350">
                      <a:solidFill>
                        <a:srgbClr val="070808"/>
                      </a:solidFill>
                      <a:prstDash val="solid"/>
                    </a:lnT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655"/>
                        </a:lnSpc>
                        <a:spcBef>
                          <a:spcPts val="125"/>
                        </a:spcBef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9.5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5875" marB="0">
                    <a:lnR w="6350">
                      <a:solidFill>
                        <a:srgbClr val="070808"/>
                      </a:solidFill>
                      <a:prstDash val="solid"/>
                    </a:lnR>
                    <a:lnT w="6350">
                      <a:solidFill>
                        <a:srgbClr val="070808"/>
                      </a:solidFill>
                      <a:prstDash val="solid"/>
                    </a:lnT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70808"/>
                      </a:solidFill>
                      <a:prstDash val="solid"/>
                    </a:lnL>
                    <a:lnR w="6350">
                      <a:solidFill>
                        <a:srgbClr val="070808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14.71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70808"/>
                      </a:solidFill>
                      <a:prstDash val="solid"/>
                    </a:lnL>
                    <a:lnT w="6350">
                      <a:solidFill>
                        <a:srgbClr val="070808"/>
                      </a:solidFill>
                      <a:prstDash val="solid"/>
                    </a:lnT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95"/>
                        </a:spcBef>
                        <a:tabLst>
                          <a:tab pos="337820" algn="l"/>
                        </a:tabLst>
                      </a:pPr>
                      <a:r>
                        <a:rPr sz="550" b="1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2.7	2.3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T w="6350">
                      <a:solidFill>
                        <a:srgbClr val="070808"/>
                      </a:solidFill>
                      <a:prstDash val="solid"/>
                    </a:lnT>
                    <a:lnB w="6350">
                      <a:solidFill>
                        <a:srgbClr val="07080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6727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34.62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32384" algn="ctr">
                        <a:lnSpc>
                          <a:spcPct val="100000"/>
                        </a:lnSpc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1.9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41275" algn="ctr">
                        <a:lnSpc>
                          <a:spcPct val="100000"/>
                        </a:lnSpc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0.3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38735">
                        <a:lnSpc>
                          <a:spcPct val="100000"/>
                        </a:lnSpc>
                        <a:tabLst>
                          <a:tab pos="436245" algn="l"/>
                        </a:tabLst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15.01	1.1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67310">
                        <a:lnSpc>
                          <a:spcPct val="100000"/>
                        </a:lnSpc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6.2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88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550" b="1" spc="5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12.01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66675" marB="0"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525"/>
                        </a:spcBef>
                        <a:tabLst>
                          <a:tab pos="337820" algn="l"/>
                        </a:tabLst>
                      </a:pPr>
                      <a:r>
                        <a:rPr sz="550" b="1" dirty="0">
                          <a:solidFill>
                            <a:srgbClr val="070808"/>
                          </a:solidFill>
                          <a:latin typeface="Arial"/>
                          <a:cs typeface="Arial"/>
                        </a:rPr>
                        <a:t>1.3	2.5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T="66675" marB="0">
                    <a:lnT w="6350">
                      <a:solidFill>
                        <a:srgbClr val="070808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2528500" y="6055386"/>
            <a:ext cx="810260" cy="111760"/>
          </a:xfrm>
          <a:custGeom>
            <a:avLst/>
            <a:gdLst/>
            <a:ahLst/>
            <a:cxnLst/>
            <a:rect l="l" t="t" r="r" b="b"/>
            <a:pathLst>
              <a:path w="810260" h="111760">
                <a:moveTo>
                  <a:pt x="0" y="0"/>
                </a:moveTo>
                <a:lnTo>
                  <a:pt x="810008" y="0"/>
                </a:lnTo>
                <a:lnTo>
                  <a:pt x="810008" y="111605"/>
                </a:lnTo>
                <a:lnTo>
                  <a:pt x="0" y="111605"/>
                </a:lnTo>
                <a:lnTo>
                  <a:pt x="0" y="0"/>
                </a:lnTo>
                <a:close/>
              </a:path>
            </a:pathLst>
          </a:custGeom>
          <a:ln w="3459">
            <a:solidFill>
              <a:srgbClr val="07080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64844" y="3930771"/>
            <a:ext cx="2446020" cy="2202180"/>
          </a:xfrm>
          <a:custGeom>
            <a:avLst/>
            <a:gdLst/>
            <a:ahLst/>
            <a:cxnLst/>
            <a:rect l="l" t="t" r="r" b="b"/>
            <a:pathLst>
              <a:path w="2446020" h="2202179">
                <a:moveTo>
                  <a:pt x="0" y="2201623"/>
                </a:moveTo>
                <a:lnTo>
                  <a:pt x="95113" y="2071723"/>
                </a:lnTo>
                <a:lnTo>
                  <a:pt x="288711" y="1819159"/>
                </a:lnTo>
                <a:lnTo>
                  <a:pt x="479300" y="1572984"/>
                </a:lnTo>
                <a:lnTo>
                  <a:pt x="565384" y="1462247"/>
                </a:lnTo>
                <a:lnTo>
                  <a:pt x="783096" y="1793429"/>
                </a:lnTo>
                <a:lnTo>
                  <a:pt x="1115667" y="995083"/>
                </a:lnTo>
                <a:lnTo>
                  <a:pt x="1217592" y="1252181"/>
                </a:lnTo>
                <a:lnTo>
                  <a:pt x="1484713" y="874861"/>
                </a:lnTo>
                <a:lnTo>
                  <a:pt x="1582351" y="995083"/>
                </a:lnTo>
                <a:lnTo>
                  <a:pt x="1737901" y="359129"/>
                </a:lnTo>
                <a:lnTo>
                  <a:pt x="1941466" y="829259"/>
                </a:lnTo>
                <a:lnTo>
                  <a:pt x="2445913" y="0"/>
                </a:lnTo>
              </a:path>
            </a:pathLst>
          </a:custGeom>
          <a:ln w="142990">
            <a:solidFill>
              <a:srgbClr val="07080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858712" y="3787248"/>
            <a:ext cx="365125" cy="393065"/>
          </a:xfrm>
          <a:custGeom>
            <a:avLst/>
            <a:gdLst/>
            <a:ahLst/>
            <a:cxnLst/>
            <a:rect l="l" t="t" r="r" b="b"/>
            <a:pathLst>
              <a:path w="365125" h="393064">
                <a:moveTo>
                  <a:pt x="359329" y="0"/>
                </a:moveTo>
                <a:lnTo>
                  <a:pt x="0" y="167753"/>
                </a:lnTo>
                <a:lnTo>
                  <a:pt x="63760" y="206033"/>
                </a:lnTo>
                <a:lnTo>
                  <a:pt x="364759" y="392579"/>
                </a:lnTo>
                <a:lnTo>
                  <a:pt x="359329" y="0"/>
                </a:lnTo>
                <a:close/>
              </a:path>
            </a:pathLst>
          </a:custGeom>
          <a:solidFill>
            <a:srgbClr val="07080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661659" y="3672840"/>
            <a:ext cx="2103119" cy="21427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5994908" y="3149600"/>
            <a:ext cx="148844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69545" marR="5080" indent="-15748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Franklin Gothic Book"/>
                <a:cs typeface="Franklin Gothic Book"/>
              </a:rPr>
              <a:t>Returns </a:t>
            </a:r>
            <a:r>
              <a:rPr sz="1400" dirty="0">
                <a:latin typeface="Franklin Gothic Book"/>
                <a:cs typeface="Franklin Gothic Book"/>
              </a:rPr>
              <a:t>are</a:t>
            </a:r>
            <a:r>
              <a:rPr sz="1400" spc="-60" dirty="0">
                <a:latin typeface="Franklin Gothic Book"/>
                <a:cs typeface="Franklin Gothic Book"/>
              </a:rPr>
              <a:t> </a:t>
            </a:r>
            <a:r>
              <a:rPr sz="1400" spc="-5" dirty="0">
                <a:latin typeface="Franklin Gothic Book"/>
                <a:cs typeface="Franklin Gothic Book"/>
              </a:rPr>
              <a:t>passed  </a:t>
            </a:r>
            <a:r>
              <a:rPr sz="1400" spc="-15" dirty="0">
                <a:latin typeface="Franklin Gothic Book"/>
                <a:cs typeface="Franklin Gothic Book"/>
              </a:rPr>
              <a:t>to </a:t>
            </a:r>
            <a:r>
              <a:rPr sz="1400" dirty="0">
                <a:latin typeface="Franklin Gothic Book"/>
                <a:cs typeface="Franklin Gothic Book"/>
              </a:rPr>
              <a:t>the</a:t>
            </a:r>
            <a:r>
              <a:rPr sz="1400" spc="-40" dirty="0">
                <a:latin typeface="Franklin Gothic Book"/>
                <a:cs typeface="Franklin Gothic Book"/>
              </a:rPr>
              <a:t> </a:t>
            </a:r>
            <a:r>
              <a:rPr sz="1400" spc="-10" dirty="0">
                <a:latin typeface="Franklin Gothic Book"/>
                <a:cs typeface="Franklin Gothic Book"/>
              </a:rPr>
              <a:t>investors</a:t>
            </a:r>
            <a:endParaRPr sz="1400">
              <a:latin typeface="Franklin Gothic Book"/>
              <a:cs typeface="Franklin Gothic Book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695571" y="4439539"/>
            <a:ext cx="937894" cy="666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5720" algn="just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Franklin Gothic Book"/>
                <a:cs typeface="Franklin Gothic Book"/>
              </a:rPr>
              <a:t>Returns </a:t>
            </a:r>
            <a:r>
              <a:rPr sz="1400" dirty="0">
                <a:latin typeface="Franklin Gothic Book"/>
                <a:cs typeface="Franklin Gothic Book"/>
              </a:rPr>
              <a:t>on  the pooled  </a:t>
            </a:r>
            <a:r>
              <a:rPr sz="1400" spc="-5" dirty="0">
                <a:latin typeface="Franklin Gothic Book"/>
                <a:cs typeface="Franklin Gothic Book"/>
              </a:rPr>
              <a:t>i</a:t>
            </a:r>
            <a:r>
              <a:rPr sz="1400" spc="-40" dirty="0">
                <a:latin typeface="Franklin Gothic Book"/>
                <a:cs typeface="Franklin Gothic Book"/>
              </a:rPr>
              <a:t>n</a:t>
            </a:r>
            <a:r>
              <a:rPr sz="1400" spc="-20" dirty="0">
                <a:latin typeface="Franklin Gothic Book"/>
                <a:cs typeface="Franklin Gothic Book"/>
              </a:rPr>
              <a:t>v</a:t>
            </a:r>
            <a:r>
              <a:rPr sz="1400" dirty="0">
                <a:latin typeface="Franklin Gothic Book"/>
                <a:cs typeface="Franklin Gothic Book"/>
              </a:rPr>
              <a:t>est</a:t>
            </a:r>
            <a:r>
              <a:rPr sz="1400" spc="-5" dirty="0">
                <a:latin typeface="Franklin Gothic Book"/>
                <a:cs typeface="Franklin Gothic Book"/>
              </a:rPr>
              <a:t>m</a:t>
            </a:r>
            <a:r>
              <a:rPr sz="1400" dirty="0">
                <a:latin typeface="Franklin Gothic Book"/>
                <a:cs typeface="Franklin Gothic Book"/>
              </a:rPr>
              <a:t>e</a:t>
            </a:r>
            <a:r>
              <a:rPr sz="1400" spc="-5" dirty="0">
                <a:latin typeface="Franklin Gothic Book"/>
                <a:cs typeface="Franklin Gothic Book"/>
              </a:rPr>
              <a:t>n</a:t>
            </a:r>
            <a:r>
              <a:rPr sz="1400" dirty="0">
                <a:latin typeface="Franklin Gothic Book"/>
                <a:cs typeface="Franklin Gothic Book"/>
              </a:rPr>
              <a:t>ts</a:t>
            </a:r>
            <a:endParaRPr sz="1400">
              <a:latin typeface="Franklin Gothic Book"/>
              <a:cs typeface="Franklin Gothic Book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415153" y="5904382"/>
            <a:ext cx="261175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72085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Franklin Gothic Book"/>
                <a:cs typeface="Franklin Gothic Book"/>
              </a:rPr>
              <a:t>Mutual </a:t>
            </a:r>
            <a:r>
              <a:rPr sz="1400" spc="-20" dirty="0">
                <a:latin typeface="Franklin Gothic Book"/>
                <a:cs typeface="Franklin Gothic Book"/>
              </a:rPr>
              <a:t>Fund </a:t>
            </a:r>
            <a:r>
              <a:rPr sz="1400" dirty="0">
                <a:latin typeface="Franklin Gothic Book"/>
                <a:cs typeface="Franklin Gothic Book"/>
              </a:rPr>
              <a:t>— </a:t>
            </a:r>
            <a:r>
              <a:rPr sz="1400" spc="-20" dirty="0">
                <a:latin typeface="Franklin Gothic Book"/>
                <a:cs typeface="Franklin Gothic Book"/>
              </a:rPr>
              <a:t>Fund </a:t>
            </a:r>
            <a:r>
              <a:rPr sz="1400" spc="-5" dirty="0">
                <a:latin typeface="Franklin Gothic Book"/>
                <a:cs typeface="Franklin Gothic Book"/>
              </a:rPr>
              <a:t>Manager  </a:t>
            </a:r>
            <a:r>
              <a:rPr sz="1400" spc="-10" dirty="0">
                <a:latin typeface="Franklin Gothic Book"/>
                <a:cs typeface="Franklin Gothic Book"/>
              </a:rPr>
              <a:t>invests </a:t>
            </a:r>
            <a:r>
              <a:rPr sz="1400" spc="-5" dirty="0">
                <a:latin typeface="Franklin Gothic Book"/>
                <a:cs typeface="Franklin Gothic Book"/>
              </a:rPr>
              <a:t>this amount </a:t>
            </a:r>
            <a:r>
              <a:rPr sz="1400" dirty="0">
                <a:latin typeface="Franklin Gothic Book"/>
                <a:cs typeface="Franklin Gothic Book"/>
              </a:rPr>
              <a:t>with</a:t>
            </a:r>
            <a:r>
              <a:rPr sz="1400" spc="-70" dirty="0">
                <a:latin typeface="Franklin Gothic Book"/>
                <a:cs typeface="Franklin Gothic Book"/>
              </a:rPr>
              <a:t> </a:t>
            </a:r>
            <a:r>
              <a:rPr sz="1400" dirty="0">
                <a:latin typeface="Franklin Gothic Book"/>
                <a:cs typeface="Franklin Gothic Book"/>
              </a:rPr>
              <a:t>securities</a:t>
            </a:r>
            <a:endParaRPr sz="1400">
              <a:latin typeface="Franklin Gothic Book"/>
              <a:cs typeface="Franklin Gothic Book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727950" y="4228922"/>
            <a:ext cx="1066800" cy="1093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Franklin Gothic Book"/>
                <a:cs typeface="Franklin Gothic Book"/>
              </a:rPr>
              <a:t>Investors</a:t>
            </a:r>
            <a:r>
              <a:rPr sz="1400" spc="-95" dirty="0">
                <a:latin typeface="Franklin Gothic Book"/>
                <a:cs typeface="Franklin Gothic Book"/>
              </a:rPr>
              <a:t> </a:t>
            </a:r>
            <a:r>
              <a:rPr sz="1400" dirty="0">
                <a:latin typeface="Franklin Gothic Book"/>
                <a:cs typeface="Franklin Gothic Book"/>
              </a:rPr>
              <a:t>pool  their </a:t>
            </a:r>
            <a:r>
              <a:rPr sz="1400" spc="-5" dirty="0">
                <a:latin typeface="Franklin Gothic Book"/>
                <a:cs typeface="Franklin Gothic Book"/>
              </a:rPr>
              <a:t>money  </a:t>
            </a:r>
            <a:r>
              <a:rPr sz="1400" dirty="0">
                <a:latin typeface="Franklin Gothic Book"/>
                <a:cs typeface="Franklin Gothic Book"/>
              </a:rPr>
              <a:t>with a  </a:t>
            </a:r>
            <a:r>
              <a:rPr sz="1400" spc="-10" dirty="0">
                <a:latin typeface="Franklin Gothic Book"/>
                <a:cs typeface="Franklin Gothic Book"/>
              </a:rPr>
              <a:t>Registered  </a:t>
            </a:r>
            <a:r>
              <a:rPr sz="1400" spc="-5" dirty="0">
                <a:latin typeface="Franklin Gothic Book"/>
                <a:cs typeface="Franklin Gothic Book"/>
              </a:rPr>
              <a:t>Mutual</a:t>
            </a:r>
            <a:r>
              <a:rPr sz="1400" spc="-30" dirty="0">
                <a:latin typeface="Franklin Gothic Book"/>
                <a:cs typeface="Franklin Gothic Book"/>
              </a:rPr>
              <a:t> </a:t>
            </a:r>
            <a:r>
              <a:rPr sz="1400" spc="-20" dirty="0">
                <a:latin typeface="Franklin Gothic Book"/>
                <a:cs typeface="Franklin Gothic Book"/>
              </a:rPr>
              <a:t>Fund</a:t>
            </a:r>
            <a:endParaRPr sz="1400">
              <a:latin typeface="Franklin Gothic Book"/>
              <a:cs typeface="Franklin Gothic Book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255765" y="4463034"/>
            <a:ext cx="930910" cy="58547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58750" marR="5080" indent="-146685">
              <a:lnSpc>
                <a:spcPts val="2000"/>
              </a:lnSpc>
              <a:spcBef>
                <a:spcPts val="500"/>
              </a:spcBef>
            </a:pPr>
            <a:r>
              <a:rPr sz="2000" dirty="0">
                <a:latin typeface="Franklin Gothic Medium"/>
                <a:cs typeface="Franklin Gothic Medium"/>
              </a:rPr>
              <a:t>MUT</a:t>
            </a:r>
            <a:r>
              <a:rPr sz="2000" spc="-40" dirty="0">
                <a:latin typeface="Franklin Gothic Medium"/>
                <a:cs typeface="Franklin Gothic Medium"/>
              </a:rPr>
              <a:t>U</a:t>
            </a:r>
            <a:r>
              <a:rPr sz="2000" spc="-5" dirty="0">
                <a:latin typeface="Franklin Gothic Medium"/>
                <a:cs typeface="Franklin Gothic Medium"/>
              </a:rPr>
              <a:t>AL  </a:t>
            </a:r>
            <a:r>
              <a:rPr sz="2000" dirty="0">
                <a:latin typeface="Franklin Gothic Medium"/>
                <a:cs typeface="Franklin Gothic Medium"/>
              </a:rPr>
              <a:t>FUND</a:t>
            </a:r>
            <a:endParaRPr sz="2000">
              <a:latin typeface="Franklin Gothic Medium"/>
              <a:cs typeface="Franklin Gothic Medium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344923" y="1360932"/>
            <a:ext cx="106616" cy="48859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400550" y="1383030"/>
            <a:ext cx="0" cy="4793615"/>
          </a:xfrm>
          <a:custGeom>
            <a:avLst/>
            <a:gdLst/>
            <a:ahLst/>
            <a:cxnLst/>
            <a:rect l="l" t="t" r="r" b="b"/>
            <a:pathLst>
              <a:path h="4793615">
                <a:moveTo>
                  <a:pt x="0" y="0"/>
                </a:moveTo>
                <a:lnTo>
                  <a:pt x="0" y="4793424"/>
                </a:lnTo>
              </a:path>
            </a:pathLst>
          </a:custGeom>
          <a:ln w="25908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2136140" algn="l"/>
              </a:tabLst>
            </a:pPr>
            <a:r>
              <a:rPr spc="-10" dirty="0"/>
              <a:t>Money </a:t>
            </a:r>
            <a:r>
              <a:rPr spc="5" dirty="0"/>
              <a:t>Smart </a:t>
            </a:r>
            <a:r>
              <a:rPr spc="-10" dirty="0"/>
              <a:t>for</a:t>
            </a:r>
            <a:r>
              <a:rPr spc="55" dirty="0"/>
              <a:t> </a:t>
            </a:r>
            <a:r>
              <a:rPr spc="-20" dirty="0"/>
              <a:t>Young</a:t>
            </a:r>
            <a:r>
              <a:rPr dirty="0"/>
              <a:t> </a:t>
            </a:r>
            <a:r>
              <a:rPr spc="-5" dirty="0"/>
              <a:t>People	</a:t>
            </a:r>
            <a:r>
              <a:rPr dirty="0"/>
              <a:t>Grades 3 --</a:t>
            </a:r>
            <a:r>
              <a:rPr spc="-70" dirty="0"/>
              <a:t> </a:t>
            </a:r>
            <a:r>
              <a:rPr dirty="0"/>
              <a:t>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305765"/>
            <a:ext cx="603948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Case Study: Three</a:t>
            </a:r>
            <a:r>
              <a:rPr spc="-75" dirty="0"/>
              <a:t> </a:t>
            </a:r>
            <a:r>
              <a:rPr spc="-15" dirty="0"/>
              <a:t>Stocks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684514" y="545337"/>
            <a:ext cx="2514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5" dirty="0">
                <a:solidFill>
                  <a:srgbClr val="FFFFFF"/>
                </a:solidFill>
                <a:latin typeface="Franklin Gothic Book"/>
                <a:cs typeface="Franklin Gothic Book"/>
              </a:rPr>
              <a:t>14</a:t>
            </a:r>
            <a:endParaRPr sz="1600">
              <a:latin typeface="Franklin Gothic Book"/>
              <a:cs typeface="Franklin Gothic Boo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7200" y="1205483"/>
            <a:ext cx="2567940" cy="4775200"/>
          </a:xfrm>
          <a:prstGeom prst="rect">
            <a:avLst/>
          </a:prstGeom>
          <a:ln w="9144">
            <a:solidFill>
              <a:srgbClr val="6F2F9F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238760">
              <a:lnSpc>
                <a:spcPct val="100000"/>
              </a:lnSpc>
              <a:spcBef>
                <a:spcPts val="310"/>
              </a:spcBef>
            </a:pPr>
            <a:r>
              <a:rPr sz="2000" spc="-20" dirty="0">
                <a:solidFill>
                  <a:srgbClr val="6F2F9F"/>
                </a:solidFill>
                <a:latin typeface="Franklin Gothic Medium"/>
                <a:cs typeface="Franklin Gothic Medium"/>
              </a:rPr>
              <a:t>Yum! </a:t>
            </a:r>
            <a:r>
              <a:rPr sz="2000" spc="-5" dirty="0">
                <a:solidFill>
                  <a:srgbClr val="6F2F9F"/>
                </a:solidFill>
                <a:latin typeface="Franklin Gothic Medium"/>
                <a:cs typeface="Franklin Gothic Medium"/>
              </a:rPr>
              <a:t>Brands</a:t>
            </a:r>
            <a:r>
              <a:rPr sz="2000" spc="-30" dirty="0">
                <a:solidFill>
                  <a:srgbClr val="6F2F9F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6F2F9F"/>
                </a:solidFill>
                <a:latin typeface="Franklin Gothic Medium"/>
                <a:cs typeface="Franklin Gothic Medium"/>
              </a:rPr>
              <a:t>(YUM)</a:t>
            </a:r>
            <a:endParaRPr sz="2000">
              <a:latin typeface="Franklin Gothic Medium"/>
              <a:cs typeface="Franklin Gothic Medium"/>
            </a:endParaRPr>
          </a:p>
          <a:p>
            <a:pPr marL="228600" marR="242570">
              <a:lnSpc>
                <a:spcPct val="119000"/>
              </a:lnSpc>
              <a:spcBef>
                <a:spcPts val="434"/>
              </a:spcBef>
            </a:pPr>
            <a:r>
              <a:rPr sz="1400" spc="-20" dirty="0">
                <a:latin typeface="Franklin Gothic Book"/>
                <a:cs typeface="Franklin Gothic Book"/>
              </a:rPr>
              <a:t>Yum! </a:t>
            </a:r>
            <a:r>
              <a:rPr sz="1400" dirty="0">
                <a:latin typeface="Franklin Gothic Book"/>
                <a:cs typeface="Franklin Gothic Book"/>
              </a:rPr>
              <a:t>Brands </a:t>
            </a:r>
            <a:r>
              <a:rPr sz="1400" spc="-10" dirty="0">
                <a:latin typeface="Franklin Gothic Book"/>
                <a:cs typeface="Franklin Gothic Book"/>
              </a:rPr>
              <a:t>owns </a:t>
            </a:r>
            <a:r>
              <a:rPr sz="1400" spc="-5" dirty="0">
                <a:latin typeface="Franklin Gothic Book"/>
                <a:cs typeface="Franklin Gothic Book"/>
              </a:rPr>
              <a:t>such  popular </a:t>
            </a:r>
            <a:r>
              <a:rPr sz="1400" dirty="0">
                <a:latin typeface="Franklin Gothic Book"/>
                <a:cs typeface="Franklin Gothic Book"/>
              </a:rPr>
              <a:t>chains as </a:t>
            </a:r>
            <a:r>
              <a:rPr sz="1400" spc="-25" dirty="0">
                <a:latin typeface="Franklin Gothic Book"/>
                <a:cs typeface="Franklin Gothic Book"/>
              </a:rPr>
              <a:t>Taco</a:t>
            </a:r>
            <a:r>
              <a:rPr sz="1400" spc="-75" dirty="0">
                <a:latin typeface="Franklin Gothic Book"/>
                <a:cs typeface="Franklin Gothic Book"/>
              </a:rPr>
              <a:t> </a:t>
            </a:r>
            <a:r>
              <a:rPr sz="1400" spc="-5" dirty="0">
                <a:latin typeface="Franklin Gothic Book"/>
                <a:cs typeface="Franklin Gothic Book"/>
              </a:rPr>
              <a:t>Bell,  KFC, </a:t>
            </a:r>
            <a:r>
              <a:rPr sz="1400" dirty="0">
                <a:latin typeface="Franklin Gothic Book"/>
                <a:cs typeface="Franklin Gothic Book"/>
              </a:rPr>
              <a:t>and </a:t>
            </a:r>
            <a:r>
              <a:rPr sz="1400" spc="-5" dirty="0">
                <a:latin typeface="Franklin Gothic Book"/>
                <a:cs typeface="Franklin Gothic Book"/>
              </a:rPr>
              <a:t>Pizza</a:t>
            </a:r>
            <a:r>
              <a:rPr sz="1400" spc="-50" dirty="0">
                <a:latin typeface="Franklin Gothic Book"/>
                <a:cs typeface="Franklin Gothic Book"/>
              </a:rPr>
              <a:t> </a:t>
            </a:r>
            <a:r>
              <a:rPr sz="1400" spc="-5" dirty="0">
                <a:latin typeface="Franklin Gothic Book"/>
                <a:cs typeface="Franklin Gothic Book"/>
              </a:rPr>
              <a:t>Hut.</a:t>
            </a:r>
            <a:endParaRPr sz="1400">
              <a:latin typeface="Franklin Gothic Book"/>
              <a:cs typeface="Franklin Gothic Book"/>
            </a:endParaRPr>
          </a:p>
          <a:p>
            <a:pPr marL="228600" marR="269240">
              <a:lnSpc>
                <a:spcPct val="119000"/>
              </a:lnSpc>
              <a:spcBef>
                <a:spcPts val="5"/>
              </a:spcBef>
            </a:pPr>
            <a:r>
              <a:rPr sz="1400" spc="-15" dirty="0">
                <a:latin typeface="Franklin Gothic Book"/>
                <a:cs typeface="Franklin Gothic Book"/>
              </a:rPr>
              <a:t>At </a:t>
            </a:r>
            <a:r>
              <a:rPr sz="1400" dirty="0">
                <a:latin typeface="Franklin Gothic Book"/>
                <a:cs typeface="Franklin Gothic Book"/>
              </a:rPr>
              <a:t>$73 </a:t>
            </a:r>
            <a:r>
              <a:rPr sz="1400" spc="-5" dirty="0">
                <a:latin typeface="Franklin Gothic Book"/>
                <a:cs typeface="Franklin Gothic Book"/>
              </a:rPr>
              <a:t>per </a:t>
            </a:r>
            <a:r>
              <a:rPr sz="1400" dirty="0">
                <a:latin typeface="Franklin Gothic Book"/>
                <a:cs typeface="Franklin Gothic Book"/>
              </a:rPr>
              <a:t>share, </a:t>
            </a:r>
            <a:r>
              <a:rPr sz="1400" spc="-5" dirty="0">
                <a:latin typeface="Franklin Gothic Book"/>
                <a:cs typeface="Franklin Gothic Book"/>
              </a:rPr>
              <a:t>it </a:t>
            </a:r>
            <a:r>
              <a:rPr sz="1400" dirty="0">
                <a:latin typeface="Franklin Gothic Book"/>
                <a:cs typeface="Franklin Gothic Book"/>
              </a:rPr>
              <a:t>sells  </a:t>
            </a:r>
            <a:r>
              <a:rPr sz="1400" spc="-15" dirty="0">
                <a:latin typeface="Franklin Gothic Book"/>
                <a:cs typeface="Franklin Gothic Book"/>
              </a:rPr>
              <a:t>for </a:t>
            </a:r>
            <a:r>
              <a:rPr sz="1400" spc="-5" dirty="0">
                <a:latin typeface="Franklin Gothic Book"/>
                <a:cs typeface="Franklin Gothic Book"/>
              </a:rPr>
              <a:t>20 </a:t>
            </a:r>
            <a:r>
              <a:rPr sz="1400" dirty="0">
                <a:latin typeface="Franklin Gothic Book"/>
                <a:cs typeface="Franklin Gothic Book"/>
              </a:rPr>
              <a:t>times </a:t>
            </a:r>
            <a:r>
              <a:rPr sz="1400" spc="-10" dirty="0">
                <a:latin typeface="Franklin Gothic Book"/>
                <a:cs typeface="Franklin Gothic Book"/>
              </a:rPr>
              <a:t>projected  </a:t>
            </a:r>
            <a:r>
              <a:rPr sz="1400" spc="-5" dirty="0">
                <a:latin typeface="Franklin Gothic Book"/>
                <a:cs typeface="Franklin Gothic Book"/>
              </a:rPr>
              <a:t>earnings, while yielding 2%.  </a:t>
            </a:r>
            <a:r>
              <a:rPr sz="1400" dirty="0">
                <a:latin typeface="Franklin Gothic Book"/>
                <a:cs typeface="Franklin Gothic Book"/>
              </a:rPr>
              <a:t>The </a:t>
            </a:r>
            <a:r>
              <a:rPr sz="1400" spc="-10" dirty="0">
                <a:latin typeface="Franklin Gothic Book"/>
                <a:cs typeface="Franklin Gothic Book"/>
              </a:rPr>
              <a:t>company </a:t>
            </a:r>
            <a:r>
              <a:rPr sz="1400" spc="-5" dirty="0">
                <a:latin typeface="Franklin Gothic Book"/>
                <a:cs typeface="Franklin Gothic Book"/>
              </a:rPr>
              <a:t>is expected</a:t>
            </a:r>
            <a:r>
              <a:rPr sz="1400" spc="-150" dirty="0">
                <a:latin typeface="Franklin Gothic Book"/>
                <a:cs typeface="Franklin Gothic Book"/>
              </a:rPr>
              <a:t> </a:t>
            </a:r>
            <a:r>
              <a:rPr sz="1400" spc="-10" dirty="0">
                <a:latin typeface="Franklin Gothic Book"/>
                <a:cs typeface="Franklin Gothic Book"/>
              </a:rPr>
              <a:t>to  </a:t>
            </a:r>
            <a:r>
              <a:rPr sz="1400" dirty="0">
                <a:latin typeface="Franklin Gothic Book"/>
                <a:cs typeface="Franklin Gothic Book"/>
              </a:rPr>
              <a:t>increase </a:t>
            </a:r>
            <a:r>
              <a:rPr sz="1400" spc="-5" dirty="0">
                <a:latin typeface="Franklin Gothic Book"/>
                <a:cs typeface="Franklin Gothic Book"/>
              </a:rPr>
              <a:t>profits </a:t>
            </a:r>
            <a:r>
              <a:rPr sz="1400" spc="-10" dirty="0">
                <a:latin typeface="Franklin Gothic Book"/>
                <a:cs typeface="Franklin Gothic Book"/>
              </a:rPr>
              <a:t>over </a:t>
            </a:r>
            <a:r>
              <a:rPr sz="1400" dirty="0">
                <a:latin typeface="Franklin Gothic Book"/>
                <a:cs typeface="Franklin Gothic Book"/>
              </a:rPr>
              <a:t>the  </a:t>
            </a:r>
            <a:r>
              <a:rPr sz="1400" spc="-10" dirty="0">
                <a:latin typeface="Franklin Gothic Book"/>
                <a:cs typeface="Franklin Gothic Book"/>
              </a:rPr>
              <a:t>next </a:t>
            </a:r>
            <a:r>
              <a:rPr sz="1400" spc="5" dirty="0">
                <a:latin typeface="Franklin Gothic Book"/>
                <a:cs typeface="Franklin Gothic Book"/>
              </a:rPr>
              <a:t>3–5</a:t>
            </a:r>
            <a:r>
              <a:rPr sz="1400" spc="-30" dirty="0">
                <a:latin typeface="Franklin Gothic Book"/>
                <a:cs typeface="Franklin Gothic Book"/>
              </a:rPr>
              <a:t> </a:t>
            </a:r>
            <a:r>
              <a:rPr sz="1400" dirty="0">
                <a:latin typeface="Franklin Gothic Book"/>
                <a:cs typeface="Franklin Gothic Book"/>
              </a:rPr>
              <a:t>years.</a:t>
            </a:r>
            <a:endParaRPr sz="1400">
              <a:latin typeface="Franklin Gothic Book"/>
              <a:cs typeface="Franklin Gothic Book"/>
            </a:endParaRPr>
          </a:p>
          <a:p>
            <a:pPr marL="228600" marR="491490">
              <a:lnSpc>
                <a:spcPct val="135700"/>
              </a:lnSpc>
              <a:spcBef>
                <a:spcPts val="180"/>
              </a:spcBef>
            </a:pPr>
            <a:r>
              <a:rPr sz="1400" b="1" dirty="0">
                <a:latin typeface="Franklin Gothic Book"/>
                <a:cs typeface="Franklin Gothic Book"/>
              </a:rPr>
              <a:t>Stock symbol: </a:t>
            </a:r>
            <a:r>
              <a:rPr sz="1400" dirty="0">
                <a:latin typeface="Franklin Gothic Book"/>
                <a:cs typeface="Franklin Gothic Book"/>
              </a:rPr>
              <a:t>YUM  </a:t>
            </a:r>
            <a:r>
              <a:rPr sz="1400" b="1" spc="-15" dirty="0">
                <a:latin typeface="Franklin Gothic Book"/>
                <a:cs typeface="Franklin Gothic Book"/>
              </a:rPr>
              <a:t>Today’s </a:t>
            </a:r>
            <a:r>
              <a:rPr sz="1400" b="1" spc="5" dirty="0">
                <a:latin typeface="Franklin Gothic Book"/>
                <a:cs typeface="Franklin Gothic Book"/>
              </a:rPr>
              <a:t>share </a:t>
            </a:r>
            <a:r>
              <a:rPr sz="1400" b="1" dirty="0">
                <a:latin typeface="Franklin Gothic Book"/>
                <a:cs typeface="Franklin Gothic Book"/>
              </a:rPr>
              <a:t>price:</a:t>
            </a:r>
            <a:r>
              <a:rPr sz="1400" b="1" spc="-180" dirty="0">
                <a:latin typeface="Franklin Gothic Book"/>
                <a:cs typeface="Franklin Gothic Book"/>
              </a:rPr>
              <a:t> </a:t>
            </a:r>
            <a:r>
              <a:rPr sz="1400" dirty="0">
                <a:latin typeface="Franklin Gothic Book"/>
                <a:cs typeface="Franklin Gothic Book"/>
              </a:rPr>
              <a:t>$73</a:t>
            </a:r>
            <a:endParaRPr sz="1400">
              <a:latin typeface="Franklin Gothic Book"/>
              <a:cs typeface="Franklin Gothic Boo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65164" y="1205483"/>
            <a:ext cx="2567940" cy="4775200"/>
          </a:xfrm>
          <a:prstGeom prst="rect">
            <a:avLst/>
          </a:prstGeom>
          <a:ln w="9144">
            <a:solidFill>
              <a:srgbClr val="6F2F9F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344805">
              <a:lnSpc>
                <a:spcPct val="100000"/>
              </a:lnSpc>
              <a:spcBef>
                <a:spcPts val="310"/>
              </a:spcBef>
            </a:pPr>
            <a:r>
              <a:rPr sz="2000" spc="-15" dirty="0">
                <a:solidFill>
                  <a:srgbClr val="6F2F9F"/>
                </a:solidFill>
                <a:latin typeface="Franklin Gothic Medium"/>
                <a:cs typeface="Franklin Gothic Medium"/>
              </a:rPr>
              <a:t>Walt </a:t>
            </a:r>
            <a:r>
              <a:rPr sz="2000" spc="-10" dirty="0">
                <a:solidFill>
                  <a:srgbClr val="6F2F9F"/>
                </a:solidFill>
                <a:latin typeface="Franklin Gothic Medium"/>
                <a:cs typeface="Franklin Gothic Medium"/>
              </a:rPr>
              <a:t>Disney</a:t>
            </a:r>
            <a:r>
              <a:rPr sz="2000" spc="-20" dirty="0">
                <a:solidFill>
                  <a:srgbClr val="6F2F9F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6F2F9F"/>
                </a:solidFill>
                <a:latin typeface="Franklin Gothic Medium"/>
                <a:cs typeface="Franklin Gothic Medium"/>
              </a:rPr>
              <a:t>(DIS)</a:t>
            </a:r>
            <a:endParaRPr sz="2000">
              <a:latin typeface="Franklin Gothic Medium"/>
              <a:cs typeface="Franklin Gothic Medium"/>
            </a:endParaRPr>
          </a:p>
          <a:p>
            <a:pPr marL="229235" marR="332740">
              <a:lnSpc>
                <a:spcPct val="119100"/>
              </a:lnSpc>
              <a:spcBef>
                <a:spcPts val="434"/>
              </a:spcBef>
            </a:pPr>
            <a:r>
              <a:rPr sz="1400" dirty="0">
                <a:latin typeface="Franklin Gothic Book"/>
                <a:cs typeface="Franklin Gothic Book"/>
              </a:rPr>
              <a:t>Walt Disney owns several  </a:t>
            </a:r>
            <a:r>
              <a:rPr sz="1400" spc="5" dirty="0">
                <a:latin typeface="Franklin Gothic Book"/>
                <a:cs typeface="Franklin Gothic Book"/>
              </a:rPr>
              <a:t>business interests:  animated films, theme  parks, and the </a:t>
            </a:r>
            <a:r>
              <a:rPr sz="1400" spc="15" dirty="0">
                <a:latin typeface="Franklin Gothic Book"/>
                <a:cs typeface="Franklin Gothic Book"/>
              </a:rPr>
              <a:t>sports  </a:t>
            </a:r>
            <a:r>
              <a:rPr sz="1400" spc="5" dirty="0">
                <a:latin typeface="Franklin Gothic Book"/>
                <a:cs typeface="Franklin Gothic Book"/>
              </a:rPr>
              <a:t>network ESPN, among  others. </a:t>
            </a:r>
            <a:r>
              <a:rPr sz="1400" spc="-5" dirty="0">
                <a:latin typeface="Franklin Gothic Book"/>
                <a:cs typeface="Franklin Gothic Book"/>
              </a:rPr>
              <a:t>At </a:t>
            </a:r>
            <a:r>
              <a:rPr sz="1400" spc="-10" dirty="0">
                <a:latin typeface="Franklin Gothic Book"/>
                <a:cs typeface="Franklin Gothic Book"/>
              </a:rPr>
              <a:t>$116 </a:t>
            </a:r>
            <a:r>
              <a:rPr sz="1400" dirty="0">
                <a:latin typeface="Franklin Gothic Book"/>
                <a:cs typeface="Franklin Gothic Book"/>
              </a:rPr>
              <a:t>a </a:t>
            </a:r>
            <a:r>
              <a:rPr sz="1400" spc="5" dirty="0">
                <a:latin typeface="Franklin Gothic Book"/>
                <a:cs typeface="Franklin Gothic Book"/>
              </a:rPr>
              <a:t>share, it  is </a:t>
            </a:r>
            <a:r>
              <a:rPr sz="1400" dirty="0">
                <a:latin typeface="Franklin Gothic Book"/>
                <a:cs typeface="Franklin Gothic Book"/>
              </a:rPr>
              <a:t>expected </a:t>
            </a:r>
            <a:r>
              <a:rPr sz="1400" spc="-5" dirty="0">
                <a:latin typeface="Franklin Gothic Book"/>
                <a:cs typeface="Franklin Gothic Book"/>
              </a:rPr>
              <a:t>to </a:t>
            </a:r>
            <a:r>
              <a:rPr sz="1400" spc="10" dirty="0">
                <a:latin typeface="Franklin Gothic Book"/>
                <a:cs typeface="Franklin Gothic Book"/>
              </a:rPr>
              <a:t>increase  </a:t>
            </a:r>
            <a:r>
              <a:rPr sz="1400" spc="5" dirty="0">
                <a:latin typeface="Franklin Gothic Book"/>
                <a:cs typeface="Franklin Gothic Book"/>
              </a:rPr>
              <a:t>profits at </a:t>
            </a:r>
            <a:r>
              <a:rPr sz="1400" dirty="0">
                <a:latin typeface="Franklin Gothic Book"/>
                <a:cs typeface="Franklin Gothic Book"/>
              </a:rPr>
              <a:t>a 15% </a:t>
            </a:r>
            <a:r>
              <a:rPr sz="1400" spc="5" dirty="0">
                <a:latin typeface="Franklin Gothic Book"/>
                <a:cs typeface="Franklin Gothic Book"/>
              </a:rPr>
              <a:t>pace </a:t>
            </a:r>
            <a:r>
              <a:rPr sz="1400" spc="-5" dirty="0">
                <a:latin typeface="Franklin Gothic Book"/>
                <a:cs typeface="Franklin Gothic Book"/>
              </a:rPr>
              <a:t>for  </a:t>
            </a:r>
            <a:r>
              <a:rPr sz="1400" spc="5" dirty="0">
                <a:latin typeface="Franklin Gothic Book"/>
                <a:cs typeface="Franklin Gothic Book"/>
              </a:rPr>
              <a:t>the </a:t>
            </a:r>
            <a:r>
              <a:rPr sz="1400" dirty="0">
                <a:latin typeface="Franklin Gothic Book"/>
                <a:cs typeface="Franklin Gothic Book"/>
              </a:rPr>
              <a:t>next several</a:t>
            </a:r>
            <a:r>
              <a:rPr sz="1400" spc="20" dirty="0">
                <a:latin typeface="Franklin Gothic Book"/>
                <a:cs typeface="Franklin Gothic Book"/>
              </a:rPr>
              <a:t> </a:t>
            </a:r>
            <a:r>
              <a:rPr sz="1400" spc="5" dirty="0">
                <a:latin typeface="Franklin Gothic Book"/>
                <a:cs typeface="Franklin Gothic Book"/>
              </a:rPr>
              <a:t>years.</a:t>
            </a:r>
            <a:endParaRPr sz="1400">
              <a:latin typeface="Franklin Gothic Book"/>
              <a:cs typeface="Franklin Gothic Book"/>
            </a:endParaRPr>
          </a:p>
          <a:p>
            <a:pPr marL="229235" marR="394970">
              <a:lnSpc>
                <a:spcPct val="135700"/>
              </a:lnSpc>
              <a:spcBef>
                <a:spcPts val="180"/>
              </a:spcBef>
            </a:pPr>
            <a:r>
              <a:rPr sz="1400" b="1" dirty="0">
                <a:latin typeface="Franklin Gothic Book"/>
                <a:cs typeface="Franklin Gothic Book"/>
              </a:rPr>
              <a:t>Stock symbol: </a:t>
            </a:r>
            <a:r>
              <a:rPr sz="1400" dirty="0">
                <a:latin typeface="Franklin Gothic Book"/>
                <a:cs typeface="Franklin Gothic Book"/>
              </a:rPr>
              <a:t>DIS  </a:t>
            </a:r>
            <a:r>
              <a:rPr sz="1400" b="1" spc="-15" dirty="0">
                <a:latin typeface="Franklin Gothic Book"/>
                <a:cs typeface="Franklin Gothic Book"/>
              </a:rPr>
              <a:t>Today’s </a:t>
            </a:r>
            <a:r>
              <a:rPr sz="1400" b="1" spc="5" dirty="0">
                <a:latin typeface="Franklin Gothic Book"/>
                <a:cs typeface="Franklin Gothic Book"/>
              </a:rPr>
              <a:t>share </a:t>
            </a:r>
            <a:r>
              <a:rPr sz="1400" b="1" dirty="0">
                <a:latin typeface="Franklin Gothic Book"/>
                <a:cs typeface="Franklin Gothic Book"/>
              </a:rPr>
              <a:t>price:</a:t>
            </a:r>
            <a:r>
              <a:rPr sz="1400" b="1" spc="-185" dirty="0">
                <a:latin typeface="Franklin Gothic Book"/>
                <a:cs typeface="Franklin Gothic Book"/>
              </a:rPr>
              <a:t> </a:t>
            </a:r>
            <a:r>
              <a:rPr sz="1400" spc="-15" dirty="0">
                <a:latin typeface="Franklin Gothic Book"/>
                <a:cs typeface="Franklin Gothic Book"/>
              </a:rPr>
              <a:t>$116</a:t>
            </a:r>
            <a:endParaRPr sz="1400">
              <a:latin typeface="Franklin Gothic Book"/>
              <a:cs typeface="Franklin Gothic Boo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96996" y="1205483"/>
            <a:ext cx="2491740" cy="4775200"/>
          </a:xfrm>
          <a:prstGeom prst="rect">
            <a:avLst/>
          </a:prstGeom>
          <a:ln w="9144">
            <a:solidFill>
              <a:srgbClr val="6F2F9F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470534">
              <a:lnSpc>
                <a:spcPct val="100000"/>
              </a:lnSpc>
              <a:spcBef>
                <a:spcPts val="295"/>
              </a:spcBef>
            </a:pPr>
            <a:r>
              <a:rPr sz="2400" spc="-25" dirty="0">
                <a:solidFill>
                  <a:srgbClr val="6F2F9F"/>
                </a:solidFill>
                <a:latin typeface="Franklin Gothic Medium"/>
                <a:cs typeface="Franklin Gothic Medium"/>
              </a:rPr>
              <a:t>Target </a:t>
            </a:r>
            <a:r>
              <a:rPr sz="2400" spc="-20" dirty="0">
                <a:solidFill>
                  <a:srgbClr val="6F2F9F"/>
                </a:solidFill>
                <a:latin typeface="Franklin Gothic Medium"/>
                <a:cs typeface="Franklin Gothic Medium"/>
              </a:rPr>
              <a:t>(TGT)</a:t>
            </a:r>
            <a:endParaRPr sz="2400">
              <a:latin typeface="Franklin Gothic Medium"/>
              <a:cs typeface="Franklin Gothic Medium"/>
            </a:endParaRPr>
          </a:p>
          <a:p>
            <a:pPr marL="228600" marR="385445">
              <a:lnSpc>
                <a:spcPct val="119100"/>
              </a:lnSpc>
              <a:spcBef>
                <a:spcPts val="450"/>
              </a:spcBef>
            </a:pPr>
            <a:r>
              <a:rPr sz="1400" spc="-20" dirty="0">
                <a:latin typeface="Franklin Gothic Book"/>
                <a:cs typeface="Franklin Gothic Book"/>
              </a:rPr>
              <a:t>Target </a:t>
            </a:r>
            <a:r>
              <a:rPr sz="1400" spc="-5" dirty="0">
                <a:latin typeface="Franklin Gothic Book"/>
                <a:cs typeface="Franklin Gothic Book"/>
              </a:rPr>
              <a:t>has </a:t>
            </a:r>
            <a:r>
              <a:rPr sz="1400" dirty="0">
                <a:latin typeface="Franklin Gothic Book"/>
                <a:cs typeface="Franklin Gothic Book"/>
              </a:rPr>
              <a:t>1,822 </a:t>
            </a:r>
            <a:r>
              <a:rPr sz="1400" spc="-5" dirty="0">
                <a:latin typeface="Franklin Gothic Book"/>
                <a:cs typeface="Franklin Gothic Book"/>
              </a:rPr>
              <a:t>stores  </a:t>
            </a:r>
            <a:r>
              <a:rPr sz="1400" dirty="0">
                <a:latin typeface="Franklin Gothic Book"/>
                <a:cs typeface="Franklin Gothic Book"/>
              </a:rPr>
              <a:t>in the </a:t>
            </a:r>
            <a:r>
              <a:rPr sz="1400" spc="-10" dirty="0">
                <a:latin typeface="Franklin Gothic Book"/>
                <a:cs typeface="Franklin Gothic Book"/>
              </a:rPr>
              <a:t>United </a:t>
            </a:r>
            <a:r>
              <a:rPr sz="1400" spc="-5" dirty="0">
                <a:latin typeface="Franklin Gothic Book"/>
                <a:cs typeface="Franklin Gothic Book"/>
              </a:rPr>
              <a:t>States </a:t>
            </a:r>
            <a:r>
              <a:rPr sz="1400" dirty="0">
                <a:latin typeface="Franklin Gothic Book"/>
                <a:cs typeface="Franklin Gothic Book"/>
              </a:rPr>
              <a:t>that  sell </a:t>
            </a:r>
            <a:r>
              <a:rPr sz="1400" spc="-5" dirty="0">
                <a:latin typeface="Franklin Gothic Book"/>
                <a:cs typeface="Franklin Gothic Book"/>
              </a:rPr>
              <a:t>everything from </a:t>
            </a:r>
            <a:r>
              <a:rPr sz="1400" spc="-10" dirty="0">
                <a:latin typeface="Franklin Gothic Book"/>
                <a:cs typeface="Franklin Gothic Book"/>
              </a:rPr>
              <a:t>baby  </a:t>
            </a:r>
            <a:r>
              <a:rPr sz="1400" dirty="0">
                <a:latin typeface="Franklin Gothic Book"/>
                <a:cs typeface="Franklin Gothic Book"/>
              </a:rPr>
              <a:t>cribs </a:t>
            </a:r>
            <a:r>
              <a:rPr sz="1400" spc="-15" dirty="0">
                <a:latin typeface="Franklin Gothic Book"/>
                <a:cs typeface="Franklin Gothic Book"/>
              </a:rPr>
              <a:t>to </a:t>
            </a:r>
            <a:r>
              <a:rPr sz="1400" spc="-5" dirty="0">
                <a:latin typeface="Franklin Gothic Book"/>
                <a:cs typeface="Franklin Gothic Book"/>
              </a:rPr>
              <a:t>bananas. This  retailer is </a:t>
            </a:r>
            <a:r>
              <a:rPr sz="1400" spc="-10" dirty="0">
                <a:latin typeface="Franklin Gothic Book"/>
                <a:cs typeface="Franklin Gothic Book"/>
              </a:rPr>
              <a:t>expected </a:t>
            </a:r>
            <a:r>
              <a:rPr sz="1400" spc="-15" dirty="0">
                <a:latin typeface="Franklin Gothic Book"/>
                <a:cs typeface="Franklin Gothic Book"/>
              </a:rPr>
              <a:t>to  </a:t>
            </a:r>
            <a:r>
              <a:rPr sz="1400" dirty="0">
                <a:latin typeface="Franklin Gothic Book"/>
                <a:cs typeface="Franklin Gothic Book"/>
              </a:rPr>
              <a:t>increase </a:t>
            </a:r>
            <a:r>
              <a:rPr sz="1400" spc="-5" dirty="0">
                <a:latin typeface="Franklin Gothic Book"/>
                <a:cs typeface="Franklin Gothic Book"/>
              </a:rPr>
              <a:t>profits </a:t>
            </a:r>
            <a:r>
              <a:rPr sz="1400" dirty="0">
                <a:latin typeface="Franklin Gothic Book"/>
                <a:cs typeface="Franklin Gothic Book"/>
              </a:rPr>
              <a:t>at a</a:t>
            </a:r>
            <a:r>
              <a:rPr sz="1400" spc="-120" dirty="0">
                <a:latin typeface="Franklin Gothic Book"/>
                <a:cs typeface="Franklin Gothic Book"/>
              </a:rPr>
              <a:t> </a:t>
            </a:r>
            <a:r>
              <a:rPr sz="1400" spc="-10" dirty="0">
                <a:latin typeface="Franklin Gothic Book"/>
                <a:cs typeface="Franklin Gothic Book"/>
              </a:rPr>
              <a:t>15%  </a:t>
            </a:r>
            <a:r>
              <a:rPr sz="1400" dirty="0">
                <a:latin typeface="Franklin Gothic Book"/>
                <a:cs typeface="Franklin Gothic Book"/>
              </a:rPr>
              <a:t>pace in coming</a:t>
            </a:r>
            <a:r>
              <a:rPr sz="1400" spc="-55" dirty="0">
                <a:latin typeface="Franklin Gothic Book"/>
                <a:cs typeface="Franklin Gothic Book"/>
              </a:rPr>
              <a:t> </a:t>
            </a:r>
            <a:r>
              <a:rPr sz="1400" spc="-5" dirty="0">
                <a:latin typeface="Franklin Gothic Book"/>
                <a:cs typeface="Franklin Gothic Book"/>
              </a:rPr>
              <a:t>years.</a:t>
            </a:r>
            <a:endParaRPr sz="1400">
              <a:latin typeface="Franklin Gothic Book"/>
              <a:cs typeface="Franklin Gothic Book"/>
            </a:endParaRPr>
          </a:p>
          <a:p>
            <a:pPr marL="228600" marR="453390">
              <a:lnSpc>
                <a:spcPct val="118600"/>
              </a:lnSpc>
              <a:spcBef>
                <a:spcPts val="15"/>
              </a:spcBef>
            </a:pPr>
            <a:r>
              <a:rPr sz="1400" spc="-5" dirty="0">
                <a:latin typeface="Franklin Gothic Book"/>
                <a:cs typeface="Franklin Gothic Book"/>
              </a:rPr>
              <a:t>Shares </a:t>
            </a:r>
            <a:r>
              <a:rPr sz="1400" dirty="0">
                <a:latin typeface="Franklin Gothic Book"/>
                <a:cs typeface="Franklin Gothic Book"/>
              </a:rPr>
              <a:t>are </a:t>
            </a:r>
            <a:r>
              <a:rPr sz="1400" spc="5" dirty="0">
                <a:latin typeface="Franklin Gothic Book"/>
                <a:cs typeface="Franklin Gothic Book"/>
              </a:rPr>
              <a:t>$84 </a:t>
            </a:r>
            <a:r>
              <a:rPr sz="1400" dirty="0">
                <a:latin typeface="Franklin Gothic Book"/>
                <a:cs typeface="Franklin Gothic Book"/>
              </a:rPr>
              <a:t>each</a:t>
            </a:r>
            <a:r>
              <a:rPr sz="1400" spc="-140" dirty="0">
                <a:latin typeface="Franklin Gothic Book"/>
                <a:cs typeface="Franklin Gothic Book"/>
              </a:rPr>
              <a:t> </a:t>
            </a:r>
            <a:r>
              <a:rPr sz="1400" dirty="0">
                <a:latin typeface="Franklin Gothic Book"/>
                <a:cs typeface="Franklin Gothic Book"/>
              </a:rPr>
              <a:t>as  of </a:t>
            </a:r>
            <a:r>
              <a:rPr sz="1400" spc="-5" dirty="0">
                <a:latin typeface="Franklin Gothic Book"/>
                <a:cs typeface="Franklin Gothic Book"/>
              </a:rPr>
              <a:t>October</a:t>
            </a:r>
            <a:r>
              <a:rPr sz="1400" spc="-45" dirty="0">
                <a:latin typeface="Franklin Gothic Book"/>
                <a:cs typeface="Franklin Gothic Book"/>
              </a:rPr>
              <a:t> </a:t>
            </a:r>
            <a:r>
              <a:rPr sz="1400" spc="-10" dirty="0">
                <a:latin typeface="Franklin Gothic Book"/>
                <a:cs typeface="Franklin Gothic Book"/>
              </a:rPr>
              <a:t>2018.</a:t>
            </a:r>
            <a:endParaRPr sz="1400">
              <a:latin typeface="Franklin Gothic Book"/>
              <a:cs typeface="Franklin Gothic Book"/>
            </a:endParaRPr>
          </a:p>
          <a:p>
            <a:pPr marL="228600" marR="414655">
              <a:lnSpc>
                <a:spcPct val="135700"/>
              </a:lnSpc>
              <a:spcBef>
                <a:spcPts val="180"/>
              </a:spcBef>
            </a:pPr>
            <a:r>
              <a:rPr sz="1400" b="1" dirty="0">
                <a:latin typeface="Franklin Gothic Book"/>
                <a:cs typeface="Franklin Gothic Book"/>
              </a:rPr>
              <a:t>Stock symbol: </a:t>
            </a:r>
            <a:r>
              <a:rPr sz="1400" spc="-30" dirty="0">
                <a:latin typeface="Franklin Gothic Book"/>
                <a:cs typeface="Franklin Gothic Book"/>
              </a:rPr>
              <a:t>TGT  </a:t>
            </a:r>
            <a:r>
              <a:rPr sz="1400" b="1" spc="-15" dirty="0">
                <a:latin typeface="Franklin Gothic Book"/>
                <a:cs typeface="Franklin Gothic Book"/>
              </a:rPr>
              <a:t>Today’s </a:t>
            </a:r>
            <a:r>
              <a:rPr sz="1400" b="1" spc="5" dirty="0">
                <a:latin typeface="Franklin Gothic Book"/>
                <a:cs typeface="Franklin Gothic Book"/>
              </a:rPr>
              <a:t>share </a:t>
            </a:r>
            <a:r>
              <a:rPr sz="1400" b="1" dirty="0">
                <a:latin typeface="Franklin Gothic Book"/>
                <a:cs typeface="Franklin Gothic Book"/>
              </a:rPr>
              <a:t>price:</a:t>
            </a:r>
            <a:r>
              <a:rPr sz="1400" b="1" spc="-185" dirty="0">
                <a:latin typeface="Franklin Gothic Book"/>
                <a:cs typeface="Franklin Gothic Book"/>
              </a:rPr>
              <a:t> </a:t>
            </a:r>
            <a:r>
              <a:rPr sz="1400" spc="5" dirty="0">
                <a:latin typeface="Franklin Gothic Book"/>
                <a:cs typeface="Franklin Gothic Book"/>
              </a:rPr>
              <a:t>$84</a:t>
            </a:r>
            <a:endParaRPr sz="1400">
              <a:latin typeface="Franklin Gothic Book"/>
              <a:cs typeface="Franklin Gothic Book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83336" y="4963667"/>
            <a:ext cx="1991868" cy="7985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982211" y="4753355"/>
            <a:ext cx="1280160" cy="11094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501384" y="4593335"/>
            <a:ext cx="2081784" cy="13868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21309" y="6046419"/>
            <a:ext cx="3657600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Franklin Gothic Book"/>
                <a:cs typeface="Franklin Gothic Book"/>
              </a:rPr>
              <a:t>Share </a:t>
            </a:r>
            <a:r>
              <a:rPr sz="1100" spc="-5" dirty="0">
                <a:latin typeface="Franklin Gothic Book"/>
                <a:cs typeface="Franklin Gothic Book"/>
              </a:rPr>
              <a:t>prices </a:t>
            </a:r>
            <a:r>
              <a:rPr sz="1100" dirty="0">
                <a:latin typeface="Franklin Gothic Book"/>
                <a:cs typeface="Franklin Gothic Book"/>
              </a:rPr>
              <a:t>from</a:t>
            </a:r>
            <a:r>
              <a:rPr sz="1100" spc="-20" dirty="0">
                <a:latin typeface="Franklin Gothic Book"/>
                <a:cs typeface="Franklin Gothic Book"/>
              </a:rPr>
              <a:t> </a:t>
            </a:r>
            <a:r>
              <a:rPr sz="1100" spc="-5" dirty="0">
                <a:latin typeface="Franklin Gothic Book"/>
                <a:cs typeface="Franklin Gothic Book"/>
              </a:rPr>
              <a:t>10/04/2018</a:t>
            </a:r>
            <a:endParaRPr sz="1100">
              <a:latin typeface="Franklin Gothic Book"/>
              <a:cs typeface="Franklin Gothic Book"/>
            </a:endParaRPr>
          </a:p>
          <a:p>
            <a:pPr marL="12700">
              <a:lnSpc>
                <a:spcPct val="100000"/>
              </a:lnSpc>
            </a:pPr>
            <a:r>
              <a:rPr sz="1100" dirty="0">
                <a:latin typeface="Franklin Gothic Book"/>
                <a:cs typeface="Franklin Gothic Book"/>
              </a:rPr>
              <a:t>Source: </a:t>
            </a:r>
            <a:r>
              <a:rPr sz="11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Franklin Gothic Book"/>
                <a:cs typeface="Franklin Gothic Book"/>
                <a:hlinkClick r:id="rId5"/>
              </a:rPr>
              <a:t>www.nyse.com/index</a:t>
            </a:r>
            <a:r>
              <a:rPr sz="1100" spc="-5" dirty="0">
                <a:solidFill>
                  <a:srgbClr val="0000FF"/>
                </a:solidFill>
                <a:latin typeface="Franklin Gothic Book"/>
                <a:cs typeface="Franklin Gothic Book"/>
                <a:hlinkClick r:id="rId5"/>
              </a:rPr>
              <a:t> </a:t>
            </a:r>
            <a:r>
              <a:rPr sz="1100" dirty="0">
                <a:latin typeface="Franklin Gothic Book"/>
                <a:cs typeface="Franklin Gothic Book"/>
              </a:rPr>
              <a:t>and</a:t>
            </a:r>
            <a:r>
              <a:rPr sz="1100" spc="30" dirty="0">
                <a:latin typeface="Franklin Gothic Book"/>
                <a:cs typeface="Franklin Gothic Book"/>
              </a:rPr>
              <a:t> </a:t>
            </a:r>
            <a:r>
              <a:rPr sz="11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Franklin Gothic Book"/>
                <a:cs typeface="Franklin Gothic Book"/>
                <a:hlinkClick r:id="rId6"/>
              </a:rPr>
              <a:t>www.stockmarketgame.org</a:t>
            </a:r>
            <a:endParaRPr sz="1100">
              <a:latin typeface="Franklin Gothic Book"/>
              <a:cs typeface="Franklin Gothic Book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2136140" algn="l"/>
              </a:tabLst>
            </a:pPr>
            <a:r>
              <a:rPr spc="-10" dirty="0"/>
              <a:t>Money </a:t>
            </a:r>
            <a:r>
              <a:rPr spc="5" dirty="0"/>
              <a:t>Smart </a:t>
            </a:r>
            <a:r>
              <a:rPr spc="-10" dirty="0"/>
              <a:t>for</a:t>
            </a:r>
            <a:r>
              <a:rPr spc="55" dirty="0"/>
              <a:t> </a:t>
            </a:r>
            <a:r>
              <a:rPr spc="-20" dirty="0"/>
              <a:t>Young</a:t>
            </a:r>
            <a:r>
              <a:rPr dirty="0"/>
              <a:t> </a:t>
            </a:r>
            <a:r>
              <a:rPr spc="-5" dirty="0"/>
              <a:t>People	</a:t>
            </a:r>
            <a:r>
              <a:rPr dirty="0"/>
              <a:t>Grades 3 --</a:t>
            </a:r>
            <a:r>
              <a:rPr spc="-70" dirty="0"/>
              <a:t> </a:t>
            </a:r>
            <a:r>
              <a:rPr dirty="0"/>
              <a:t>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uthor xmlns="http://schemas.microsoft.com/sharepoint/v3">
      <UserInfo>
        <DisplayName/>
        <AccountId xsi:nil="true"/>
        <AccountType/>
      </UserInfo>
    </Author>
    <Sensitivity xmlns="46b93f41-955d-4ad8-ab2a-363dbf4a553d">Sensitive Data</Sensitivity>
    <Editor xmlns="http://schemas.microsoft.com/sharepoint/v3">
      <UserInfo>
        <DisplayName/>
        <AccountId xsi:nil="true"/>
        <AccountType/>
      </UserInfo>
    </Editor>
    <CheckoutUser xmlns="http://schemas.microsoft.com/sharepoint/v3">
      <UserInfo>
        <DisplayName/>
        <AccountId xsi:nil="true"/>
        <AccountType/>
      </UserInfo>
    </CheckoutUser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E23366CB696C4AB5DDF839C63E83E8" ma:contentTypeVersion="26" ma:contentTypeDescription="Create a new document." ma:contentTypeScope="" ma:versionID="a178a9630805dc27e5baefc3ee64d1d2">
  <xsd:schema xmlns:xsd="http://www.w3.org/2001/XMLSchema" xmlns:xs="http://www.w3.org/2001/XMLSchema" xmlns:p="http://schemas.microsoft.com/office/2006/metadata/properties" xmlns:ns1="http://schemas.microsoft.com/sharepoint/v3" xmlns:ns2="46b93f41-955d-4ad8-ab2a-363dbf4a553d" xmlns:ns3="a9ea5901-5d6f-43a6-8870-a09b753afc6a" targetNamespace="http://schemas.microsoft.com/office/2006/metadata/properties" ma:root="true" ma:fieldsID="85d0a3fb08222ee2729d4d91afbc70b4" ns1:_="" ns2:_="" ns3:_="">
    <xsd:import namespace="http://schemas.microsoft.com/sharepoint/v3"/>
    <xsd:import namespace="46b93f41-955d-4ad8-ab2a-363dbf4a553d"/>
    <xsd:import namespace="a9ea5901-5d6f-43a6-8870-a09b753afc6a"/>
    <xsd:element name="properties">
      <xsd:complexType>
        <xsd:sequence>
          <xsd:element name="documentManagement">
            <xsd:complexType>
              <xsd:all>
                <xsd:element ref="ns1:Editor" minOccurs="0"/>
                <xsd:element ref="ns1:CheckoutUser" minOccurs="0"/>
                <xsd:element ref="ns1:Author" minOccurs="0"/>
                <xsd:element ref="ns2:Sensitivity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Editor" ma:index="9" nillable="true" ma:displayName="Modified By" ma:list="UserInfo" ma:internalName="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CheckoutUser" ma:index="10" nillable="true" ma:displayName="Checked Out To" ma:list="UserInfo" ma:internalName="CheckoutUse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uthor" ma:index="11" nillable="true" ma:displayName="Created By" ma:list="UserInfo" ma:internalName="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b93f41-955d-4ad8-ab2a-363dbf4a553d" elementFormDefault="qualified">
    <xsd:import namespace="http://schemas.microsoft.com/office/2006/documentManagement/types"/>
    <xsd:import namespace="http://schemas.microsoft.com/office/infopath/2007/PartnerControls"/>
    <xsd:element name="Sensitivity" ma:index="12" ma:displayName="Sensitivity" ma:default="Sensitive Data" ma:description="Sensitive Data = Any data that, if lost, stolen or misused, could adversely impact FDIC, insured institutions or individuals.&#10;http://fdic01/division/doa/adminservices/records/directives/1000/1360-9.doc&#10;&#10;Sensitive PII = SSN alone and/or an individual’s full name plus 1 or more additional items of personal data.&#10;http://fdic01/division/dit/ITGovernance/PrivacyProgram/PersonallyIdentifiableInformation/index.html&#10;Non-Sensitive Data = Data that can be shared or viewed with no restrictions internal or external to FDIC.&#10;http://www.fdic.gov/regulations/laws/rules/2000-3800.html" ma:format="Dropdown" ma:internalName="Sensitivity" ma:readOnly="false">
      <xsd:simpleType>
        <xsd:restriction base="dms:Choice">
          <xsd:enumeration value="Sensitive Data"/>
          <xsd:enumeration value="Sensitive PII"/>
          <xsd:enumeration value="Non-Sensitive Data"/>
        </xsd:restriction>
      </xsd:simpleType>
    </xsd:element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ea5901-5d6f-43a6-8870-a09b753afc6a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DF5947E-279F-4D3F-AD82-03790DC79722}">
  <ds:schemaRefs>
    <ds:schemaRef ds:uri="http://schemas.microsoft.com/sharepoint/v3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a9ea5901-5d6f-43a6-8870-a09b753afc6a"/>
    <ds:schemaRef ds:uri="http://purl.org/dc/elements/1.1/"/>
    <ds:schemaRef ds:uri="http://schemas.microsoft.com/office/2006/metadata/properties"/>
    <ds:schemaRef ds:uri="46b93f41-955d-4ad8-ab2a-363dbf4a553d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D521A6F-0D7B-4151-8ACF-B0656608632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15D778C-4F4F-4CE1-86AC-E4A60EC56DA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46b93f41-955d-4ad8-ab2a-363dbf4a553d"/>
    <ds:schemaRef ds:uri="a9ea5901-5d6f-43a6-8870-a09b753afc6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1493</Words>
  <Application>Microsoft Office PowerPoint</Application>
  <PresentationFormat>On-screen Show (4:3)</PresentationFormat>
  <Paragraphs>289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Cambria Math</vt:lpstr>
      <vt:lpstr>Franklin Gothic Book</vt:lpstr>
      <vt:lpstr>Franklin Gothic Medium</vt:lpstr>
      <vt:lpstr>Times New Roman</vt:lpstr>
      <vt:lpstr>Office Theme</vt:lpstr>
      <vt:lpstr>PowerPoint Presentation</vt:lpstr>
      <vt:lpstr>Degrees Matter</vt:lpstr>
      <vt:lpstr>Explaining Taxes</vt:lpstr>
      <vt:lpstr>Income and Taxes</vt:lpstr>
      <vt:lpstr>Tax Brackets</vt:lpstr>
      <vt:lpstr>Financial Values Sample</vt:lpstr>
      <vt:lpstr>Financial Goals Sample</vt:lpstr>
      <vt:lpstr>Cereal Advertisement</vt:lpstr>
      <vt:lpstr>What is Cash Flow?</vt:lpstr>
      <vt:lpstr>Scenarios</vt:lpstr>
      <vt:lpstr>Savings Options</vt:lpstr>
      <vt:lpstr>Understanding Compound  Interest Warm Up</vt:lpstr>
      <vt:lpstr>Investment Vehicles</vt:lpstr>
      <vt:lpstr>Case Study: Three Stocks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Money Smart for Young People</dc:title>
  <dc:subject>Money Smart for Young People</dc:subject>
  <dc:creator>FDIC</dc:creator>
  <cp:keywords>Money Smart for Young People</cp:keywords>
  <cp:lastModifiedBy>Gustafson, Joan L.</cp:lastModifiedBy>
  <cp:revision>1</cp:revision>
  <dcterms:created xsi:type="dcterms:W3CDTF">2020-06-22T14:59:13Z</dcterms:created>
  <dcterms:modified xsi:type="dcterms:W3CDTF">2020-12-30T13:55:26Z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2020-01-15T00:00:00Z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2020-06-22T00:00:00Z</vt:filetime>
  </property>
  <property fmtid="{D5CDD505-2E9C-101B-9397-08002B2CF9AE}" pid="5" name="ContentTypeId">
    <vt:lpwstr>0x01010045E23366CB696C4AB5DDF839C63E83E8</vt:lpwstr>
  </property>
</Properties>
</file>